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y="5143500" cx="9144000"/>
  <p:notesSz cx="6858000" cy="9144000"/>
  <p:embeddedFontLst>
    <p:embeddedFont>
      <p:font typeface="Playfair Display"/>
      <p:regular r:id="rId43"/>
      <p:bold r:id="rId44"/>
      <p:italic r:id="rId45"/>
      <p:boldItalic r:id="rId46"/>
    </p:embeddedFont>
    <p:embeddedFont>
      <p:font typeface="Lato"/>
      <p:regular r:id="rId47"/>
      <p:bold r:id="rId48"/>
      <p:italic r:id="rId49"/>
      <p:boldItalic r:id="rId50"/>
    </p:embeddedFont>
    <p:embeddedFont>
      <p:font typeface="Source Sans Pro"/>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PlayfairDisplay-bold.fntdata"/><Relationship Id="rId43" Type="http://schemas.openxmlformats.org/officeDocument/2006/relationships/font" Target="fonts/PlayfairDisplay-regular.fntdata"/><Relationship Id="rId46" Type="http://schemas.openxmlformats.org/officeDocument/2006/relationships/font" Target="fonts/PlayfairDisplay-boldItalic.fntdata"/><Relationship Id="rId45" Type="http://schemas.openxmlformats.org/officeDocument/2006/relationships/font" Target="fonts/PlayfairDisplay-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SourceSansPro-regular.fntdata"/><Relationship Id="rId50" Type="http://schemas.openxmlformats.org/officeDocument/2006/relationships/font" Target="fonts/Lato-boldItalic.fntdata"/><Relationship Id="rId53" Type="http://schemas.openxmlformats.org/officeDocument/2006/relationships/font" Target="fonts/SourceSansPro-italic.fntdata"/><Relationship Id="rId52" Type="http://schemas.openxmlformats.org/officeDocument/2006/relationships/font" Target="fonts/SourceSansPro-bold.fntdata"/><Relationship Id="rId11" Type="http://schemas.openxmlformats.org/officeDocument/2006/relationships/slide" Target="slides/slide7.xml"/><Relationship Id="rId10" Type="http://schemas.openxmlformats.org/officeDocument/2006/relationships/slide" Target="slides/slide6.xml"/><Relationship Id="rId54" Type="http://schemas.openxmlformats.org/officeDocument/2006/relationships/font" Target="fonts/SourceSansPro-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bit.ly/2ZKuoSv"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9Mz84cwVmS0"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delaide.edu.au/aiml/news/list/2018/10/15/accelerating-crop-farmers-adaptation-to-climate-change"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FZBGjxQeP-A"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wy-m6sd1BOA&amp;t=50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quickdraw.withgoogle.com/"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computerbrain.net/php/courses/ai.php"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igitaltechnologieshub.edu.au/"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bit.ly/2IW505q" TargetMode="External"/><Relationship Id="rId3" Type="http://schemas.openxmlformats.org/officeDocument/2006/relationships/hyperlink" Target="http://bit.ly/2IW505q" TargetMode="External"/><Relationship Id="rId4" Type="http://schemas.openxmlformats.org/officeDocument/2006/relationships/hyperlink" Target="http://cognimates.me/home/" TargetMode="External"/><Relationship Id="rId5" Type="http://schemas.openxmlformats.org/officeDocument/2006/relationships/hyperlink" Target="https://www.clarifai.com/" TargetMode="External"/><Relationship Id="rId6" Type="http://schemas.openxmlformats.org/officeDocument/2006/relationships/hyperlink" Target="https://drive.google.com/file/d/1VDUdalHfYu9UWjoq_hyDR0XFJS86v0Ar/view?usp=sharing" TargetMode="External"/><Relationship Id="rId7" Type="http://schemas.openxmlformats.org/officeDocument/2006/relationships/hyperlink" Target="http://bit.ly/2KXI6hf" TargetMode="External"/><Relationship Id="rId8" Type="http://schemas.openxmlformats.org/officeDocument/2006/relationships/hyperlink" Target="http://bit.ly/2Xnd3SJ"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de.org/oceans?fbclid=IwAR0UOedrscwpLbX9yjSIVZghcaIdqfx1N4O36d-QxTEnf-wWcd4rsgS5FY0"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c6fa3c898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c6fa3c8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we are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651cf87b72_0_6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51cf87b7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different ways AI can mimic human capabilities for a number of different purposes.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Efforts in AI have been teaching AI to SEE, to MOVE, to COMMUNICATE and to THINK.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look at some ways AI have been used to develop technological solutions. Have a think about what technologies we know of that might be created to see, move, communicate and think.</a:t>
            </a:r>
            <a:endParaRPr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651cf87b72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651cf87b72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You can view our CSER Prezi on examples of AI here: </a:t>
            </a:r>
            <a:r>
              <a:rPr lang="en" u="sng">
                <a:solidFill>
                  <a:schemeClr val="hlink"/>
                </a:solidFill>
                <a:hlinkClick r:id="rId2"/>
              </a:rPr>
              <a:t>http://bit.ly/2ZKuoSv</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Examples of AI</a:t>
            </a:r>
            <a:endParaRPr/>
          </a:p>
          <a:p>
            <a:pPr indent="-317500" lvl="0" marL="457200" rtl="0" algn="l">
              <a:spcBef>
                <a:spcPts val="0"/>
              </a:spcBef>
              <a:spcAft>
                <a:spcPts val="0"/>
              </a:spcAft>
              <a:buSzPts val="1400"/>
              <a:buChar char="-"/>
            </a:pPr>
            <a:r>
              <a:rPr lang="en"/>
              <a:t>Smart Assistants</a:t>
            </a:r>
            <a:endParaRPr/>
          </a:p>
          <a:p>
            <a:pPr indent="-317500" lvl="0" marL="457200" rtl="0" algn="l">
              <a:spcBef>
                <a:spcPts val="0"/>
              </a:spcBef>
              <a:spcAft>
                <a:spcPts val="0"/>
              </a:spcAft>
              <a:buSzPts val="1400"/>
              <a:buChar char="-"/>
            </a:pPr>
            <a:r>
              <a:rPr lang="en"/>
              <a:t>Self driving cars/buses</a:t>
            </a:r>
            <a:endParaRPr/>
          </a:p>
          <a:p>
            <a:pPr indent="-317500" lvl="0" marL="457200" rtl="0" algn="l">
              <a:spcBef>
                <a:spcPts val="0"/>
              </a:spcBef>
              <a:spcAft>
                <a:spcPts val="0"/>
              </a:spcAft>
              <a:buSzPts val="1400"/>
              <a:buChar char="-"/>
            </a:pPr>
            <a:r>
              <a:rPr lang="en"/>
              <a:t>Search </a:t>
            </a:r>
            <a:r>
              <a:rPr lang="en"/>
              <a:t>sites</a:t>
            </a:r>
            <a:r>
              <a:rPr lang="en"/>
              <a:t> like Google</a:t>
            </a:r>
            <a:endParaRPr/>
          </a:p>
          <a:p>
            <a:pPr indent="-317500" lvl="0" marL="457200" rtl="0" algn="l">
              <a:spcBef>
                <a:spcPts val="0"/>
              </a:spcBef>
              <a:spcAft>
                <a:spcPts val="0"/>
              </a:spcAft>
              <a:buSzPts val="1400"/>
              <a:buChar char="-"/>
            </a:pPr>
            <a:r>
              <a:rPr lang="en"/>
              <a:t>Recommendation systems, e.g. Netflix, YouTube, Spotify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7ab595894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7ab595894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Google have created </a:t>
            </a:r>
            <a:r>
              <a:rPr lang="en"/>
              <a:t>a machine learning and augmented reality-powered microscope for real-time detection of cancer, helping to make pathologists more efficient and ultimately to save patient lives.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https://www.youtube.com/watch?v=9Mz84cwVmS0</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7ab5958949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7ab595894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https://www.adelaide.edu.au/aiml/news/list/2018/10/15/accelerating-crop-farmers-adaptation-to-climate-change</a:t>
            </a:r>
            <a:endParaRPr sz="1400"/>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t>
            </a:r>
            <a:r>
              <a:rPr lang="en"/>
              <a:t>ed by Professor van den Hengel, AI technology is being tailored to accurately estimate potential new cereal varieties’ yields after only very short periods of growth, enabling rapid identification of robust varieties able to thrive in harsh conditions.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system uses multiple images taken from numerous angles to construct computerised 3D models of the plants for analysis.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Plant Accelerator’s fully robotic plant management system allows automatic and repeatable control of growing conditions for up to 2400 plants at a time, and enables automatic delivery of those plants to our imaging stations. That’s going to allow rapid, detailed and accurate estimations of vast numbers of crop varieties’ potential yields under all kinds of climate-change-related stresses, such as high salinity or drought. We’ve no doubt it will expedite the development of hardy, high-yield varieties and help improve global food security.”</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7ab595894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7ab595894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 apps have been developed to help people with vision impairment and blindness “see”.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Using image processing capabilities with the camera on the phone the app tells the user what it sees.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can: </a:t>
            </a:r>
            <a:endParaRPr/>
          </a:p>
          <a:p>
            <a:pPr indent="0" lvl="0" marL="0" rtl="0" algn="l">
              <a:spcBef>
                <a:spcPts val="0"/>
              </a:spcBef>
              <a:spcAft>
                <a:spcPts val="0"/>
              </a:spcAft>
              <a:buNone/>
            </a:pPr>
            <a:r>
              <a:rPr lang="en"/>
              <a:t>Read books, signs, menus</a:t>
            </a:r>
            <a:endParaRPr/>
          </a:p>
          <a:p>
            <a:pPr indent="0" lvl="0" marL="0" rtl="0" algn="l">
              <a:spcBef>
                <a:spcPts val="0"/>
              </a:spcBef>
              <a:spcAft>
                <a:spcPts val="0"/>
              </a:spcAft>
              <a:buNone/>
            </a:pPr>
            <a:r>
              <a:rPr lang="en"/>
              <a:t>Listens &amp; responds</a:t>
            </a:r>
            <a:endParaRPr/>
          </a:p>
          <a:p>
            <a:pPr indent="0" lvl="0" marL="0" rtl="0" algn="l">
              <a:spcBef>
                <a:spcPts val="0"/>
              </a:spcBef>
              <a:spcAft>
                <a:spcPts val="0"/>
              </a:spcAft>
              <a:buNone/>
            </a:pPr>
            <a:r>
              <a:rPr lang="en"/>
              <a:t>Describes objects in environment e.g. bookcase, stop sign, food and drink.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an example of AI poly vision.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https://www.youtube.com/watch?v=FZBGjxQeP-A</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651cf87b72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651cf87b72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Underlying process of AI - how does AI works?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part of the presentation, you will see that learning about AI techniques provides an excellent context for Australian Digital Technologies Curriculum - relating to </a:t>
            </a:r>
            <a:r>
              <a:rPr b="1" lang="en"/>
              <a:t>'data representation' and the 'collection, management and analysis of data'</a:t>
            </a:r>
            <a:r>
              <a:rPr lang="en"/>
              <a:t>. </a:t>
            </a:r>
            <a:endParaRPr/>
          </a:p>
          <a:p>
            <a:pPr indent="0" lvl="0" marL="0" rtl="0" algn="l">
              <a:spcBef>
                <a:spcPts val="0"/>
              </a:spcBef>
              <a:spcAft>
                <a:spcPts val="0"/>
              </a:spcAft>
              <a:buNone/>
            </a:pPr>
            <a:r>
              <a:rPr lang="en"/>
              <a:t>By learning about how AI use data, students will be exploring patterns in data and learning about how digital systems represent data as text, image and audio data for the AI system to process it.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652b2038b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652b2038b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working with AI systems there is a process that we can undertake to train, build and test our model. These stages include:</a:t>
            </a:r>
            <a:endParaRPr/>
          </a:p>
          <a:p>
            <a:pPr indent="-317500" lvl="0" marL="457200" rtl="0" algn="l">
              <a:spcBef>
                <a:spcPts val="0"/>
              </a:spcBef>
              <a:spcAft>
                <a:spcPts val="0"/>
              </a:spcAft>
              <a:buSzPts val="1400"/>
              <a:buAutoNum type="arabicPeriod"/>
            </a:pPr>
            <a:r>
              <a:rPr lang="en"/>
              <a:t>Data collection: such as collecting image, sound or text data, cleaning the data and </a:t>
            </a:r>
            <a:r>
              <a:rPr lang="en"/>
              <a:t>preprocessing</a:t>
            </a:r>
            <a:r>
              <a:rPr lang="en"/>
              <a:t> it so that it is ready to use. </a:t>
            </a:r>
            <a:endParaRPr/>
          </a:p>
          <a:p>
            <a:pPr indent="-317500" lvl="0" marL="457200" rtl="0" algn="l">
              <a:spcBef>
                <a:spcPts val="0"/>
              </a:spcBef>
              <a:spcAft>
                <a:spcPts val="0"/>
              </a:spcAft>
              <a:buSzPts val="1400"/>
              <a:buAutoNum type="arabicPeriod"/>
            </a:pPr>
            <a:r>
              <a:rPr lang="en"/>
              <a:t>Data labelling: such as labelling the data to tell the computer what is in the image - e.g. a kangaroo or wombat.</a:t>
            </a:r>
            <a:endParaRPr/>
          </a:p>
          <a:p>
            <a:pPr indent="-317500" lvl="0" marL="457200" rtl="0" algn="l">
              <a:spcBef>
                <a:spcPts val="0"/>
              </a:spcBef>
              <a:spcAft>
                <a:spcPts val="0"/>
              </a:spcAft>
              <a:buSzPts val="1400"/>
              <a:buAutoNum type="arabicPeriod"/>
            </a:pPr>
            <a:r>
              <a:rPr lang="en"/>
              <a:t>Feature extraction: labelling the data to tell the computer what features the object has - e.g. how many legs, ears.</a:t>
            </a:r>
            <a:endParaRPr/>
          </a:p>
          <a:p>
            <a:pPr indent="-317500" lvl="0" marL="457200" rtl="0" algn="l">
              <a:spcBef>
                <a:spcPts val="0"/>
              </a:spcBef>
              <a:spcAft>
                <a:spcPts val="0"/>
              </a:spcAft>
              <a:buSzPts val="1400"/>
              <a:buAutoNum type="arabicPeriod"/>
            </a:pPr>
            <a:r>
              <a:rPr lang="en"/>
              <a:t>Building the model: which involves developing the model and training it with the dataset collected. </a:t>
            </a:r>
            <a:endParaRPr/>
          </a:p>
          <a:p>
            <a:pPr indent="-317500" lvl="0" marL="457200" rtl="0" algn="l">
              <a:spcBef>
                <a:spcPts val="0"/>
              </a:spcBef>
              <a:spcAft>
                <a:spcPts val="0"/>
              </a:spcAft>
              <a:buSzPts val="1400"/>
              <a:buAutoNum type="arabicPeriod"/>
            </a:pPr>
            <a:r>
              <a:rPr lang="en"/>
              <a:t>Testing the model: for example feeding the machine a new image (sound or text data) it has not seen before and testing the accuracy/performance of the output.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651cf87b72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651cf87b72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As similar to how we have different approaches to teach humans how to learn – for example, rote learning, discovery learning, there are  different ways that we can teach machines how to learn.</a:t>
            </a:r>
            <a:endParaRPr/>
          </a:p>
          <a:p>
            <a:pPr indent="0" lvl="0" marL="0" rtl="0" algn="l">
              <a:lnSpc>
                <a:spcPct val="115000"/>
              </a:lnSpc>
              <a:spcBef>
                <a:spcPts val="0"/>
              </a:spcBef>
              <a:spcAft>
                <a:spcPts val="0"/>
              </a:spcAft>
              <a:buNone/>
            </a:pPr>
            <a:r>
              <a:rPr lang="en"/>
              <a:t>The most common two types are supervised and unsupervised learning</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The biggest difference between these two are in supervised learning your data has labels. </a:t>
            </a:r>
            <a:endParaRPr/>
          </a:p>
          <a:p>
            <a:pPr indent="0" lvl="0" marL="0" rtl="0" algn="l">
              <a:lnSpc>
                <a:spcPct val="115000"/>
              </a:lnSpc>
              <a:spcBef>
                <a:spcPts val="0"/>
              </a:spcBef>
              <a:spcAft>
                <a:spcPts val="0"/>
              </a:spcAft>
              <a:buNone/>
            </a:pPr>
            <a:r>
              <a:rPr lang="en"/>
              <a:t>A label is basically the type or category of the data that you want to predict</a:t>
            </a:r>
            <a:endParaRPr/>
          </a:p>
          <a:p>
            <a:pPr indent="0" lvl="0" marL="0" rtl="0" algn="l">
              <a:lnSpc>
                <a:spcPct val="115000"/>
              </a:lnSpc>
              <a:spcBef>
                <a:spcPts val="0"/>
              </a:spcBef>
              <a:spcAft>
                <a:spcPts val="0"/>
              </a:spcAft>
              <a:buNone/>
            </a:pPr>
            <a:r>
              <a:rPr lang="en"/>
              <a:t>When machine is trained to identify features of data by seeing many examples with labels, it can make judgments on its own for a new data without a label. We call this as ‘prediction’</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On the other hand unsupervised data do not have labels but it involves looking at large amount of data (millions and billions) and find patterns in data based on their features</a:t>
            </a:r>
            <a:endParaRPr/>
          </a:p>
          <a:p>
            <a:pPr indent="0" lvl="0" marL="0" rtl="0" algn="l">
              <a:lnSpc>
                <a:spcPct val="115000"/>
              </a:lnSpc>
              <a:spcBef>
                <a:spcPts val="0"/>
              </a:spcBef>
              <a:spcAft>
                <a:spcPts val="0"/>
              </a:spcAft>
              <a:buNone/>
            </a:pPr>
            <a:r>
              <a:rPr lang="en"/>
              <a:t>This way machine can categories or label data by grouping. This process is known as "clustering".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651cf87b72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651cf87b7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https://www.youtube.com/watch?v=wy-m6sd1BOA&amp;t=50s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differentiate tulips and daisies</a:t>
            </a:r>
            <a:endParaRPr/>
          </a:p>
          <a:p>
            <a:pPr indent="0" lvl="0" marL="0" rtl="0" algn="l">
              <a:spcBef>
                <a:spcPts val="0"/>
              </a:spcBef>
              <a:spcAft>
                <a:spcPts val="0"/>
              </a:spcAft>
              <a:buNone/>
            </a:pPr>
            <a:r>
              <a:rPr lang="en"/>
              <a:t>We can collect images of bunch of flowers and provide it to a machine learning algorithm</a:t>
            </a:r>
            <a:endParaRPr/>
          </a:p>
          <a:p>
            <a:pPr indent="0" lvl="0" marL="0" rtl="0" algn="l">
              <a:spcBef>
                <a:spcPts val="0"/>
              </a:spcBef>
              <a:spcAft>
                <a:spcPts val="0"/>
              </a:spcAft>
              <a:buNone/>
            </a:pPr>
            <a:r>
              <a:rPr lang="en"/>
              <a:t>The machine will look at similar patterns or features or characteristics in data</a:t>
            </a:r>
            <a:endParaRPr/>
          </a:p>
          <a:p>
            <a:pPr indent="0" lvl="0" marL="0" rtl="0" algn="l">
              <a:spcBef>
                <a:spcPts val="0"/>
              </a:spcBef>
              <a:spcAft>
                <a:spcPts val="0"/>
              </a:spcAft>
              <a:buNone/>
            </a:pPr>
            <a:r>
              <a:rPr lang="en"/>
              <a:t>For example, number of petals, color, weight etc.</a:t>
            </a:r>
            <a:endParaRPr/>
          </a:p>
          <a:p>
            <a:pPr indent="0" lvl="0" marL="0" rtl="0" algn="l">
              <a:spcBef>
                <a:spcPts val="0"/>
              </a:spcBef>
              <a:spcAft>
                <a:spcPts val="0"/>
              </a:spcAft>
              <a:buNone/>
            </a:pPr>
            <a:r>
              <a:rPr lang="en"/>
              <a:t>And group the images of flowers into categories</a:t>
            </a:r>
            <a:endParaRPr/>
          </a:p>
          <a:p>
            <a:pPr indent="0" lvl="0" marL="0" rtl="0" algn="l">
              <a:spcBef>
                <a:spcPts val="0"/>
              </a:spcBef>
              <a:spcAft>
                <a:spcPts val="0"/>
              </a:spcAft>
              <a:buNone/>
            </a:pPr>
            <a:r>
              <a:rPr lang="en"/>
              <a:t>This is called unsupervised learning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651cf87b72_0_16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651cf87b72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A label is a meaningful tag that can be attached to data from similar categories.</a:t>
            </a:r>
            <a:endParaRPr/>
          </a:p>
          <a:p>
            <a:pPr indent="0" lvl="0" marL="0" rtl="0" algn="l">
              <a:lnSpc>
                <a:spcPct val="115000"/>
              </a:lnSpc>
              <a:spcBef>
                <a:spcPts val="0"/>
              </a:spcBef>
              <a:spcAft>
                <a:spcPts val="0"/>
              </a:spcAft>
              <a:buNone/>
            </a:pPr>
            <a:r>
              <a:rPr lang="en"/>
              <a:t>Humans can provide labels on the data that tell the machine about data</a:t>
            </a:r>
            <a:endParaRPr/>
          </a:p>
          <a:p>
            <a:pPr indent="0" lvl="0" marL="0" rtl="0" algn="l">
              <a:lnSpc>
                <a:spcPct val="115000"/>
              </a:lnSpc>
              <a:spcBef>
                <a:spcPts val="0"/>
              </a:spcBef>
              <a:spcAft>
                <a:spcPts val="0"/>
              </a:spcAft>
              <a:buNone/>
            </a:pPr>
            <a:r>
              <a:rPr lang="en"/>
              <a:t>For example, ‘cats’ and ‘birds’ are meaningful labels.</a:t>
            </a:r>
            <a:endParaRPr/>
          </a:p>
          <a:p>
            <a:pPr indent="0" lvl="0" marL="0" rtl="0" algn="l">
              <a:lnSpc>
                <a:spcPct val="115000"/>
              </a:lnSpc>
              <a:spcBef>
                <a:spcPts val="0"/>
              </a:spcBef>
              <a:spcAft>
                <a:spcPts val="0"/>
              </a:spcAft>
              <a:buNone/>
            </a:pPr>
            <a:r>
              <a:rPr lang="en"/>
              <a:t>Features are the attributes that describe what is in the data.</a:t>
            </a:r>
            <a:endParaRPr/>
          </a:p>
          <a:p>
            <a:pPr indent="0" lvl="0" marL="0" rtl="0" algn="l">
              <a:lnSpc>
                <a:spcPct val="115000"/>
              </a:lnSpc>
              <a:spcBef>
                <a:spcPts val="0"/>
              </a:spcBef>
              <a:spcAft>
                <a:spcPts val="0"/>
              </a:spcAft>
              <a:buNone/>
            </a:pPr>
            <a:r>
              <a:rPr lang="en"/>
              <a:t>For example, in the images of cats and birds, we consider attributes that describe the appearance of cats and birds such as the number of legs, the presence (or not) of a tail, fur, features, ears, height and weight.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653dd5ea43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653dd5ea43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Map indicates interest in AI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webinar builds on our previous webinar on AI </a:t>
            </a:r>
            <a:r>
              <a:rPr lang="en"/>
              <a:t>presented</a:t>
            </a:r>
            <a:r>
              <a:rPr lang="en"/>
              <a:t> by Dr Karsten Shultz.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AI </a:t>
            </a:r>
            <a:r>
              <a:rPr lang="en"/>
              <a:t>draws</a:t>
            </a:r>
            <a:r>
              <a:rPr lang="en"/>
              <a:t> on many aspects of </a:t>
            </a:r>
            <a:r>
              <a:rPr lang="en"/>
              <a:t>the</a:t>
            </a:r>
            <a:r>
              <a:rPr lang="en"/>
              <a:t> curriculum including a focus on data, how it is </a:t>
            </a:r>
            <a:r>
              <a:rPr lang="en"/>
              <a:t>represented</a:t>
            </a:r>
            <a:r>
              <a:rPr lang="en"/>
              <a:t>, algorithmic thinking and implementing programs, design of systems, computational thinking, systems thinking, creative and </a:t>
            </a:r>
            <a:r>
              <a:rPr lang="en"/>
              <a:t>critical</a:t>
            </a:r>
            <a:r>
              <a:rPr lang="en"/>
              <a:t> thinking and </a:t>
            </a:r>
            <a:r>
              <a:rPr lang="en"/>
              <a:t>ethical</a:t>
            </a:r>
            <a:r>
              <a:rPr lang="en"/>
              <a:t> understanding.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Hand over to Bec and Thushari if you have any </a:t>
            </a:r>
            <a:r>
              <a:rPr lang="en"/>
              <a:t>comments</a:t>
            </a:r>
            <a:r>
              <a:rPr lang="en"/>
              <a:t> or questions use the chat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651cf87b72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651cf87b72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does this idea of label and features fit into the bigger picture of helping machines see objects in images? How does a machine “see” a cat, for example?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infographic presents how AI sees images. Firstly, AI works with digital images - recall that digital image data contains pixels. The AI algorithm will look for patterns across the various images we provide based on the features we describe. It uses ‘edge detection’ to look for shapes according to the contrasting colour gradients in the pixels. For example, here we see that when we </a:t>
            </a:r>
            <a:r>
              <a:rPr lang="en"/>
              <a:t>zoom</a:t>
            </a:r>
            <a:r>
              <a:rPr lang="en"/>
              <a:t> in on the kitten’s ear the image becomes pixelated. Each one of those pixel colours are represented by a number. The AI will look for the edge of the cat ear, guided by the contrasting colour - the numbers. The AI will recognise the edge as being the point where pixels contrast between cream and grey.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AI will also then look for features as represented by the shapes. We can see here that shapes for the kitten could be (broadly speaking) made up of triangles, ovals and rectangles. This process of looking for differences in colour </a:t>
            </a:r>
            <a:r>
              <a:rPr lang="en"/>
              <a:t>gradients</a:t>
            </a:r>
            <a:r>
              <a:rPr lang="en"/>
              <a:t> to see an outline is called “edge detection”.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other types of data, such as sound and text, the same process is used.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651cf87b7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651cf87b7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teaching machines how to behave like humans, there are a number of areas in AI that focus on particular human-like capabilities. In this section we will explore two of these areas, "Computer Vision" and "Natural Language Processing".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c6fa3c898_0_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c6fa3c89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part of the session we will look at different classroom activities you can try for primary and secondary years. If you’d like to go through them in detail, please visit our CSER MOOC on Teaching AI in the Primary or Secondary Classroom.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field of AI that relates to human vision is called Computer vision. Computer vision is the ability for machines to recognise objects in images or videos. Computer vision aims to mimic human vision by teaching the machine using many examples of images either labelled or unlabelled, where it discovers patterns and learns to recognise objects on its own. Examples of computer vision include face tagging on social media photos, automatic recognition of number plates, and vision used by self-driving cars.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video here, we will learn about the concept of Computer Vision.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651cf87b72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651cf87b72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idea of feature extraction is not a new one. You will already be doing this in Science and Mathematics. In these examples, students can sort and organise data visual data such as images of transport, animals or people, according to their features.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Storybooks that present ideas around features of animals or other things could provide a good springboard or starting context into an activity. Similarly, a game like Guess Who, where students are identifying and asking about features of humans can be a great way to explore feature extraction.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Taking this further, students can take features from image data and represent it as numeric data for analysis. This is the kind of activity humans do in order to teach computers about what they can see in images.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Digital images are represented by a matrix of numerical pixel values. Perhaps the simplest image representation is grayscale, where pixels take on a range of shades of gray, from 0 (Black) to 255 (White). Edge detection works by comparing adjacent pixel values - if there is a large difference, either from light to dark, or from dark to light, then that can indicate the edge of an object in your image.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Tracy Camp and Cyndi Rader from the Colorado School of Mines have produced a wonderful CS Unplugged lesson plan that explores edge detection, as seen in the images on the screen.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Students can explore the concept of how a computer can use lines to represent a shape, perhaps a car or an animal. As a whole class, the teacher works with students to look at an image and to talk about the various shapes they see - triangles, circles, rectangles. In the first activity, students copy the first image of the elephant by drawing the shapes over the top of the kangaroo. Students can also take the shapes from this worksheet and work on a number of images, trying to fit the shapes to the image, and seeing whether there are common shapes that occur for the same type of image, for example always having circles to represent wheels on a car.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After working with provided images, students can then find and print (or draw!) a final image to work with and identify the shapes in that image. Students bring images of their animals back together as a whole class to compare and contrast the patterns they see across all of the images. Are there some that share similar shapes? Which shapes are most common for particular features? Can we group these?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another activity from the Colorado School of Mines, we explore edge detection by colouring a matrix of numerical pixel values. In this activity students are examining a highly pixelated greyscale image using the numbering system as a way to detect the edges like an AI algorithm would.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Before starting students can predict where they think the edges of the object might be in the image simply by looking at the numbers in the grid and seeing where the number differences are.  After making some predictions, students complete the activity by calculating two values and if they differ more than 50, they draw a thick line in between them on the grid. Once students have completed their line, they see if they can identify an edge of the image. Students could colour in their grid to complete the greyscale image.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651cf87b72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651cf87b72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Google Experiments example - Quick Draw. </a:t>
            </a:r>
            <a:r>
              <a:rPr lang="en" u="sng">
                <a:solidFill>
                  <a:schemeClr val="hlink"/>
                </a:solidFill>
                <a:hlinkClick r:id="rId2"/>
              </a:rPr>
              <a:t>https://quickdraw.withgoogle.com/</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 example of drawings that had unexpected differences (identified by Google) was that people were drawing shoes in many different ways. Some were being drawn as high heels, others as sneakers, and some people drew boots. What kind of impact would this have on AI? What does this tell us about biases and developing AI technology?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7ab595894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ab595894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7ab5958949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7ab5958949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Years F-4 </a:t>
            </a:r>
            <a:endParaRPr/>
          </a:p>
          <a:p>
            <a:pPr indent="0" lvl="0" marL="0" rtl="0" algn="l">
              <a:spcBef>
                <a:spcPts val="0"/>
              </a:spcBef>
              <a:spcAft>
                <a:spcPts val="0"/>
              </a:spcAft>
              <a:buNone/>
            </a:pPr>
            <a:r>
              <a:rPr lang="en"/>
              <a:t>Supervised learning example, Classification </a:t>
            </a:r>
            <a:endParaRPr/>
          </a:p>
          <a:p>
            <a:pPr indent="0" lvl="0" marL="0" rtl="0" algn="l">
              <a:spcBef>
                <a:spcPts val="0"/>
              </a:spcBef>
              <a:spcAft>
                <a:spcPts val="0"/>
              </a:spcAft>
              <a:buNone/>
            </a:pPr>
            <a:r>
              <a:rPr lang="en"/>
              <a:t>Students </a:t>
            </a:r>
            <a:r>
              <a:rPr lang="en"/>
              <a:t>train</a:t>
            </a:r>
            <a:r>
              <a:rPr lang="en"/>
              <a:t> </a:t>
            </a:r>
            <a:r>
              <a:rPr lang="en"/>
              <a:t>the AI</a:t>
            </a:r>
            <a:r>
              <a:rPr lang="en"/>
              <a:t> to recognise their emotion, happy sad or angry</a:t>
            </a:r>
            <a:endParaRPr/>
          </a:p>
          <a:p>
            <a:pPr indent="0" lvl="0" marL="0" rtl="0" algn="l">
              <a:spcBef>
                <a:spcPts val="0"/>
              </a:spcBef>
              <a:spcAft>
                <a:spcPts val="0"/>
              </a:spcAft>
              <a:buNone/>
            </a:pPr>
            <a:r>
              <a:rPr lang="en"/>
              <a:t>Before using the tool we look at an unplugged activity looking at </a:t>
            </a:r>
            <a:r>
              <a:rPr lang="en"/>
              <a:t>the</a:t>
            </a:r>
            <a:r>
              <a:rPr lang="en"/>
              <a:t> </a:t>
            </a:r>
            <a:r>
              <a:rPr lang="en"/>
              <a:t>features eyebrows, mouth, eye </a:t>
            </a:r>
            <a:r>
              <a:rPr lang="en"/>
              <a:t>(</a:t>
            </a:r>
            <a:r>
              <a:rPr lang="en"/>
              <a:t>feature</a:t>
            </a:r>
            <a:r>
              <a:rPr lang="en"/>
              <a:t> extraction)</a:t>
            </a:r>
            <a:endParaRPr/>
          </a:p>
          <a:p>
            <a:pPr indent="0" lvl="0" marL="0" rtl="0" algn="l">
              <a:spcBef>
                <a:spcPts val="0"/>
              </a:spcBef>
              <a:spcAft>
                <a:spcPts val="0"/>
              </a:spcAft>
              <a:buNone/>
            </a:pPr>
            <a:r>
              <a:rPr lang="en"/>
              <a:t>This is the V1 of teachable machine but I </a:t>
            </a:r>
            <a:r>
              <a:rPr lang="en"/>
              <a:t>like</a:t>
            </a:r>
            <a:r>
              <a:rPr lang="en"/>
              <a:t> it for its simplicity and options for output</a:t>
            </a:r>
            <a:endParaRPr/>
          </a:p>
          <a:p>
            <a:pPr indent="0" lvl="0" marL="0" rtl="0" algn="l">
              <a:spcBef>
                <a:spcPts val="0"/>
              </a:spcBef>
              <a:spcAft>
                <a:spcPts val="0"/>
              </a:spcAft>
              <a:buNone/>
            </a:pPr>
            <a:r>
              <a:rPr lang="en"/>
              <a:t>Visual for </a:t>
            </a:r>
            <a:r>
              <a:rPr lang="en"/>
              <a:t>the</a:t>
            </a:r>
            <a:r>
              <a:rPr lang="en"/>
              <a:t> confidence level, how much of </a:t>
            </a:r>
            <a:r>
              <a:rPr lang="en"/>
              <a:t>the coloured</a:t>
            </a:r>
            <a:r>
              <a:rPr lang="en"/>
              <a:t> bar is shaded? </a:t>
            </a:r>
            <a:endParaRPr/>
          </a:p>
          <a:p>
            <a:pPr indent="0" lvl="0" marL="0" rtl="0" algn="l">
              <a:spcBef>
                <a:spcPts val="0"/>
              </a:spcBef>
              <a:spcAft>
                <a:spcPts val="0"/>
              </a:spcAft>
              <a:buNone/>
            </a:pPr>
            <a:r>
              <a:rPr lang="en"/>
              <a:t>Also image of themselves not saved project no image is stored (privacy)</a:t>
            </a:r>
            <a:endParaRPr/>
          </a:p>
          <a:p>
            <a:pPr indent="0" lvl="0" marL="0" rtl="0" algn="l">
              <a:spcBef>
                <a:spcPts val="0"/>
              </a:spcBef>
              <a:spcAft>
                <a:spcPts val="0"/>
              </a:spcAft>
              <a:buNone/>
            </a:pPr>
            <a:r>
              <a:rPr lang="en"/>
              <a:t>Discuss in other projects that may be saving data and models to take images that are not identifying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7ab5958949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7ab5958949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Years 5-6, 7-8</a:t>
            </a:r>
            <a:endParaRPr/>
          </a:p>
          <a:p>
            <a:pPr indent="0" lvl="0" marL="0" rtl="0" algn="l">
              <a:spcBef>
                <a:spcPts val="0"/>
              </a:spcBef>
              <a:spcAft>
                <a:spcPts val="0"/>
              </a:spcAft>
              <a:buNone/>
            </a:pPr>
            <a:r>
              <a:rPr lang="en"/>
              <a:t>We supply the copyright free images.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Machine Learning for Kids requires a set up which needs the teacher to set up API keys which enable </a:t>
            </a:r>
            <a:r>
              <a:rPr lang="en"/>
              <a:t>students</a:t>
            </a:r>
            <a:r>
              <a:rPr lang="en"/>
              <a:t> to build an AI model. </a:t>
            </a:r>
            <a:endParaRPr/>
          </a:p>
          <a:p>
            <a:pPr indent="0" lvl="0" marL="0" rtl="0" algn="l">
              <a:spcBef>
                <a:spcPts val="0"/>
              </a:spcBef>
              <a:spcAft>
                <a:spcPts val="0"/>
              </a:spcAft>
              <a:buNone/>
            </a:pPr>
            <a:r>
              <a:rPr lang="en"/>
              <a:t>We have a video that explains </a:t>
            </a:r>
            <a:r>
              <a:rPr lang="en"/>
              <a:t>the</a:t>
            </a:r>
            <a:r>
              <a:rPr lang="en"/>
              <a:t> </a:t>
            </a:r>
            <a:r>
              <a:rPr lang="en"/>
              <a:t>setup</a:t>
            </a:r>
            <a:r>
              <a:rPr lang="en"/>
              <a:t> step by step. Once you have done that once and set up a class you can start to build the AI models. </a:t>
            </a:r>
            <a:endParaRPr/>
          </a:p>
          <a:p>
            <a:pPr indent="0" lvl="0" marL="0" rtl="0" algn="l">
              <a:spcBef>
                <a:spcPts val="0"/>
              </a:spcBef>
              <a:spcAft>
                <a:spcPts val="0"/>
              </a:spcAft>
              <a:buNone/>
            </a:pPr>
            <a:r>
              <a:rPr lang="en"/>
              <a:t>It really is pretty cool. So a small hurdle but it is worth it.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7ab5958949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7ab5958949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Years 5-6</a:t>
            </a:r>
            <a:endParaRPr/>
          </a:p>
          <a:p>
            <a:pPr indent="0" lvl="0" marL="0" rtl="0" algn="l">
              <a:spcBef>
                <a:spcPts val="0"/>
              </a:spcBef>
              <a:spcAft>
                <a:spcPts val="0"/>
              </a:spcAft>
              <a:buNone/>
            </a:pPr>
            <a:r>
              <a:rPr lang="en"/>
              <a:t>Mimic AI using a visual programming language like Scratch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Code snippets to guide students and remix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7ab5958949_4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7ab5958949_4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Years 5-6, Years 7-8</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rgbClr val="16354B"/>
                </a:solidFill>
                <a:highlight>
                  <a:srgbClr val="F5F5F5"/>
                </a:highlight>
              </a:rPr>
              <a:t>To learn more about ANNs, explore the other experiments in this course at </a:t>
            </a:r>
            <a:r>
              <a:rPr lang="en" sz="1200" u="sng">
                <a:solidFill>
                  <a:srgbClr val="16354B"/>
                </a:solidFill>
                <a:highlight>
                  <a:srgbClr val="F5F5F5"/>
                </a:highlight>
                <a:hlinkClick r:id="rId2"/>
              </a:rPr>
              <a:t>https://mycomputerbrain.net/php/courses/ai.php</a:t>
            </a:r>
            <a:r>
              <a:rPr lang="en" sz="1200">
                <a:solidFill>
                  <a:srgbClr val="16354B"/>
                </a:solidFill>
                <a:highlight>
                  <a:srgbClr val="F5F5F5"/>
                </a:highlight>
              </a:rPr>
              <a:t>. The first experiment is free and provides a good introduction to ANNs.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7ab595894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7ab595894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DT Hub have a whole section dedicated to teaching AI in the classroom.</a:t>
            </a:r>
            <a:endParaRPr/>
          </a:p>
          <a:p>
            <a:pPr indent="0" lvl="0" marL="0" rtl="0" algn="l">
              <a:spcBef>
                <a:spcPts val="0"/>
              </a:spcBef>
              <a:spcAft>
                <a:spcPts val="0"/>
              </a:spcAft>
              <a:buNone/>
            </a:pPr>
            <a:r>
              <a:rPr lang="en" u="sng">
                <a:solidFill>
                  <a:schemeClr val="hlink"/>
                </a:solidFill>
                <a:hlinkClick r:id="rId2"/>
              </a:rPr>
              <a:t>https://www.digitaltechnologieshub.edu.au/</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651cf87b72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651cf87b72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p>
          <a:p>
            <a:pPr indent="0" lvl="0" marL="0" rtl="0" algn="l">
              <a:spcBef>
                <a:spcPts val="0"/>
              </a:spcBef>
              <a:spcAft>
                <a:spcPts val="0"/>
              </a:spcAft>
              <a:buNone/>
            </a:pPr>
            <a:r>
              <a:rPr b="1" lang="en"/>
              <a:t>Cognimates (Cognimates.me) is a</a:t>
            </a:r>
            <a:r>
              <a:rPr lang="en"/>
              <a:t> program that allows students to train AI models and code using familiar block-based visual programming. There are a number of existing projects that students can use, remix or extend or students can create their own program! This is a great way for students to learn about the process of Machine Learning, the use of data to train models, testing of AI and how they can build AI into a visual programming solution.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example on the screen, students are learning about how to train and AI model to classify one of two animals - cats and dogs. </a:t>
            </a:r>
            <a:endParaRPr/>
          </a:p>
          <a:p>
            <a:pPr indent="-298450" lvl="0" marL="749300" marR="101600" rtl="0" algn="l">
              <a:lnSpc>
                <a:spcPct val="115000"/>
              </a:lnSpc>
              <a:spcBef>
                <a:spcPts val="1600"/>
              </a:spcBef>
              <a:spcAft>
                <a:spcPts val="0"/>
              </a:spcAft>
              <a:buClr>
                <a:srgbClr val="000000"/>
              </a:buClr>
              <a:buSzPts val="1100"/>
              <a:buAutoNum type="arabicPeriod"/>
            </a:pPr>
            <a:r>
              <a:rPr i="1" lang="en"/>
              <a:t>Teachers can </a:t>
            </a:r>
            <a:r>
              <a:rPr i="1" lang="en">
                <a:uFill>
                  <a:noFill/>
                </a:uFill>
                <a:hlinkClick r:id="rId2"/>
              </a:rPr>
              <a:t>download the </a:t>
            </a:r>
            <a:r>
              <a:rPr i="1" lang="en" u="sng">
                <a:solidFill>
                  <a:srgbClr val="0000FF"/>
                </a:solidFill>
                <a:hlinkClick r:id="rId3"/>
              </a:rPr>
              <a:t>CSER resource</a:t>
            </a:r>
            <a:r>
              <a:rPr i="1" lang="en"/>
              <a:t> on how AI see to support in explaining image processing.</a:t>
            </a:r>
            <a:endParaRPr i="1"/>
          </a:p>
          <a:p>
            <a:pPr indent="-298450" lvl="0" marL="749300" marR="101600" rtl="0" algn="l">
              <a:lnSpc>
                <a:spcPct val="115000"/>
              </a:lnSpc>
              <a:spcBef>
                <a:spcPts val="0"/>
              </a:spcBef>
              <a:spcAft>
                <a:spcPts val="0"/>
              </a:spcAft>
              <a:buClr>
                <a:srgbClr val="000000"/>
              </a:buClr>
              <a:buSzPts val="1100"/>
              <a:buAutoNum type="arabicPeriod"/>
            </a:pPr>
            <a:r>
              <a:rPr i="1" lang="en" u="sng">
                <a:solidFill>
                  <a:srgbClr val="0000FF"/>
                </a:solidFill>
                <a:hlinkClick r:id="rId4"/>
              </a:rPr>
              <a:t>Cognimates</a:t>
            </a:r>
            <a:r>
              <a:rPr i="1" lang="en"/>
              <a:t>: a visual programming platform build as a Scratch extension by MIT Media Lab (creator - Stefania Druga). This is a free platform for everyone. </a:t>
            </a:r>
            <a:endParaRPr i="1"/>
          </a:p>
          <a:p>
            <a:pPr indent="-298450" lvl="0" marL="749300" marR="101600" rtl="0" algn="l">
              <a:lnSpc>
                <a:spcPct val="115000"/>
              </a:lnSpc>
              <a:spcBef>
                <a:spcPts val="0"/>
              </a:spcBef>
              <a:spcAft>
                <a:spcPts val="0"/>
              </a:spcAft>
              <a:buClr>
                <a:srgbClr val="000000"/>
              </a:buClr>
              <a:buSzPts val="1100"/>
              <a:buAutoNum type="arabicPeriod"/>
            </a:pPr>
            <a:r>
              <a:rPr i="1" lang="en" u="sng">
                <a:solidFill>
                  <a:srgbClr val="0000FF"/>
                </a:solidFill>
                <a:hlinkClick r:id="rId5"/>
              </a:rPr>
              <a:t>Clarifai vision API</a:t>
            </a:r>
            <a:r>
              <a:rPr i="1" lang="en"/>
              <a:t>: Cognimates platform uses Clarifai vision API to build custom AI projects.</a:t>
            </a:r>
            <a:endParaRPr i="1"/>
          </a:p>
          <a:p>
            <a:pPr indent="-292100" lvl="0" marL="749300" marR="101600" rtl="0" algn="l">
              <a:lnSpc>
                <a:spcPct val="115000"/>
              </a:lnSpc>
              <a:spcBef>
                <a:spcPts val="0"/>
              </a:spcBef>
              <a:spcAft>
                <a:spcPts val="0"/>
              </a:spcAft>
              <a:buClr>
                <a:srgbClr val="444444"/>
              </a:buClr>
              <a:buSzPts val="1000"/>
              <a:buAutoNum type="arabicPeriod"/>
            </a:pPr>
            <a:r>
              <a:rPr i="1" lang="en" u="sng">
                <a:solidFill>
                  <a:schemeClr val="hlink"/>
                </a:solidFill>
                <a:hlinkClick r:id="rId6"/>
              </a:rPr>
              <a:t>Project Handout</a:t>
            </a:r>
            <a:endParaRPr i="1"/>
          </a:p>
          <a:p>
            <a:pPr indent="0" lvl="0" marL="0" rtl="0" algn="l">
              <a:spcBef>
                <a:spcPts val="1600"/>
              </a:spcBef>
              <a:spcAft>
                <a:spcPts val="0"/>
              </a:spcAft>
              <a:buNone/>
            </a:pPr>
            <a:r>
              <a:rPr i="1" lang="en"/>
              <a:t>In the video, we provide step-by-step instructions on how to create a project. Please follow the instructions </a:t>
            </a:r>
            <a:r>
              <a:rPr i="1" lang="en">
                <a:uFill>
                  <a:noFill/>
                </a:uFill>
                <a:hlinkClick r:id="rId7"/>
              </a:rPr>
              <a:t>guide here</a:t>
            </a:r>
            <a:r>
              <a:rPr i="1" lang="en"/>
              <a:t> on how to set up an account with Clarifai and obtain vision API key.</a:t>
            </a:r>
            <a:endParaRPr i="1"/>
          </a:p>
          <a:p>
            <a:pPr indent="0" lvl="0" marL="0" rtl="0" algn="l">
              <a:spcBef>
                <a:spcPts val="0"/>
              </a:spcBef>
              <a:spcAft>
                <a:spcPts val="0"/>
              </a:spcAft>
              <a:buNone/>
            </a:pPr>
            <a:r>
              <a:t/>
            </a:r>
            <a:endParaRPr i="1"/>
          </a:p>
          <a:p>
            <a:pPr indent="0" lvl="0" marL="0" rtl="0" algn="l">
              <a:spcBef>
                <a:spcPts val="0"/>
              </a:spcBef>
              <a:spcAft>
                <a:spcPts val="0"/>
              </a:spcAft>
              <a:buNone/>
            </a:pPr>
            <a:r>
              <a:rPr i="1" lang="en" sz="1000"/>
              <a:t>We have shared our </a:t>
            </a:r>
            <a:r>
              <a:rPr i="1" lang="en" sz="1000">
                <a:solidFill>
                  <a:srgbClr val="0000FF"/>
                </a:solidFill>
                <a:uFill>
                  <a:noFill/>
                </a:uFill>
                <a:hlinkClick r:id="rId8"/>
              </a:rPr>
              <a:t>Cognimates project (sb3 file)</a:t>
            </a:r>
            <a:r>
              <a:rPr i="1" lang="en" sz="1000"/>
              <a:t> to download which you can extend or adapt by remixing the project. This can be loaded to your Cognimates platform by selecting File &gt; Load from your Computer and selecting the downloaded sb3 file. </a:t>
            </a:r>
            <a:r>
              <a:rPr i="1" lang="en"/>
              <a:t>]</a:t>
            </a:r>
            <a:endParaRPr i="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000">
              <a:solidFill>
                <a:srgbClr val="444444"/>
              </a:solidFill>
              <a:highlight>
                <a:srgbClr val="F9F9F9"/>
              </a:highlight>
            </a:endParaRPr>
          </a:p>
          <a:p>
            <a:pPr indent="0" lvl="0" marL="0" rtl="0" algn="l">
              <a:spcBef>
                <a:spcPts val="0"/>
              </a:spcBef>
              <a:spcAft>
                <a:spcPts val="0"/>
              </a:spcAft>
              <a:buNone/>
            </a:pPr>
            <a:r>
              <a:t/>
            </a:r>
            <a:endParaRPr sz="1000">
              <a:solidFill>
                <a:srgbClr val="444444"/>
              </a:solidFill>
              <a:highlight>
                <a:srgbClr val="F9F9F9"/>
              </a:highligh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7b4f7ff4da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7b4f7ff4da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Hour of Code example: </a:t>
            </a:r>
            <a:r>
              <a:rPr lang="en" u="sng">
                <a:solidFill>
                  <a:schemeClr val="hlink"/>
                </a:solidFill>
                <a:hlinkClick r:id="rId2"/>
              </a:rPr>
              <a:t>https://code.org/oceans?fbclid=IwAR0UOedrscwpLbX9yjSIVZghcaIdqfx1N4O36d-QxTEnf-wWcd4rsgS5FY0</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651cf87b72_0_26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651cf87b72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39700" rtl="0" algn="l">
              <a:lnSpc>
                <a:spcPct val="115000"/>
              </a:lnSpc>
              <a:spcBef>
                <a:spcPts val="0"/>
              </a:spcBef>
              <a:spcAft>
                <a:spcPts val="0"/>
              </a:spcAft>
              <a:buNone/>
            </a:pPr>
            <a:r>
              <a:rPr lang="en"/>
              <a:t>In this part of the session, I will go through some classroom activities related to Natural language processing</a:t>
            </a:r>
            <a:endParaRPr/>
          </a:p>
          <a:p>
            <a:pPr indent="0" lvl="0" marL="0" rtl="0" algn="l">
              <a:lnSpc>
                <a:spcPct val="115000"/>
              </a:lnSpc>
              <a:spcBef>
                <a:spcPts val="0"/>
              </a:spcBef>
              <a:spcAft>
                <a:spcPts val="0"/>
              </a:spcAft>
              <a:buNone/>
            </a:pPr>
            <a:r>
              <a:rPr lang="en"/>
              <a:t>We have included more unplugged and plugged activities in our AI MOOCs – You can check them out if you want to learn more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652b2038b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652b2038b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6f683f1aa5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6f683f1aa5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Years F-6</a:t>
            </a:r>
            <a:endParaRPr/>
          </a:p>
          <a:p>
            <a:pPr indent="0" lvl="0" marL="0" rtl="0" algn="l">
              <a:spcBef>
                <a:spcPts val="0"/>
              </a:spcBef>
              <a:spcAft>
                <a:spcPts val="0"/>
              </a:spcAft>
              <a:buNone/>
            </a:pPr>
            <a:r>
              <a:rPr lang="en"/>
              <a:t>In our CSER AI MOOC for primary teachers, we have an NLP activity example about using Cognimates to build a Travel assistant.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7ab5958949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7ab5958949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7ab5958949_4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7ab5958949_4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Years 5-6</a:t>
            </a:r>
            <a:endParaRPr/>
          </a:p>
          <a:p>
            <a:pPr indent="0" lvl="0" marL="0" rtl="0" algn="l">
              <a:spcBef>
                <a:spcPts val="0"/>
              </a:spcBef>
              <a:spcAft>
                <a:spcPts val="0"/>
              </a:spcAft>
              <a:buNone/>
            </a:pPr>
            <a:r>
              <a:rPr lang="en"/>
              <a:t>Mimic AI using a visual programming language like Scratch</a:t>
            </a:r>
            <a:endParaRPr/>
          </a:p>
          <a:p>
            <a:pPr indent="0" lvl="0" marL="0" rtl="0" algn="l">
              <a:spcBef>
                <a:spcPts val="0"/>
              </a:spcBef>
              <a:spcAft>
                <a:spcPts val="0"/>
              </a:spcAft>
              <a:buNone/>
            </a:pPr>
            <a:r>
              <a:rPr lang="en"/>
              <a:t>Randomise </a:t>
            </a:r>
            <a:r>
              <a:rPr lang="en"/>
              <a:t>conversation</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could take the idea and choose a topic and students create their own chatbot expert on their selected topic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c6fa3c898_0_7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c6fa3c89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That brings us to the end of our session. Thank you so much for participating. We hope you have enjoyed the session! For more information about the Computer Science Education Research (CSER) Group and the free programs and resources they have on offer, please visit </a:t>
            </a:r>
            <a:r>
              <a:rPr b="1" lang="en"/>
              <a:t>csermoocs.adelaide.edu.au </a:t>
            </a:r>
            <a:endParaRPr b="1"/>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653dd5ea4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653dd5ea4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7b53f612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7b53f612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CSER Digital Technologies Education Program at The University of Adelaide provides open, free professional development in Digital Technologies aligned with the Australia Digital Technologies Curriculum.  CSER run a range of Digital Technologies Programs for Australian teachers, including our free, online CSER MOOC courses, free professional learning events, and a National Lending Library.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two courses available for Teaching Artificial Intelligence (AI) in the classroom - one for primary teachers and one for secondary teachers. These free online courses are presented as two related parts. Firstly, CSER provide teachers with the necessary background information to teach and contextualise AI in the classroom. The second half of the course presents the practical implementation of classroom activities suitable for teaching AI and the concepts of AI primary or secondary years.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session is based on materials from the AI MOOC and the Digital Technologies Hub.</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653dd5ea4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653dd5ea4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addition to course content, there is a wonderful community of teachers discussing learning activities from the AI MOOCs. Throughout the AI MOOC are “CSER Community Tasks”. This community is where teachers post the MOOC tasks. If all tasks are completed, participants will receive a certificate of completion.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c6fa3c898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c6fa3c89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651cf87b7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651cf87b7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Artificial Intelligence (AI) is the creation of machines to mimic human capabilities, such as teaching a machine to see (recognise objects in an image) and listen (interpret and analyse sounds).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c6fa3c898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c6fa3c89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 regular programming activity we are telling the computer exactly what to do. But what if we want to use a machine to help us review new data rather than telling it explicitly?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a:t>
            </a:r>
            <a:r>
              <a:rPr lang="en"/>
              <a:t>we have an image that characterises the unique aspects of AI.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AI has the ability:</a:t>
            </a:r>
            <a:endParaRPr/>
          </a:p>
          <a:p>
            <a:pPr indent="0" lvl="0" marL="0" rtl="0" algn="l">
              <a:spcBef>
                <a:spcPts val="0"/>
              </a:spcBef>
              <a:spcAft>
                <a:spcPts val="0"/>
              </a:spcAft>
              <a:buNone/>
            </a:pPr>
            <a:r>
              <a:rPr b="1" lang="en"/>
              <a:t>To Sense</a:t>
            </a:r>
            <a:r>
              <a:rPr lang="en"/>
              <a:t> by taking raw data and processing it using image or text processing. </a:t>
            </a:r>
            <a:endParaRPr/>
          </a:p>
          <a:p>
            <a:pPr indent="0" lvl="0" marL="0" rtl="0" algn="l">
              <a:spcBef>
                <a:spcPts val="0"/>
              </a:spcBef>
              <a:spcAft>
                <a:spcPts val="0"/>
              </a:spcAft>
              <a:buNone/>
            </a:pPr>
            <a:r>
              <a:rPr b="1" lang="en"/>
              <a:t>To Reason</a:t>
            </a:r>
            <a:r>
              <a:rPr lang="en"/>
              <a:t> - by thinking about the information it has received and how it relates to what it has learned previously.</a:t>
            </a:r>
            <a:endParaRPr/>
          </a:p>
          <a:p>
            <a:pPr indent="0" lvl="0" marL="0" rtl="0" algn="l">
              <a:spcBef>
                <a:spcPts val="0"/>
              </a:spcBef>
              <a:spcAft>
                <a:spcPts val="0"/>
              </a:spcAft>
              <a:buNone/>
            </a:pPr>
            <a:r>
              <a:rPr b="1" lang="en"/>
              <a:t>To Act</a:t>
            </a:r>
            <a:r>
              <a:rPr lang="en"/>
              <a:t> - The AI then performs a task or action based on the information it has processed. </a:t>
            </a:r>
            <a:endParaRPr/>
          </a:p>
          <a:p>
            <a:pPr indent="0" lvl="0" marL="0" rtl="0" algn="l">
              <a:spcBef>
                <a:spcPts val="0"/>
              </a:spcBef>
              <a:spcAft>
                <a:spcPts val="0"/>
              </a:spcAft>
              <a:buNone/>
            </a:pPr>
            <a:r>
              <a:rPr b="1" lang="en"/>
              <a:t>To then Adapt.</a:t>
            </a:r>
            <a:r>
              <a:rPr lang="en"/>
              <a:t> The AI then uses the successful or unsuccessful outcome of </a:t>
            </a:r>
            <a:r>
              <a:rPr lang="en"/>
              <a:t>its</a:t>
            </a:r>
            <a:r>
              <a:rPr lang="en"/>
              <a:t> action as feedback.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7ab595894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7ab595894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Machine Learning (ML)</a:t>
            </a:r>
            <a:r>
              <a:rPr lang="en"/>
              <a:t> is a process of achieving Artificial Intelligence. In machine learning, we teach the machine by training it with lots of examples of data demonstrating what we would like it to do so that the machine can figure out how to do it on its own.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304800" y="465100"/>
            <a:ext cx="4459500" cy="3118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882300" y="946600"/>
            <a:ext cx="3304500" cy="2155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12" name="Google Shape;12;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CSER LOGO Master.png" id="13" name="Google Shape;13;p2"/>
          <p:cNvPicPr preferRelativeResize="0"/>
          <p:nvPr/>
        </p:nvPicPr>
        <p:blipFill>
          <a:blip r:embed="rId2">
            <a:alphaModFix/>
          </a:blip>
          <a:stretch>
            <a:fillRect/>
          </a:stretch>
        </p:blipFill>
        <p:spPr>
          <a:xfrm>
            <a:off x="275075" y="3904200"/>
            <a:ext cx="1048625" cy="1048650"/>
          </a:xfrm>
          <a:prstGeom prst="rect">
            <a:avLst/>
          </a:prstGeom>
          <a:noFill/>
          <a:ln>
            <a:noFill/>
          </a:ln>
        </p:spPr>
      </p:pic>
      <p:sp>
        <p:nvSpPr>
          <p:cNvPr id="14" name="Google Shape;14;p2"/>
          <p:cNvSpPr txBox="1"/>
          <p:nvPr>
            <p:ph idx="1" type="subTitle"/>
          </p:nvPr>
        </p:nvSpPr>
        <p:spPr>
          <a:xfrm>
            <a:off x="5069675" y="946600"/>
            <a:ext cx="3420600" cy="141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 name="Google Shape;15;p2"/>
          <p:cNvSpPr txBox="1"/>
          <p:nvPr/>
        </p:nvSpPr>
        <p:spPr>
          <a:xfrm>
            <a:off x="1394650" y="3982575"/>
            <a:ext cx="2440800" cy="82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CSER Professional Learning</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csermoocs.adelaide.edu.au</a:t>
            </a:r>
            <a:endParaRPr>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pic>
        <p:nvPicPr>
          <p:cNvPr descr="CCLicenseImage.png" id="16" name="Google Shape;16;p2"/>
          <p:cNvPicPr preferRelativeResize="0"/>
          <p:nvPr/>
        </p:nvPicPr>
        <p:blipFill>
          <a:blip r:embed="rId3">
            <a:alphaModFix/>
          </a:blip>
          <a:stretch>
            <a:fillRect/>
          </a:stretch>
        </p:blipFill>
        <p:spPr>
          <a:xfrm>
            <a:off x="1741694" y="4559244"/>
            <a:ext cx="1639279" cy="393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57" name="Shape 57"/>
        <p:cNvGrpSpPr/>
        <p:nvPr/>
      </p:nvGrpSpPr>
      <p:grpSpPr>
        <a:xfrm>
          <a:off x="0" y="0"/>
          <a:ext cx="0" cy="0"/>
          <a:chOff x="0" y="0"/>
          <a:chExt cx="0" cy="0"/>
        </a:xfrm>
      </p:grpSpPr>
      <p:sp>
        <p:nvSpPr>
          <p:cNvPr id="58" name="Google Shape;58;p11"/>
          <p:cNvSpPr/>
          <p:nvPr/>
        </p:nvSpPr>
        <p:spPr>
          <a:xfrm>
            <a:off x="-13050" y="3400"/>
            <a:ext cx="4572000" cy="51435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 name="Google Shape;59;p1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0" name="Google Shape;60;p11"/>
          <p:cNvSpPr txBox="1"/>
          <p:nvPr>
            <p:ph idx="1" type="body"/>
          </p:nvPr>
        </p:nvSpPr>
        <p:spPr>
          <a:xfrm>
            <a:off x="354450" y="72762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61" name="Google Shape;61;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1"/>
          <p:cNvSpPr txBox="1"/>
          <p:nvPr>
            <p:ph type="title"/>
          </p:nvPr>
        </p:nvSpPr>
        <p:spPr>
          <a:xfrm>
            <a:off x="4761300" y="1107950"/>
            <a:ext cx="4045200" cy="1683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9900"/>
              </a:buClr>
              <a:buSzPts val="4200"/>
              <a:buNone/>
              <a:defRPr sz="4200">
                <a:solidFill>
                  <a:srgbClr val="FF9900"/>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3" name="Google Shape;63;p11"/>
          <p:cNvSpPr txBox="1"/>
          <p:nvPr>
            <p:ph idx="2" type="subTitle"/>
          </p:nvPr>
        </p:nvSpPr>
        <p:spPr>
          <a:xfrm>
            <a:off x="4761300" y="28452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pic>
        <p:nvPicPr>
          <p:cNvPr descr="CSER LOGO Master.png" id="64" name="Google Shape;64;p11"/>
          <p:cNvPicPr preferRelativeResize="0"/>
          <p:nvPr/>
        </p:nvPicPr>
        <p:blipFill>
          <a:blip r:embed="rId2">
            <a:alphaModFix/>
          </a:blip>
          <a:stretch>
            <a:fillRect/>
          </a:stretch>
        </p:blipFill>
        <p:spPr>
          <a:xfrm>
            <a:off x="7849825" y="3904200"/>
            <a:ext cx="1048625" cy="10486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5" name="Shape 65"/>
        <p:cNvGrpSpPr/>
        <p:nvPr/>
      </p:nvGrpSpPr>
      <p:grpSpPr>
        <a:xfrm>
          <a:off x="0" y="0"/>
          <a:ext cx="0" cy="0"/>
          <a:chOff x="0" y="0"/>
          <a:chExt cx="0" cy="0"/>
        </a:xfrm>
      </p:grpSpPr>
      <p:sp>
        <p:nvSpPr>
          <p:cNvPr id="66" name="Google Shape;66;p12"/>
          <p:cNvSpPr txBox="1"/>
          <p:nvPr>
            <p:ph idx="1" type="body"/>
          </p:nvPr>
        </p:nvSpPr>
        <p:spPr>
          <a:xfrm>
            <a:off x="275075" y="5676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67" name="Google Shape;67;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CSER LOGO Master.png" id="68" name="Google Shape;68;p12"/>
          <p:cNvPicPr preferRelativeResize="0"/>
          <p:nvPr/>
        </p:nvPicPr>
        <p:blipFill>
          <a:blip r:embed="rId2">
            <a:alphaModFix/>
          </a:blip>
          <a:stretch>
            <a:fillRect/>
          </a:stretch>
        </p:blipFill>
        <p:spPr>
          <a:xfrm>
            <a:off x="275075" y="3904200"/>
            <a:ext cx="1048625" cy="10486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9" name="Shape 69"/>
        <p:cNvGrpSpPr/>
        <p:nvPr/>
      </p:nvGrpSpPr>
      <p:grpSpPr>
        <a:xfrm>
          <a:off x="0" y="0"/>
          <a:ext cx="0" cy="0"/>
          <a:chOff x="0" y="0"/>
          <a:chExt cx="0" cy="0"/>
        </a:xfrm>
      </p:grpSpPr>
      <p:sp>
        <p:nvSpPr>
          <p:cNvPr id="70" name="Google Shape;70;p13"/>
          <p:cNvSpPr/>
          <p:nvPr/>
        </p:nvSpPr>
        <p:spPr>
          <a:xfrm>
            <a:off x="0" y="5045700"/>
            <a:ext cx="9144000" cy="978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FF9900"/>
              </a:buClr>
              <a:buSzPts val="10000"/>
              <a:buFont typeface="Lato"/>
              <a:buNone/>
              <a:defRPr sz="10000">
                <a:solidFill>
                  <a:srgbClr val="FF9900"/>
                </a:solidFill>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72" name="Google Shape;72;p1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CSER LOGO Master.png" id="73" name="Google Shape;73;p13"/>
          <p:cNvPicPr preferRelativeResize="0"/>
          <p:nvPr/>
        </p:nvPicPr>
        <p:blipFill>
          <a:blip r:embed="rId2">
            <a:alphaModFix/>
          </a:blip>
          <a:stretch>
            <a:fillRect/>
          </a:stretch>
        </p:blipFill>
        <p:spPr>
          <a:xfrm>
            <a:off x="275075" y="3904200"/>
            <a:ext cx="1048625" cy="10486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4" name="Shape 74"/>
        <p:cNvGrpSpPr/>
        <p:nvPr/>
      </p:nvGrpSpPr>
      <p:grpSpPr>
        <a:xfrm>
          <a:off x="0" y="0"/>
          <a:ext cx="0" cy="0"/>
          <a:chOff x="0" y="0"/>
          <a:chExt cx="0" cy="0"/>
        </a:xfrm>
      </p:grpSpPr>
      <p:sp>
        <p:nvSpPr>
          <p:cNvPr id="75" name="Google Shape;75;p1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CSER LOGO Master.png" id="76" name="Google Shape;76;p14"/>
          <p:cNvPicPr preferRelativeResize="0"/>
          <p:nvPr/>
        </p:nvPicPr>
        <p:blipFill>
          <a:blip r:embed="rId2">
            <a:alphaModFix/>
          </a:blip>
          <a:stretch>
            <a:fillRect/>
          </a:stretch>
        </p:blipFill>
        <p:spPr>
          <a:xfrm>
            <a:off x="275075" y="3904200"/>
            <a:ext cx="1048625" cy="10486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17" name="Shape 17"/>
        <p:cNvGrpSpPr/>
        <p:nvPr/>
      </p:nvGrpSpPr>
      <p:grpSpPr>
        <a:xfrm>
          <a:off x="0" y="0"/>
          <a:ext cx="0" cy="0"/>
          <a:chOff x="0" y="0"/>
          <a:chExt cx="0" cy="0"/>
        </a:xfrm>
      </p:grpSpPr>
      <p:sp>
        <p:nvSpPr>
          <p:cNvPr id="18" name="Google Shape;18;p3"/>
          <p:cNvSpPr/>
          <p:nvPr/>
        </p:nvSpPr>
        <p:spPr>
          <a:xfrm>
            <a:off x="2342250" y="1012650"/>
            <a:ext cx="4459500" cy="3118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ctrTitle"/>
          </p:nvPr>
        </p:nvSpPr>
        <p:spPr>
          <a:xfrm>
            <a:off x="2919750" y="1494150"/>
            <a:ext cx="3304500" cy="2155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20" name="Google Shape;20;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CSER LOGO Master.png" id="21" name="Google Shape;21;p3"/>
          <p:cNvPicPr preferRelativeResize="0"/>
          <p:nvPr/>
        </p:nvPicPr>
        <p:blipFill>
          <a:blip r:embed="rId2">
            <a:alphaModFix/>
          </a:blip>
          <a:stretch>
            <a:fillRect/>
          </a:stretch>
        </p:blipFill>
        <p:spPr>
          <a:xfrm>
            <a:off x="275075" y="3904200"/>
            <a:ext cx="1048625" cy="10486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FF9900"/>
        </a:solidFill>
      </p:bgPr>
    </p:bg>
    <p:spTree>
      <p:nvGrpSpPr>
        <p:cNvPr id="22" name="Shape 22"/>
        <p:cNvGrpSpPr/>
        <p:nvPr/>
      </p:nvGrpSpPr>
      <p:grpSpPr>
        <a:xfrm>
          <a:off x="0" y="0"/>
          <a:ext cx="0" cy="0"/>
          <a:chOff x="0" y="0"/>
          <a:chExt cx="0" cy="0"/>
        </a:xfrm>
      </p:grpSpPr>
      <p:sp>
        <p:nvSpPr>
          <p:cNvPr id="23" name="Google Shape;23;p4"/>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24" name="Google Shape;24;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5"/>
          <p:cNvSpPr/>
          <p:nvPr/>
        </p:nvSpPr>
        <p:spPr>
          <a:xfrm>
            <a:off x="0" y="5045700"/>
            <a:ext cx="9144000" cy="978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a:spcBef>
                <a:spcPts val="0"/>
              </a:spcBef>
              <a:spcAft>
                <a:spcPts val="0"/>
              </a:spcAft>
              <a:buClr>
                <a:srgbClr val="FF9900"/>
              </a:buClr>
              <a:buSzPts val="3200"/>
              <a:buNone/>
              <a:defRPr>
                <a:solidFill>
                  <a:srgbClr val="FF9900"/>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CSER LOGO Master.png" id="30" name="Google Shape;30;p5"/>
          <p:cNvPicPr preferRelativeResize="0"/>
          <p:nvPr/>
        </p:nvPicPr>
        <p:blipFill>
          <a:blip r:embed="rId2">
            <a:alphaModFix/>
          </a:blip>
          <a:stretch>
            <a:fillRect/>
          </a:stretch>
        </p:blipFill>
        <p:spPr>
          <a:xfrm>
            <a:off x="275075" y="3904200"/>
            <a:ext cx="1048625" cy="10486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1" name="Shape 31"/>
        <p:cNvGrpSpPr/>
        <p:nvPr/>
      </p:nvGrpSpPr>
      <p:grpSpPr>
        <a:xfrm>
          <a:off x="0" y="0"/>
          <a:ext cx="0" cy="0"/>
          <a:chOff x="0" y="0"/>
          <a:chExt cx="0" cy="0"/>
        </a:xfrm>
      </p:grpSpPr>
      <p:sp>
        <p:nvSpPr>
          <p:cNvPr id="32" name="Google Shape;32;p6"/>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a:spcBef>
                <a:spcPts val="0"/>
              </a:spcBef>
              <a:spcAft>
                <a:spcPts val="0"/>
              </a:spcAft>
              <a:buClr>
                <a:srgbClr val="FF9900"/>
              </a:buClr>
              <a:buSzPts val="3200"/>
              <a:buNone/>
              <a:defRPr>
                <a:solidFill>
                  <a:srgbClr val="FF9900"/>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3" name="Google Shape;33;p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CSER LOGO Master.png" id="36" name="Google Shape;36;p6"/>
          <p:cNvPicPr preferRelativeResize="0"/>
          <p:nvPr/>
        </p:nvPicPr>
        <p:blipFill>
          <a:blip r:embed="rId2">
            <a:alphaModFix/>
          </a:blip>
          <a:stretch>
            <a:fillRect/>
          </a:stretch>
        </p:blipFill>
        <p:spPr>
          <a:xfrm>
            <a:off x="275075" y="3904200"/>
            <a:ext cx="1048625" cy="10486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7" name="Shape 37"/>
        <p:cNvGrpSpPr/>
        <p:nvPr/>
      </p:nvGrpSpPr>
      <p:grpSpPr>
        <a:xfrm>
          <a:off x="0" y="0"/>
          <a:ext cx="0" cy="0"/>
          <a:chOff x="0" y="0"/>
          <a:chExt cx="0" cy="0"/>
        </a:xfrm>
      </p:grpSpPr>
      <p:sp>
        <p:nvSpPr>
          <p:cNvPr id="38" name="Google Shape;38;p7"/>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a:spcBef>
                <a:spcPts val="0"/>
              </a:spcBef>
              <a:spcAft>
                <a:spcPts val="0"/>
              </a:spcAft>
              <a:buClr>
                <a:srgbClr val="FF9900"/>
              </a:buClr>
              <a:buSzPts val="3200"/>
              <a:buNone/>
              <a:defRPr>
                <a:solidFill>
                  <a:srgbClr val="FF9900"/>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9" name="Google Shape;39;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CSER LOGO Master.png" id="40" name="Google Shape;40;p7"/>
          <p:cNvPicPr preferRelativeResize="0"/>
          <p:nvPr/>
        </p:nvPicPr>
        <p:blipFill>
          <a:blip r:embed="rId2">
            <a:alphaModFix/>
          </a:blip>
          <a:stretch>
            <a:fillRect/>
          </a:stretch>
        </p:blipFill>
        <p:spPr>
          <a:xfrm>
            <a:off x="275075" y="3904200"/>
            <a:ext cx="1048625" cy="10486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1" name="Shape 41"/>
        <p:cNvGrpSpPr/>
        <p:nvPr/>
      </p:nvGrpSpPr>
      <p:grpSpPr>
        <a:xfrm>
          <a:off x="0" y="0"/>
          <a:ext cx="0" cy="0"/>
          <a:chOff x="0" y="0"/>
          <a:chExt cx="0" cy="0"/>
        </a:xfrm>
      </p:grpSpPr>
      <p:sp>
        <p:nvSpPr>
          <p:cNvPr id="42" name="Google Shape;42;p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Clr>
                <a:srgbClr val="FF9900"/>
              </a:buClr>
              <a:buSzPts val="2400"/>
              <a:buNone/>
              <a:defRPr sz="2400">
                <a:solidFill>
                  <a:srgbClr val="FF9900"/>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3" name="Google Shape;43;p8"/>
          <p:cNvSpPr txBox="1"/>
          <p:nvPr>
            <p:ph idx="1" type="body"/>
          </p:nvPr>
        </p:nvSpPr>
        <p:spPr>
          <a:xfrm>
            <a:off x="311700" y="1391378"/>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4" name="Google Shape;44;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CSER LOGO Master.png" id="45" name="Google Shape;45;p8"/>
          <p:cNvPicPr preferRelativeResize="0"/>
          <p:nvPr/>
        </p:nvPicPr>
        <p:blipFill>
          <a:blip r:embed="rId2">
            <a:alphaModFix/>
          </a:blip>
          <a:stretch>
            <a:fillRect/>
          </a:stretch>
        </p:blipFill>
        <p:spPr>
          <a:xfrm>
            <a:off x="275075" y="3904200"/>
            <a:ext cx="1048625" cy="10486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2"/>
        </a:solidFill>
      </p:bgPr>
    </p:bg>
    <p:spTree>
      <p:nvGrpSpPr>
        <p:cNvPr id="46" name="Shape 46"/>
        <p:cNvGrpSpPr/>
        <p:nvPr/>
      </p:nvGrpSpPr>
      <p:grpSpPr>
        <a:xfrm>
          <a:off x="0" y="0"/>
          <a:ext cx="0" cy="0"/>
          <a:chOff x="0" y="0"/>
          <a:chExt cx="0" cy="0"/>
        </a:xfrm>
      </p:grpSpPr>
      <p:sp>
        <p:nvSpPr>
          <p:cNvPr id="47" name="Google Shape;47;p9"/>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48" name="Google Shape;48;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9" name="Shape 49"/>
        <p:cNvGrpSpPr/>
        <p:nvPr/>
      </p:nvGrpSpPr>
      <p:grpSpPr>
        <a:xfrm>
          <a:off x="0" y="0"/>
          <a:ext cx="0" cy="0"/>
          <a:chOff x="0" y="0"/>
          <a:chExt cx="0" cy="0"/>
        </a:xfrm>
      </p:grpSpPr>
      <p:sp>
        <p:nvSpPr>
          <p:cNvPr id="50" name="Google Shape;50;p10"/>
          <p:cNvSpPr/>
          <p:nvPr/>
        </p:nvSpPr>
        <p:spPr>
          <a:xfrm>
            <a:off x="4572000" y="-25"/>
            <a:ext cx="4572000" cy="51435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 name="Google Shape;51;p10"/>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2" name="Google Shape;52;p10"/>
          <p:cNvSpPr txBox="1"/>
          <p:nvPr>
            <p:ph type="title"/>
          </p:nvPr>
        </p:nvSpPr>
        <p:spPr>
          <a:xfrm>
            <a:off x="265500" y="1107950"/>
            <a:ext cx="4045200" cy="16836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FF9900"/>
              </a:buClr>
              <a:buSzPts val="4200"/>
              <a:buNone/>
              <a:defRPr sz="4200">
                <a:solidFill>
                  <a:srgbClr val="FF9900"/>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3" name="Google Shape;53;p10"/>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1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5" name="Google Shape;55;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descr="CSER LOGO Master.png" id="56" name="Google Shape;56;p10"/>
          <p:cNvPicPr preferRelativeResize="0"/>
          <p:nvPr/>
        </p:nvPicPr>
        <p:blipFill>
          <a:blip r:embed="rId2">
            <a:alphaModFix/>
          </a:blip>
          <a:stretch>
            <a:fillRect/>
          </a:stretch>
        </p:blipFill>
        <p:spPr>
          <a:xfrm>
            <a:off x="275075" y="3904200"/>
            <a:ext cx="1048625" cy="10486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ral">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F9900"/>
              </a:buClr>
              <a:buSzPts val="3200"/>
              <a:buFont typeface="Playfair Display"/>
              <a:buNone/>
              <a:defRPr b="1" sz="3200">
                <a:solidFill>
                  <a:srgbClr val="FF9900"/>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padlet.com/CSER/AI_examples_cse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bit.ly/2ZKuoSv"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hyperlink" Target="http://bit.ly/2IW505q"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9.png"/><Relationship Id="rId5" Type="http://schemas.openxmlformats.org/officeDocument/2006/relationships/image" Target="../media/image32.png"/><Relationship Id="rId6"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hyperlink" Target="https://experiments.withgoogle.com/collection/ai" TargetMode="Externa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s://www.digitaltechnologieshub.edu.au/teachers/lesson-ideas/integrating-digital-technologies/can-ai-guess-your-emotion" TargetMode="External"/><Relationship Id="rId4" Type="http://schemas.openxmlformats.org/officeDocument/2006/relationships/image" Target="../media/image28.png"/><Relationship Id="rId5"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hyperlink" Target="https://www.digitaltechnologieshub.edu.au/teachers/lesson-ideas/integrating-digital-technologies/ai-image-recognition-exploring-limitations-and-bias" TargetMode="Externa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hyperlink" Target="https://www.digitaltechnologieshub.edu.au/teachers/lesson-ideas/integrating-digital-technologies/ai-smartphone-security" TargetMode="External"/><Relationship Id="rId4" Type="http://schemas.openxmlformats.org/officeDocument/2006/relationships/image" Target="../media/image16.png"/><Relationship Id="rId5" Type="http://schemas.openxmlformats.org/officeDocument/2006/relationships/hyperlink" Target="https://scratch.mit.edu/projects/341033989/editor/"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hyperlink" Target="https://www.digitaltechnologieshub.edu.au/teachers/lesson-ideas/integrating-digital-technologies/data-bias-in-ai" TargetMode="External"/><Relationship Id="rId4" Type="http://schemas.openxmlformats.org/officeDocument/2006/relationships/image" Target="../media/image46.png"/><Relationship Id="rId5"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42.png"/><Relationship Id="rId7"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8.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hyperlink" Target="https://www.twinword.com/ideas/graph/"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8.png"/><Relationship Id="rId4" Type="http://schemas.openxmlformats.org/officeDocument/2006/relationships/image" Target="../media/image27.png"/><Relationship Id="rId5" Type="http://schemas.openxmlformats.org/officeDocument/2006/relationships/image" Target="../media/image33.png"/><Relationship Id="rId6"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29.png"/><Relationship Id="rId6"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hyperlink" Target="https://www.digitaltechnologieshub.edu.au/teachers/lesson-ideas/integrating-digital-technologies/fun-projects-with-language-translation" TargetMode="External"/><Relationship Id="rId4" Type="http://schemas.openxmlformats.org/officeDocument/2006/relationships/image" Target="../media/image44.png"/><Relationship Id="rId5" Type="http://schemas.openxmlformats.org/officeDocument/2006/relationships/image" Target="../media/image36.png"/><Relationship Id="rId6" Type="http://schemas.openxmlformats.org/officeDocument/2006/relationships/hyperlink" Target="https://scratch.mit.edu/projects/338489965/" TargetMode="External"/><Relationship Id="rId7" Type="http://schemas.openxmlformats.org/officeDocument/2006/relationships/hyperlink" Target="https://scratch.mit.edu/projects/338464637/"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hyperlink" Target="http://bit.ly/AI_DTHub"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hyperlink" Target="https://csermoocs.appspot.com/ai_primary" TargetMode="External"/><Relationship Id="rId4" Type="http://schemas.openxmlformats.org/officeDocument/2006/relationships/hyperlink" Target="https://csermoocs.appspot.com/ai_secondary" TargetMode="External"/><Relationship Id="rId5" Type="http://schemas.openxmlformats.org/officeDocument/2006/relationships/hyperlink" Target="https://www.digitaltechnologieshub.edu.au/teachers/topics/artificial-intelligence" TargetMode="External"/><Relationship Id="rId6" Type="http://schemas.openxmlformats.org/officeDocument/2006/relationships/hyperlink" Target="https://studio.code.org/s/oceans/stage/1/puzzle/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hyperlink" Target="https://csermoocs.adelaide.edu.au/available-moocs" TargetMode="Externa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hyperlink" Target="https://csermooc.blog/" TargetMode="Externa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5"/>
          <p:cNvSpPr txBox="1"/>
          <p:nvPr>
            <p:ph type="ctrTitle"/>
          </p:nvPr>
        </p:nvSpPr>
        <p:spPr>
          <a:xfrm>
            <a:off x="618825" y="946600"/>
            <a:ext cx="3896700" cy="215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 Hour of Code… with Artificial Intelligence!</a:t>
            </a:r>
            <a:endParaRPr/>
          </a:p>
        </p:txBody>
      </p:sp>
      <p:sp>
        <p:nvSpPr>
          <p:cNvPr id="82" name="Google Shape;82;p15"/>
          <p:cNvSpPr txBox="1"/>
          <p:nvPr>
            <p:ph idx="1" type="subTitle"/>
          </p:nvPr>
        </p:nvSpPr>
        <p:spPr>
          <a:xfrm>
            <a:off x="5069675" y="413200"/>
            <a:ext cx="3896700" cy="141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Rebecca Vivian &amp;</a:t>
            </a:r>
            <a:endParaRPr b="1"/>
          </a:p>
          <a:p>
            <a:pPr indent="0" lvl="0" marL="0" rtl="0" algn="l">
              <a:spcBef>
                <a:spcPts val="0"/>
              </a:spcBef>
              <a:spcAft>
                <a:spcPts val="0"/>
              </a:spcAft>
              <a:buNone/>
            </a:pPr>
            <a:r>
              <a:rPr b="1" lang="en"/>
              <a:t>Thushari Atapattu</a:t>
            </a:r>
            <a:endParaRPr b="1"/>
          </a:p>
          <a:p>
            <a:pPr indent="0" lvl="0" marL="0" rtl="0" algn="l">
              <a:spcBef>
                <a:spcPts val="0"/>
              </a:spcBef>
              <a:spcAft>
                <a:spcPts val="0"/>
              </a:spcAft>
              <a:buNone/>
            </a:pPr>
            <a:r>
              <a:rPr lang="en"/>
              <a:t>Computer Science Education Research (CSER) Group</a:t>
            </a:r>
            <a:endParaRPr/>
          </a:p>
          <a:p>
            <a:pPr indent="0" lvl="0" marL="0" rtl="0" algn="l">
              <a:spcBef>
                <a:spcPts val="0"/>
              </a:spcBef>
              <a:spcAft>
                <a:spcPts val="0"/>
              </a:spcAft>
              <a:buNone/>
            </a:pPr>
            <a:r>
              <a:rPr lang="en"/>
              <a:t>The University of Adelaide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Martin Richards</a:t>
            </a:r>
            <a:endParaRPr b="1"/>
          </a:p>
          <a:p>
            <a:pPr indent="0" lvl="0" marL="0" rtl="0" algn="l">
              <a:spcBef>
                <a:spcPts val="0"/>
              </a:spcBef>
              <a:spcAft>
                <a:spcPts val="0"/>
              </a:spcAft>
              <a:buNone/>
            </a:pPr>
            <a:r>
              <a:rPr lang="en"/>
              <a:t>Digital Technologies Hub</a:t>
            </a:r>
            <a:endParaRPr/>
          </a:p>
          <a:p>
            <a:pPr indent="0" lvl="0" marL="0" rtl="0" algn="l">
              <a:spcBef>
                <a:spcPts val="0"/>
              </a:spcBef>
              <a:spcAft>
                <a:spcPts val="0"/>
              </a:spcAft>
              <a:buNone/>
            </a:pPr>
            <a:r>
              <a:rPr lang="en"/>
              <a:t>Education Services Australia</a:t>
            </a:r>
            <a:endParaRPr/>
          </a:p>
        </p:txBody>
      </p:sp>
      <p:pic>
        <p:nvPicPr>
          <p:cNvPr id="83" name="Google Shape;83;p15"/>
          <p:cNvPicPr preferRelativeResize="0"/>
          <p:nvPr/>
        </p:nvPicPr>
        <p:blipFill>
          <a:blip r:embed="rId3">
            <a:alphaModFix/>
          </a:blip>
          <a:stretch>
            <a:fillRect/>
          </a:stretch>
        </p:blipFill>
        <p:spPr>
          <a:xfrm>
            <a:off x="1533550" y="3999850"/>
            <a:ext cx="2953650" cy="913625"/>
          </a:xfrm>
          <a:prstGeom prst="rect">
            <a:avLst/>
          </a:prstGeom>
          <a:noFill/>
          <a:ln>
            <a:noFill/>
          </a:ln>
        </p:spPr>
      </p:pic>
      <p:pic>
        <p:nvPicPr>
          <p:cNvPr id="84" name="Google Shape;84;p15"/>
          <p:cNvPicPr preferRelativeResize="0"/>
          <p:nvPr/>
        </p:nvPicPr>
        <p:blipFill rotWithShape="1">
          <a:blip r:embed="rId4">
            <a:alphaModFix/>
          </a:blip>
          <a:srcRect b="17447" l="29191" r="30450" t="23904"/>
          <a:stretch/>
        </p:blipFill>
        <p:spPr>
          <a:xfrm>
            <a:off x="5607300" y="3431725"/>
            <a:ext cx="1493525" cy="15557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4"/>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technologies use AI?</a:t>
            </a:r>
            <a:endParaRPr/>
          </a:p>
        </p:txBody>
      </p:sp>
      <p:sp>
        <p:nvSpPr>
          <p:cNvPr id="139" name="Google Shape;139;p24"/>
          <p:cNvSpPr txBox="1"/>
          <p:nvPr/>
        </p:nvSpPr>
        <p:spPr>
          <a:xfrm>
            <a:off x="1448725" y="3122050"/>
            <a:ext cx="58959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u="sng">
                <a:hlinkClick r:id="rId3"/>
              </a:rPr>
              <a:t>https://padlet.com/CSER/AI_examples_cser</a:t>
            </a:r>
            <a:r>
              <a:rPr lang="en" sz="2200">
                <a:latin typeface="Lato"/>
                <a:ea typeface="Lato"/>
                <a:cs typeface="Lato"/>
                <a:sym typeface="Lato"/>
              </a:rPr>
              <a:t>  </a:t>
            </a:r>
            <a:endParaRPr sz="2200">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id="144" name="Google Shape;144;p25">
            <a:hlinkClick r:id="rId3"/>
          </p:cNvPr>
          <p:cNvPicPr preferRelativeResize="0"/>
          <p:nvPr/>
        </p:nvPicPr>
        <p:blipFill>
          <a:blip r:embed="rId4">
            <a:alphaModFix/>
          </a:blip>
          <a:stretch>
            <a:fillRect/>
          </a:stretch>
        </p:blipFill>
        <p:spPr>
          <a:xfrm>
            <a:off x="1468325" y="279625"/>
            <a:ext cx="7539599" cy="4264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pic>
        <p:nvPicPr>
          <p:cNvPr id="149" name="Google Shape;149;p26"/>
          <p:cNvPicPr preferRelativeResize="0"/>
          <p:nvPr/>
        </p:nvPicPr>
        <p:blipFill>
          <a:blip r:embed="rId3">
            <a:alphaModFix/>
          </a:blip>
          <a:stretch>
            <a:fillRect/>
          </a:stretch>
        </p:blipFill>
        <p:spPr>
          <a:xfrm>
            <a:off x="1425875" y="676275"/>
            <a:ext cx="7448550" cy="3790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pic>
        <p:nvPicPr>
          <p:cNvPr id="154" name="Google Shape;154;p27"/>
          <p:cNvPicPr preferRelativeResize="0"/>
          <p:nvPr/>
        </p:nvPicPr>
        <p:blipFill>
          <a:blip r:embed="rId3">
            <a:alphaModFix/>
          </a:blip>
          <a:stretch>
            <a:fillRect/>
          </a:stretch>
        </p:blipFill>
        <p:spPr>
          <a:xfrm>
            <a:off x="1509275" y="204375"/>
            <a:ext cx="7048925" cy="4701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id="159" name="Google Shape;159;p28"/>
          <p:cNvPicPr preferRelativeResize="0"/>
          <p:nvPr/>
        </p:nvPicPr>
        <p:blipFill>
          <a:blip r:embed="rId3">
            <a:alphaModFix/>
          </a:blip>
          <a:stretch>
            <a:fillRect/>
          </a:stretch>
        </p:blipFill>
        <p:spPr>
          <a:xfrm>
            <a:off x="1381075" y="335100"/>
            <a:ext cx="7542575" cy="3783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does AI work?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30"/>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 Workflow</a:t>
            </a:r>
            <a:endParaRPr/>
          </a:p>
        </p:txBody>
      </p:sp>
      <p:pic>
        <p:nvPicPr>
          <p:cNvPr id="170" name="Google Shape;170;p30"/>
          <p:cNvPicPr preferRelativeResize="0"/>
          <p:nvPr/>
        </p:nvPicPr>
        <p:blipFill>
          <a:blip r:embed="rId3">
            <a:alphaModFix/>
          </a:blip>
          <a:stretch>
            <a:fillRect/>
          </a:stretch>
        </p:blipFill>
        <p:spPr>
          <a:xfrm>
            <a:off x="152400" y="1169850"/>
            <a:ext cx="8839199" cy="25904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31"/>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Supervised Learning		          Unsupervised Learning</a:t>
            </a:r>
            <a:endParaRPr sz="2400"/>
          </a:p>
        </p:txBody>
      </p:sp>
      <p:sp>
        <p:nvSpPr>
          <p:cNvPr id="176" name="Google Shape;176;p3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t>T</a:t>
            </a:r>
            <a:r>
              <a:rPr lang="en" sz="1800"/>
              <a:t>he process of the human providing the program with many examples of what it is we are wanting it to learn, along with a label that helps the machine classify or identify an object.</a:t>
            </a:r>
            <a:endParaRPr sz="1800"/>
          </a:p>
        </p:txBody>
      </p:sp>
      <p:sp>
        <p:nvSpPr>
          <p:cNvPr id="177" name="Google Shape;177;p31"/>
          <p:cNvSpPr txBox="1"/>
          <p:nvPr>
            <p:ph idx="2" type="body"/>
          </p:nvPr>
        </p:nvSpPr>
        <p:spPr>
          <a:xfrm>
            <a:off x="4746775" y="1152475"/>
            <a:ext cx="4085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t>Involves providing the machine with a large amount of data and letting it find patterns in the data on its own, by trying to identify patterns in the features included. The machine then determines its own set of categories or labels by grouping the data. </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pic>
        <p:nvPicPr>
          <p:cNvPr id="182" name="Google Shape;182;p32"/>
          <p:cNvPicPr preferRelativeResize="0"/>
          <p:nvPr/>
        </p:nvPicPr>
        <p:blipFill>
          <a:blip r:embed="rId3">
            <a:alphaModFix/>
          </a:blip>
          <a:stretch>
            <a:fillRect/>
          </a:stretch>
        </p:blipFill>
        <p:spPr>
          <a:xfrm>
            <a:off x="2248200" y="196450"/>
            <a:ext cx="4951100" cy="3791275"/>
          </a:xfrm>
          <a:prstGeom prst="rect">
            <a:avLst/>
          </a:prstGeom>
          <a:noFill/>
          <a:ln>
            <a:noFill/>
          </a:ln>
        </p:spPr>
      </p:pic>
      <p:sp>
        <p:nvSpPr>
          <p:cNvPr id="183" name="Google Shape;183;p32"/>
          <p:cNvSpPr txBox="1"/>
          <p:nvPr/>
        </p:nvSpPr>
        <p:spPr>
          <a:xfrm>
            <a:off x="1920025" y="4599025"/>
            <a:ext cx="58959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Video on ‘Types of Machine Learning’ by ML Tidbits</a:t>
            </a:r>
            <a:r>
              <a:rPr lang="en">
                <a:latin typeface="Lato"/>
                <a:ea typeface="Lato"/>
                <a:cs typeface="Lato"/>
                <a:sym typeface="Lato"/>
              </a:rPr>
              <a:t> </a:t>
            </a:r>
            <a:endParaRPr>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3"/>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Labelling Data</a:t>
            </a:r>
            <a:endParaRPr/>
          </a:p>
        </p:txBody>
      </p:sp>
      <p:pic>
        <p:nvPicPr>
          <p:cNvPr id="189" name="Google Shape;189;p33"/>
          <p:cNvPicPr preferRelativeResize="0"/>
          <p:nvPr/>
        </p:nvPicPr>
        <p:blipFill>
          <a:blip r:embed="rId3">
            <a:alphaModFix/>
          </a:blip>
          <a:stretch>
            <a:fillRect/>
          </a:stretch>
        </p:blipFill>
        <p:spPr>
          <a:xfrm>
            <a:off x="243850" y="138250"/>
            <a:ext cx="8009000" cy="48746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pic>
        <p:nvPicPr>
          <p:cNvPr id="89" name="Google Shape;89;p16"/>
          <p:cNvPicPr preferRelativeResize="0"/>
          <p:nvPr/>
        </p:nvPicPr>
        <p:blipFill>
          <a:blip r:embed="rId3">
            <a:alphaModFix/>
          </a:blip>
          <a:stretch>
            <a:fillRect/>
          </a:stretch>
        </p:blipFill>
        <p:spPr>
          <a:xfrm>
            <a:off x="0" y="416863"/>
            <a:ext cx="9111351" cy="4726637"/>
          </a:xfrm>
          <a:prstGeom prst="rect">
            <a:avLst/>
          </a:prstGeom>
          <a:noFill/>
          <a:ln>
            <a:noFill/>
          </a:ln>
        </p:spPr>
      </p:pic>
      <p:sp>
        <p:nvSpPr>
          <p:cNvPr id="90" name="Google Shape;90;p16"/>
          <p:cNvSpPr txBox="1"/>
          <p:nvPr/>
        </p:nvSpPr>
        <p:spPr>
          <a:xfrm>
            <a:off x="332575" y="54150"/>
            <a:ext cx="3666300" cy="3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Registrations for webinar by location</a:t>
            </a: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34"/>
          <p:cNvPicPr preferRelativeResize="0"/>
          <p:nvPr/>
        </p:nvPicPr>
        <p:blipFill>
          <a:blip r:embed="rId3">
            <a:alphaModFix/>
          </a:blip>
          <a:stretch>
            <a:fillRect/>
          </a:stretch>
        </p:blipFill>
        <p:spPr>
          <a:xfrm>
            <a:off x="2752491" y="0"/>
            <a:ext cx="3639022" cy="5143500"/>
          </a:xfrm>
          <a:prstGeom prst="rect">
            <a:avLst/>
          </a:prstGeom>
          <a:noFill/>
          <a:ln>
            <a:noFill/>
          </a:ln>
        </p:spPr>
      </p:pic>
      <p:sp>
        <p:nvSpPr>
          <p:cNvPr id="195" name="Google Shape;195;p34"/>
          <p:cNvSpPr txBox="1"/>
          <p:nvPr/>
        </p:nvSpPr>
        <p:spPr>
          <a:xfrm>
            <a:off x="7119550" y="4787400"/>
            <a:ext cx="3341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44444"/>
                </a:solidFill>
                <a:highlight>
                  <a:srgbClr val="F9F9F9"/>
                </a:highlight>
              </a:rPr>
              <a:t>(</a:t>
            </a:r>
            <a:r>
              <a:rPr lang="en" sz="1000">
                <a:solidFill>
                  <a:srgbClr val="7847B2"/>
                </a:solidFill>
                <a:highlight>
                  <a:srgbClr val="F9F9F9"/>
                </a:highlight>
                <a:uFill>
                  <a:noFill/>
                </a:uFill>
                <a:hlinkClick r:id="rId4"/>
              </a:rPr>
              <a:t>Download CSER resource</a:t>
            </a:r>
            <a:r>
              <a:rPr lang="en" sz="1000">
                <a:solidFill>
                  <a:srgbClr val="444444"/>
                </a:solidFill>
                <a:highlight>
                  <a:srgbClr val="F9F9F9"/>
                </a:highlight>
              </a:rPr>
              <a:t>)</a:t>
            </a:r>
            <a:endParaRPr>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5"/>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Classroom Activities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6"/>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Computer Vision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7"/>
          <p:cNvSpPr txBox="1"/>
          <p:nvPr>
            <p:ph type="title"/>
          </p:nvPr>
        </p:nvSpPr>
        <p:spPr>
          <a:xfrm>
            <a:off x="311700" y="203425"/>
            <a:ext cx="2808000" cy="952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Feature Extraction (Unplugged)</a:t>
            </a:r>
            <a:endParaRPr/>
          </a:p>
        </p:txBody>
      </p:sp>
      <p:sp>
        <p:nvSpPr>
          <p:cNvPr id="211" name="Google Shape;211;p37"/>
          <p:cNvSpPr txBox="1"/>
          <p:nvPr>
            <p:ph idx="1" type="body"/>
          </p:nvPr>
        </p:nvSpPr>
        <p:spPr>
          <a:xfrm>
            <a:off x="311700" y="1155925"/>
            <a:ext cx="3160800" cy="341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Sorting and Organising Data by Features (e.g. images of transport, people, animals, etc). </a:t>
            </a:r>
            <a:endParaRPr/>
          </a:p>
          <a:p>
            <a:pPr indent="0" lvl="0" marL="0" rtl="0" algn="l">
              <a:spcBef>
                <a:spcPts val="1600"/>
              </a:spcBef>
              <a:spcAft>
                <a:spcPts val="0"/>
              </a:spcAft>
              <a:buNone/>
            </a:pPr>
            <a:r>
              <a:rPr lang="en"/>
              <a:t>Storybooks that talk about features of things (e.g. examples about animal features). </a:t>
            </a:r>
            <a:endParaRPr/>
          </a:p>
          <a:p>
            <a:pPr indent="0" lvl="0" marL="0" rtl="0" algn="l">
              <a:spcBef>
                <a:spcPts val="1600"/>
              </a:spcBef>
              <a:spcAft>
                <a:spcPts val="0"/>
              </a:spcAft>
              <a:buNone/>
            </a:pPr>
            <a:r>
              <a:rPr lang="en"/>
              <a:t>Data projects extracting features from images and presenting them as numeric data for analysis.</a:t>
            </a:r>
            <a:endParaRPr/>
          </a:p>
          <a:p>
            <a:pPr indent="0" lvl="0" marL="0" rtl="0" algn="l">
              <a:spcBef>
                <a:spcPts val="1600"/>
              </a:spcBef>
              <a:spcAft>
                <a:spcPts val="1600"/>
              </a:spcAft>
              <a:buNone/>
            </a:pPr>
            <a:r>
              <a:rPr lang="en"/>
              <a:t>Games, such as Guess Who, that involve identifying features. </a:t>
            </a:r>
            <a:endParaRPr/>
          </a:p>
        </p:txBody>
      </p:sp>
      <p:pic>
        <p:nvPicPr>
          <p:cNvPr id="212" name="Google Shape;212;p37"/>
          <p:cNvPicPr preferRelativeResize="0"/>
          <p:nvPr/>
        </p:nvPicPr>
        <p:blipFill>
          <a:blip r:embed="rId3">
            <a:alphaModFix/>
          </a:blip>
          <a:stretch>
            <a:fillRect/>
          </a:stretch>
        </p:blipFill>
        <p:spPr>
          <a:xfrm>
            <a:off x="6115287" y="3222114"/>
            <a:ext cx="2918339" cy="1641550"/>
          </a:xfrm>
          <a:prstGeom prst="rect">
            <a:avLst/>
          </a:prstGeom>
          <a:noFill/>
          <a:ln>
            <a:noFill/>
          </a:ln>
        </p:spPr>
      </p:pic>
      <p:pic>
        <p:nvPicPr>
          <p:cNvPr id="213" name="Google Shape;213;p37"/>
          <p:cNvPicPr preferRelativeResize="0"/>
          <p:nvPr/>
        </p:nvPicPr>
        <p:blipFill>
          <a:blip r:embed="rId4">
            <a:alphaModFix/>
          </a:blip>
          <a:stretch>
            <a:fillRect/>
          </a:stretch>
        </p:blipFill>
        <p:spPr>
          <a:xfrm>
            <a:off x="3472500" y="1155925"/>
            <a:ext cx="1797750" cy="1288950"/>
          </a:xfrm>
          <a:prstGeom prst="rect">
            <a:avLst/>
          </a:prstGeom>
          <a:noFill/>
          <a:ln>
            <a:noFill/>
          </a:ln>
        </p:spPr>
      </p:pic>
      <p:pic>
        <p:nvPicPr>
          <p:cNvPr id="214" name="Google Shape;214;p37"/>
          <p:cNvPicPr preferRelativeResize="0"/>
          <p:nvPr/>
        </p:nvPicPr>
        <p:blipFill>
          <a:blip r:embed="rId5">
            <a:alphaModFix/>
          </a:blip>
          <a:stretch>
            <a:fillRect/>
          </a:stretch>
        </p:blipFill>
        <p:spPr>
          <a:xfrm>
            <a:off x="3119700" y="3087600"/>
            <a:ext cx="3064800" cy="1815716"/>
          </a:xfrm>
          <a:prstGeom prst="rect">
            <a:avLst/>
          </a:prstGeom>
          <a:noFill/>
          <a:ln>
            <a:noFill/>
          </a:ln>
        </p:spPr>
      </p:pic>
      <p:pic>
        <p:nvPicPr>
          <p:cNvPr id="215" name="Google Shape;215;p37"/>
          <p:cNvPicPr preferRelativeResize="0"/>
          <p:nvPr/>
        </p:nvPicPr>
        <p:blipFill rotWithShape="1">
          <a:blip r:embed="rId6">
            <a:alphaModFix/>
          </a:blip>
          <a:srcRect b="36560" l="0" r="0" t="0"/>
          <a:stretch/>
        </p:blipFill>
        <p:spPr>
          <a:xfrm>
            <a:off x="5220525" y="0"/>
            <a:ext cx="3923475" cy="30697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8"/>
          <p:cNvSpPr txBox="1"/>
          <p:nvPr>
            <p:ph type="title"/>
          </p:nvPr>
        </p:nvSpPr>
        <p:spPr>
          <a:xfrm>
            <a:off x="311700" y="203425"/>
            <a:ext cx="2808000" cy="952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Feature Extraction (Plugged)</a:t>
            </a:r>
            <a:endParaRPr/>
          </a:p>
        </p:txBody>
      </p:sp>
      <p:sp>
        <p:nvSpPr>
          <p:cNvPr id="221" name="Google Shape;221;p38"/>
          <p:cNvSpPr txBox="1"/>
          <p:nvPr>
            <p:ph idx="1" type="body"/>
          </p:nvPr>
        </p:nvSpPr>
        <p:spPr>
          <a:xfrm>
            <a:off x="311700" y="1155925"/>
            <a:ext cx="3162600" cy="341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Google experiments that highlight classification (e.g. Quick Draw or Safari Mixer).</a:t>
            </a:r>
            <a:endParaRPr/>
          </a:p>
          <a:p>
            <a:pPr indent="0" lvl="0" marL="0" rtl="0" algn="l">
              <a:spcBef>
                <a:spcPts val="1600"/>
              </a:spcBef>
              <a:spcAft>
                <a:spcPts val="0"/>
              </a:spcAft>
              <a:buNone/>
            </a:pPr>
            <a:r>
              <a:rPr lang="en"/>
              <a:t>Search some great AI examples on Google Experiments </a:t>
            </a:r>
            <a:r>
              <a:rPr lang="en" u="sng">
                <a:solidFill>
                  <a:schemeClr val="hlink"/>
                </a:solidFill>
                <a:hlinkClick r:id="rId3"/>
              </a:rPr>
              <a:t>experiments.withgoogle.com/collection/ai</a:t>
            </a:r>
            <a:r>
              <a:rPr lang="en"/>
              <a:t> </a:t>
            </a:r>
            <a:endParaRPr/>
          </a:p>
          <a:p>
            <a:pPr indent="0" lvl="0" marL="0" rtl="0" algn="l">
              <a:spcBef>
                <a:spcPts val="1600"/>
              </a:spcBef>
              <a:spcAft>
                <a:spcPts val="1600"/>
              </a:spcAft>
              <a:buNone/>
            </a:pPr>
            <a:r>
              <a:t/>
            </a:r>
            <a:endParaRPr/>
          </a:p>
        </p:txBody>
      </p:sp>
      <p:pic>
        <p:nvPicPr>
          <p:cNvPr id="222" name="Google Shape;222;p38"/>
          <p:cNvPicPr preferRelativeResize="0"/>
          <p:nvPr/>
        </p:nvPicPr>
        <p:blipFill>
          <a:blip r:embed="rId4">
            <a:alphaModFix/>
          </a:blip>
          <a:stretch>
            <a:fillRect/>
          </a:stretch>
        </p:blipFill>
        <p:spPr>
          <a:xfrm>
            <a:off x="3617750" y="610996"/>
            <a:ext cx="4962903" cy="34149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Google Shape;227;p39"/>
          <p:cNvPicPr preferRelativeResize="0"/>
          <p:nvPr/>
        </p:nvPicPr>
        <p:blipFill>
          <a:blip r:embed="rId3">
            <a:alphaModFix/>
          </a:blip>
          <a:stretch>
            <a:fillRect/>
          </a:stretch>
        </p:blipFill>
        <p:spPr>
          <a:xfrm>
            <a:off x="152400" y="152400"/>
            <a:ext cx="8839200" cy="47823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40"/>
          <p:cNvSpPr txBox="1"/>
          <p:nvPr/>
        </p:nvSpPr>
        <p:spPr>
          <a:xfrm>
            <a:off x="111125" y="142875"/>
            <a:ext cx="4206900" cy="6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u="sng">
                <a:solidFill>
                  <a:schemeClr val="hlink"/>
                </a:solidFill>
                <a:latin typeface="Playfair Display"/>
                <a:ea typeface="Playfair Display"/>
                <a:cs typeface="Playfair Display"/>
                <a:sym typeface="Playfair Display"/>
                <a:hlinkClick r:id="rId3"/>
              </a:rPr>
              <a:t>Can AI Guess your emotion?</a:t>
            </a:r>
            <a:endParaRPr/>
          </a:p>
        </p:txBody>
      </p:sp>
      <p:pic>
        <p:nvPicPr>
          <p:cNvPr id="233" name="Google Shape;233;p40"/>
          <p:cNvPicPr preferRelativeResize="0"/>
          <p:nvPr/>
        </p:nvPicPr>
        <p:blipFill>
          <a:blip r:embed="rId4">
            <a:alphaModFix/>
          </a:blip>
          <a:stretch>
            <a:fillRect/>
          </a:stretch>
        </p:blipFill>
        <p:spPr>
          <a:xfrm>
            <a:off x="2176375" y="900751"/>
            <a:ext cx="6843226" cy="3100974"/>
          </a:xfrm>
          <a:prstGeom prst="rect">
            <a:avLst/>
          </a:prstGeom>
          <a:noFill/>
          <a:ln>
            <a:noFill/>
          </a:ln>
        </p:spPr>
      </p:pic>
      <p:pic>
        <p:nvPicPr>
          <p:cNvPr id="234" name="Google Shape;234;p40"/>
          <p:cNvPicPr preferRelativeResize="0"/>
          <p:nvPr/>
        </p:nvPicPr>
        <p:blipFill>
          <a:blip r:embed="rId5">
            <a:alphaModFix/>
          </a:blip>
          <a:stretch>
            <a:fillRect/>
          </a:stretch>
        </p:blipFill>
        <p:spPr>
          <a:xfrm>
            <a:off x="5009025" y="4126125"/>
            <a:ext cx="1550606" cy="836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41"/>
          <p:cNvSpPr txBox="1"/>
          <p:nvPr/>
        </p:nvSpPr>
        <p:spPr>
          <a:xfrm>
            <a:off x="111125" y="142875"/>
            <a:ext cx="8211300" cy="628200"/>
          </a:xfrm>
          <a:prstGeom prst="rect">
            <a:avLst/>
          </a:prstGeom>
          <a:noFill/>
          <a:ln>
            <a:noFill/>
          </a:ln>
        </p:spPr>
        <p:txBody>
          <a:bodyPr anchorCtr="0" anchor="t" bIns="91425" lIns="91425" spcFirstLastPara="1" rIns="91425" wrap="square" tIns="91425">
            <a:noAutofit/>
          </a:bodyPr>
          <a:lstStyle/>
          <a:p>
            <a:pPr indent="0" lvl="0" marL="0" marR="76200" rtl="0" algn="l">
              <a:lnSpc>
                <a:spcPct val="115000"/>
              </a:lnSpc>
              <a:spcBef>
                <a:spcPts val="0"/>
              </a:spcBef>
              <a:spcAft>
                <a:spcPts val="0"/>
              </a:spcAft>
              <a:buNone/>
            </a:pPr>
            <a:r>
              <a:rPr b="1" lang="en" sz="2000" u="sng">
                <a:solidFill>
                  <a:schemeClr val="hlink"/>
                </a:solidFill>
                <a:highlight>
                  <a:srgbClr val="FFFFFF"/>
                </a:highlight>
                <a:hlinkClick r:id="rId3"/>
              </a:rPr>
              <a:t>AI IMAGE RECOGNITION – EXPLORING LIMITATIONS AND BIAS</a:t>
            </a:r>
            <a:endParaRPr b="1" sz="2000">
              <a:solidFill>
                <a:srgbClr val="3333FF"/>
              </a:solidFill>
              <a:highlight>
                <a:srgbClr val="FFFFFF"/>
              </a:highlight>
            </a:endParaRPr>
          </a:p>
          <a:p>
            <a:pPr indent="0" lvl="0" marL="0" marR="76200" rtl="0" algn="l">
              <a:lnSpc>
                <a:spcPct val="115000"/>
              </a:lnSpc>
              <a:spcBef>
                <a:spcPts val="0"/>
              </a:spcBef>
              <a:spcAft>
                <a:spcPts val="0"/>
              </a:spcAft>
              <a:buNone/>
            </a:pPr>
            <a:r>
              <a:t/>
            </a:r>
            <a:endParaRPr b="1" sz="3000">
              <a:solidFill>
                <a:srgbClr val="3333FF"/>
              </a:solidFill>
              <a:highlight>
                <a:srgbClr val="FFFFFF"/>
              </a:highlight>
            </a:endParaRPr>
          </a:p>
          <a:p>
            <a:pPr indent="0" lvl="0" marL="0" rtl="0" algn="l">
              <a:spcBef>
                <a:spcPts val="0"/>
              </a:spcBef>
              <a:spcAft>
                <a:spcPts val="0"/>
              </a:spcAft>
              <a:buNone/>
            </a:pPr>
            <a:r>
              <a:t/>
            </a:r>
            <a:endParaRPr b="1" sz="2400">
              <a:solidFill>
                <a:srgbClr val="FF9900"/>
              </a:solidFill>
              <a:latin typeface="Playfair Display"/>
              <a:ea typeface="Playfair Display"/>
              <a:cs typeface="Playfair Display"/>
              <a:sym typeface="Playfair Display"/>
            </a:endParaRPr>
          </a:p>
        </p:txBody>
      </p:sp>
      <p:sp>
        <p:nvSpPr>
          <p:cNvPr id="240" name="Google Shape;240;p41"/>
          <p:cNvSpPr txBox="1"/>
          <p:nvPr/>
        </p:nvSpPr>
        <p:spPr>
          <a:xfrm>
            <a:off x="216575" y="951350"/>
            <a:ext cx="3573300" cy="23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Train AI to recognise faces with without glasses.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Incorporate</a:t>
            </a:r>
            <a:r>
              <a:rPr lang="en">
                <a:latin typeface="Lato"/>
                <a:ea typeface="Lato"/>
                <a:cs typeface="Lato"/>
                <a:sym typeface="Lato"/>
              </a:rPr>
              <a:t> an AI model using </a:t>
            </a:r>
            <a:r>
              <a:rPr lang="en">
                <a:latin typeface="Lato"/>
                <a:ea typeface="Lato"/>
                <a:cs typeface="Lato"/>
                <a:sym typeface="Lato"/>
              </a:rPr>
              <a:t>Machine</a:t>
            </a:r>
            <a:r>
              <a:rPr lang="en">
                <a:latin typeface="Lato"/>
                <a:ea typeface="Lato"/>
                <a:cs typeface="Lato"/>
                <a:sym typeface="Lato"/>
              </a:rPr>
              <a:t> Learning for Kids.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Challenge in set up (we provide a step by step video)</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Students create their own models and train the AI. I</a:t>
            </a:r>
            <a:r>
              <a:rPr lang="en">
                <a:latin typeface="Lato"/>
                <a:ea typeface="Lato"/>
                <a:cs typeface="Lato"/>
                <a:sym typeface="Lato"/>
              </a:rPr>
              <a:t>ncorporate</a:t>
            </a:r>
            <a:r>
              <a:rPr lang="en">
                <a:latin typeface="Lato"/>
                <a:ea typeface="Lato"/>
                <a:cs typeface="Lato"/>
                <a:sym typeface="Lato"/>
              </a:rPr>
              <a:t> into </a:t>
            </a:r>
            <a:r>
              <a:rPr lang="en">
                <a:latin typeface="Lato"/>
                <a:ea typeface="Lato"/>
                <a:cs typeface="Lato"/>
                <a:sym typeface="Lato"/>
              </a:rPr>
              <a:t>Scratch</a:t>
            </a:r>
            <a:r>
              <a:rPr lang="en">
                <a:latin typeface="Lato"/>
                <a:ea typeface="Lato"/>
                <a:cs typeface="Lato"/>
                <a:sym typeface="Lato"/>
              </a:rPr>
              <a:t> or Python.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id="241" name="Google Shape;241;p41"/>
          <p:cNvPicPr preferRelativeResize="0"/>
          <p:nvPr/>
        </p:nvPicPr>
        <p:blipFill>
          <a:blip r:embed="rId4">
            <a:alphaModFix/>
          </a:blip>
          <a:stretch>
            <a:fillRect/>
          </a:stretch>
        </p:blipFill>
        <p:spPr>
          <a:xfrm>
            <a:off x="3942275" y="923475"/>
            <a:ext cx="5049325" cy="328104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42"/>
          <p:cNvSpPr txBox="1"/>
          <p:nvPr/>
        </p:nvSpPr>
        <p:spPr>
          <a:xfrm>
            <a:off x="111125" y="142875"/>
            <a:ext cx="8211300" cy="628200"/>
          </a:xfrm>
          <a:prstGeom prst="rect">
            <a:avLst/>
          </a:prstGeom>
          <a:noFill/>
          <a:ln>
            <a:noFill/>
          </a:ln>
        </p:spPr>
        <p:txBody>
          <a:bodyPr anchorCtr="0" anchor="t" bIns="91425" lIns="91425" spcFirstLastPara="1" rIns="91425" wrap="square" tIns="91425">
            <a:noAutofit/>
          </a:bodyPr>
          <a:lstStyle/>
          <a:p>
            <a:pPr indent="0" lvl="0" marL="0" marR="76200" rtl="0" algn="l">
              <a:lnSpc>
                <a:spcPct val="115000"/>
              </a:lnSpc>
              <a:spcBef>
                <a:spcPts val="0"/>
              </a:spcBef>
              <a:spcAft>
                <a:spcPts val="0"/>
              </a:spcAft>
              <a:buNone/>
            </a:pPr>
            <a:r>
              <a:rPr b="1" lang="en" sz="3000" u="sng">
                <a:solidFill>
                  <a:schemeClr val="hlink"/>
                </a:solidFill>
                <a:highlight>
                  <a:srgbClr val="FFFFFF"/>
                </a:highlight>
                <a:hlinkClick r:id="rId3"/>
              </a:rPr>
              <a:t>AI SMARTPHONE SECURITY</a:t>
            </a:r>
            <a:endParaRPr b="1" sz="3000">
              <a:solidFill>
                <a:srgbClr val="3333FF"/>
              </a:solidFill>
              <a:highlight>
                <a:srgbClr val="FFFFFF"/>
              </a:highlight>
            </a:endParaRPr>
          </a:p>
          <a:p>
            <a:pPr indent="0" lvl="0" marL="0" rtl="0" algn="l">
              <a:spcBef>
                <a:spcPts val="0"/>
              </a:spcBef>
              <a:spcAft>
                <a:spcPts val="0"/>
              </a:spcAft>
              <a:buNone/>
            </a:pPr>
            <a:r>
              <a:t/>
            </a:r>
            <a:endParaRPr b="1" sz="2400">
              <a:solidFill>
                <a:srgbClr val="FF9900"/>
              </a:solidFill>
              <a:latin typeface="Playfair Display"/>
              <a:ea typeface="Playfair Display"/>
              <a:cs typeface="Playfair Display"/>
              <a:sym typeface="Playfair Display"/>
            </a:endParaRPr>
          </a:p>
        </p:txBody>
      </p:sp>
      <p:pic>
        <p:nvPicPr>
          <p:cNvPr id="247" name="Google Shape;247;p42"/>
          <p:cNvPicPr preferRelativeResize="0"/>
          <p:nvPr/>
        </p:nvPicPr>
        <p:blipFill>
          <a:blip r:embed="rId4">
            <a:alphaModFix/>
          </a:blip>
          <a:stretch>
            <a:fillRect/>
          </a:stretch>
        </p:blipFill>
        <p:spPr>
          <a:xfrm>
            <a:off x="3720162" y="951350"/>
            <a:ext cx="5352637" cy="3954649"/>
          </a:xfrm>
          <a:prstGeom prst="rect">
            <a:avLst/>
          </a:prstGeom>
          <a:noFill/>
          <a:ln>
            <a:noFill/>
          </a:ln>
        </p:spPr>
      </p:pic>
      <p:sp>
        <p:nvSpPr>
          <p:cNvPr id="248" name="Google Shape;248;p42"/>
          <p:cNvSpPr txBox="1"/>
          <p:nvPr/>
        </p:nvSpPr>
        <p:spPr>
          <a:xfrm>
            <a:off x="216575" y="951350"/>
            <a:ext cx="3573300" cy="23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Unplugged: PIN, Fingerprint and Iris scanning (what is powered by AI?)</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Plugged: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Train AI (Teachable Machine) to recognise the correct face (easy)</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Hard code PIN (easy)</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Hard code Image recognised (granted broadcast a message to unlock) (med)</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Incorporate an AI model using Machine Learning for Kids. (Med to hard)</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
        <p:nvSpPr>
          <p:cNvPr id="249" name="Google Shape;249;p42"/>
          <p:cNvSpPr txBox="1"/>
          <p:nvPr/>
        </p:nvSpPr>
        <p:spPr>
          <a:xfrm>
            <a:off x="6504800" y="464075"/>
            <a:ext cx="2421000" cy="3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16354B"/>
                </a:solidFill>
                <a:highlight>
                  <a:srgbClr val="E9CCFF"/>
                </a:highlight>
                <a:hlinkClick r:id="rId5"/>
              </a:rPr>
              <a:t>Scratch Basic Phone lock/unlock</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43"/>
          <p:cNvSpPr txBox="1"/>
          <p:nvPr/>
        </p:nvSpPr>
        <p:spPr>
          <a:xfrm>
            <a:off x="142075" y="119675"/>
            <a:ext cx="8211300" cy="628200"/>
          </a:xfrm>
          <a:prstGeom prst="rect">
            <a:avLst/>
          </a:prstGeom>
          <a:noFill/>
          <a:ln>
            <a:noFill/>
          </a:ln>
        </p:spPr>
        <p:txBody>
          <a:bodyPr anchorCtr="0" anchor="t" bIns="91425" lIns="91425" spcFirstLastPara="1" rIns="91425" wrap="square" tIns="91425">
            <a:noAutofit/>
          </a:bodyPr>
          <a:lstStyle/>
          <a:p>
            <a:pPr indent="0" lvl="0" marL="0" marR="76200" rtl="0" algn="l">
              <a:lnSpc>
                <a:spcPct val="115000"/>
              </a:lnSpc>
              <a:spcBef>
                <a:spcPts val="0"/>
              </a:spcBef>
              <a:spcAft>
                <a:spcPts val="0"/>
              </a:spcAft>
              <a:buNone/>
            </a:pPr>
            <a:r>
              <a:rPr b="1" lang="en" sz="3000" u="sng">
                <a:solidFill>
                  <a:schemeClr val="hlink"/>
                </a:solidFill>
                <a:highlight>
                  <a:srgbClr val="FFFFFF"/>
                </a:highlight>
                <a:hlinkClick r:id="rId3"/>
              </a:rPr>
              <a:t>Data bias in AI</a:t>
            </a:r>
            <a:endParaRPr b="1" sz="3000">
              <a:solidFill>
                <a:srgbClr val="3333FF"/>
              </a:solidFill>
              <a:highlight>
                <a:srgbClr val="FFFFFF"/>
              </a:highlight>
            </a:endParaRPr>
          </a:p>
          <a:p>
            <a:pPr indent="0" lvl="0" marL="0" rtl="0" algn="l">
              <a:spcBef>
                <a:spcPts val="0"/>
              </a:spcBef>
              <a:spcAft>
                <a:spcPts val="0"/>
              </a:spcAft>
              <a:buNone/>
            </a:pPr>
            <a:r>
              <a:t/>
            </a:r>
            <a:endParaRPr b="1" sz="2400">
              <a:solidFill>
                <a:srgbClr val="FF9900"/>
              </a:solidFill>
              <a:latin typeface="Playfair Display"/>
              <a:ea typeface="Playfair Display"/>
              <a:cs typeface="Playfair Display"/>
              <a:sym typeface="Playfair Display"/>
            </a:endParaRPr>
          </a:p>
        </p:txBody>
      </p:sp>
      <p:sp>
        <p:nvSpPr>
          <p:cNvPr id="255" name="Google Shape;255;p43"/>
          <p:cNvSpPr txBox="1"/>
          <p:nvPr/>
        </p:nvSpPr>
        <p:spPr>
          <a:xfrm>
            <a:off x="216575" y="839025"/>
            <a:ext cx="3573300" cy="23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Unplugged: intro </a:t>
            </a:r>
            <a:r>
              <a:rPr b="1" lang="en">
                <a:latin typeface="Lato"/>
                <a:ea typeface="Lato"/>
                <a:cs typeface="Lato"/>
                <a:sym typeface="Lato"/>
              </a:rPr>
              <a:t>bias </a:t>
            </a:r>
            <a:r>
              <a:rPr lang="en">
                <a:latin typeface="Lato"/>
                <a:ea typeface="Lato"/>
                <a:cs typeface="Lato"/>
                <a:sym typeface="Lato"/>
              </a:rPr>
              <a:t>with an activity-  draw a doctor, teac</a:t>
            </a:r>
            <a:r>
              <a:rPr lang="en">
                <a:latin typeface="Lato"/>
                <a:ea typeface="Lato"/>
                <a:cs typeface="Lato"/>
                <a:sym typeface="Lato"/>
              </a:rPr>
              <a:t>her, manager, court judge, receptionist (uncover gender bias)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Plugged: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Use an AI tool to test data bias based on backgrounds (ANN </a:t>
            </a:r>
            <a:r>
              <a:rPr lang="en" sz="1200">
                <a:solidFill>
                  <a:srgbClr val="16354B"/>
                </a:solidFill>
                <a:highlight>
                  <a:srgbClr val="FFFFFF"/>
                </a:highlight>
              </a:rPr>
              <a:t>artificial neural network)</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Train using only black images on </a:t>
            </a:r>
            <a:r>
              <a:rPr lang="en">
                <a:latin typeface="Lato"/>
                <a:ea typeface="Lato"/>
                <a:cs typeface="Lato"/>
                <a:sym typeface="Lato"/>
              </a:rPr>
              <a:t>white</a:t>
            </a:r>
            <a:r>
              <a:rPr lang="en">
                <a:latin typeface="Lato"/>
                <a:ea typeface="Lato"/>
                <a:cs typeface="Lato"/>
                <a:sym typeface="Lato"/>
              </a:rPr>
              <a:t> background. Test using white and black backgrounds. AI low confidence on new data.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Retrain and test.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id="256" name="Google Shape;256;p43"/>
          <p:cNvPicPr preferRelativeResize="0"/>
          <p:nvPr/>
        </p:nvPicPr>
        <p:blipFill>
          <a:blip r:embed="rId4">
            <a:alphaModFix/>
          </a:blip>
          <a:stretch>
            <a:fillRect/>
          </a:stretch>
        </p:blipFill>
        <p:spPr>
          <a:xfrm>
            <a:off x="3942275" y="923475"/>
            <a:ext cx="5049324" cy="3245994"/>
          </a:xfrm>
          <a:prstGeom prst="rect">
            <a:avLst/>
          </a:prstGeom>
          <a:noFill/>
          <a:ln>
            <a:noFill/>
          </a:ln>
        </p:spPr>
      </p:pic>
      <p:pic>
        <p:nvPicPr>
          <p:cNvPr id="257" name="Google Shape;257;p43"/>
          <p:cNvPicPr preferRelativeResize="0"/>
          <p:nvPr/>
        </p:nvPicPr>
        <p:blipFill>
          <a:blip r:embed="rId5">
            <a:alphaModFix/>
          </a:blip>
          <a:stretch>
            <a:fillRect/>
          </a:stretch>
        </p:blipFill>
        <p:spPr>
          <a:xfrm>
            <a:off x="1637225" y="3743425"/>
            <a:ext cx="2152650" cy="1238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pic>
        <p:nvPicPr>
          <p:cNvPr id="95" name="Google Shape;95;p17"/>
          <p:cNvPicPr preferRelativeResize="0"/>
          <p:nvPr/>
        </p:nvPicPr>
        <p:blipFill>
          <a:blip r:embed="rId3">
            <a:alphaModFix/>
          </a:blip>
          <a:stretch>
            <a:fillRect/>
          </a:stretch>
        </p:blipFill>
        <p:spPr>
          <a:xfrm>
            <a:off x="1664602" y="154075"/>
            <a:ext cx="7299325" cy="48353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44"/>
          <p:cNvSpPr txBox="1"/>
          <p:nvPr/>
        </p:nvSpPr>
        <p:spPr>
          <a:xfrm>
            <a:off x="128050" y="41275"/>
            <a:ext cx="4560900" cy="20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Cognimates image classification project</a:t>
            </a:r>
            <a:endParaRPr sz="1800">
              <a:latin typeface="Lato"/>
              <a:ea typeface="Lato"/>
              <a:cs typeface="Lato"/>
              <a:sym typeface="Lato"/>
            </a:endParaRPr>
          </a:p>
          <a:p>
            <a:pPr indent="0" lvl="0" marL="0" rtl="0" algn="l">
              <a:spcBef>
                <a:spcPts val="0"/>
              </a:spcBef>
              <a:spcAft>
                <a:spcPts val="0"/>
              </a:spcAft>
              <a:buNone/>
            </a:pPr>
            <a:r>
              <a:t/>
            </a:r>
            <a:endParaRPr sz="2400">
              <a:latin typeface="Lato"/>
              <a:ea typeface="Lato"/>
              <a:cs typeface="Lato"/>
              <a:sym typeface="Lato"/>
            </a:endParaRPr>
          </a:p>
          <a:p>
            <a:pPr indent="0" lvl="0" marL="0" rtl="0" algn="l">
              <a:spcBef>
                <a:spcPts val="0"/>
              </a:spcBef>
              <a:spcAft>
                <a:spcPts val="0"/>
              </a:spcAft>
              <a:buNone/>
            </a:pPr>
            <a:r>
              <a:t/>
            </a:r>
            <a:endParaRPr sz="24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pic>
        <p:nvPicPr>
          <p:cNvPr id="263" name="Google Shape;263;p44"/>
          <p:cNvPicPr preferRelativeResize="0"/>
          <p:nvPr/>
        </p:nvPicPr>
        <p:blipFill>
          <a:blip r:embed="rId3">
            <a:alphaModFix/>
          </a:blip>
          <a:stretch>
            <a:fillRect/>
          </a:stretch>
        </p:blipFill>
        <p:spPr>
          <a:xfrm>
            <a:off x="128050" y="615950"/>
            <a:ext cx="2554150" cy="2918575"/>
          </a:xfrm>
          <a:prstGeom prst="rect">
            <a:avLst/>
          </a:prstGeom>
          <a:noFill/>
          <a:ln>
            <a:noFill/>
          </a:ln>
        </p:spPr>
      </p:pic>
      <p:pic>
        <p:nvPicPr>
          <p:cNvPr id="264" name="Google Shape;264;p44"/>
          <p:cNvPicPr preferRelativeResize="0"/>
          <p:nvPr/>
        </p:nvPicPr>
        <p:blipFill>
          <a:blip r:embed="rId4">
            <a:alphaModFix/>
          </a:blip>
          <a:stretch>
            <a:fillRect/>
          </a:stretch>
        </p:blipFill>
        <p:spPr>
          <a:xfrm>
            <a:off x="3089600" y="1316398"/>
            <a:ext cx="2672050" cy="1433625"/>
          </a:xfrm>
          <a:prstGeom prst="rect">
            <a:avLst/>
          </a:prstGeom>
          <a:noFill/>
          <a:ln>
            <a:noFill/>
          </a:ln>
        </p:spPr>
      </p:pic>
      <p:pic>
        <p:nvPicPr>
          <p:cNvPr id="265" name="Google Shape;265;p44"/>
          <p:cNvPicPr preferRelativeResize="0"/>
          <p:nvPr/>
        </p:nvPicPr>
        <p:blipFill>
          <a:blip r:embed="rId5">
            <a:alphaModFix/>
          </a:blip>
          <a:stretch>
            <a:fillRect/>
          </a:stretch>
        </p:blipFill>
        <p:spPr>
          <a:xfrm>
            <a:off x="6017250" y="133800"/>
            <a:ext cx="2672050" cy="1764565"/>
          </a:xfrm>
          <a:prstGeom prst="rect">
            <a:avLst/>
          </a:prstGeom>
          <a:noFill/>
          <a:ln>
            <a:noFill/>
          </a:ln>
        </p:spPr>
      </p:pic>
      <p:pic>
        <p:nvPicPr>
          <p:cNvPr id="266" name="Google Shape;266;p44"/>
          <p:cNvPicPr preferRelativeResize="0"/>
          <p:nvPr/>
        </p:nvPicPr>
        <p:blipFill>
          <a:blip r:embed="rId6">
            <a:alphaModFix/>
          </a:blip>
          <a:stretch>
            <a:fillRect/>
          </a:stretch>
        </p:blipFill>
        <p:spPr>
          <a:xfrm>
            <a:off x="6928262" y="2325400"/>
            <a:ext cx="850025" cy="1275050"/>
          </a:xfrm>
          <a:prstGeom prst="rect">
            <a:avLst/>
          </a:prstGeom>
          <a:noFill/>
          <a:ln>
            <a:noFill/>
          </a:ln>
        </p:spPr>
      </p:pic>
      <p:pic>
        <p:nvPicPr>
          <p:cNvPr id="267" name="Google Shape;267;p44"/>
          <p:cNvPicPr preferRelativeResize="0"/>
          <p:nvPr/>
        </p:nvPicPr>
        <p:blipFill>
          <a:blip r:embed="rId7">
            <a:alphaModFix/>
          </a:blip>
          <a:stretch>
            <a:fillRect/>
          </a:stretch>
        </p:blipFill>
        <p:spPr>
          <a:xfrm>
            <a:off x="6468900" y="3926175"/>
            <a:ext cx="1881876" cy="1275050"/>
          </a:xfrm>
          <a:prstGeom prst="rect">
            <a:avLst/>
          </a:prstGeom>
          <a:noFill/>
          <a:ln>
            <a:noFill/>
          </a:ln>
        </p:spPr>
      </p:pic>
      <p:sp>
        <p:nvSpPr>
          <p:cNvPr id="268" name="Google Shape;268;p44"/>
          <p:cNvSpPr/>
          <p:nvPr/>
        </p:nvSpPr>
        <p:spPr>
          <a:xfrm>
            <a:off x="7074500" y="3685525"/>
            <a:ext cx="486600" cy="378600"/>
          </a:xfrm>
          <a:prstGeom prst="downArrow">
            <a:avLst>
              <a:gd fmla="val 50000" name="adj1"/>
              <a:gd fmla="val 50000" name="adj2"/>
            </a:avLst>
          </a:prstGeom>
          <a:solidFill>
            <a:srgbClr val="3333FF"/>
          </a:solidFill>
          <a:ln cap="flat" cmpd="sng" w="9525">
            <a:solidFill>
              <a:srgbClr val="3333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4"/>
          <p:cNvSpPr/>
          <p:nvPr/>
        </p:nvSpPr>
        <p:spPr>
          <a:xfrm>
            <a:off x="7046625" y="1922588"/>
            <a:ext cx="486600" cy="378600"/>
          </a:xfrm>
          <a:prstGeom prst="downArrow">
            <a:avLst>
              <a:gd fmla="val 50000" name="adj1"/>
              <a:gd fmla="val 50000" name="adj2"/>
            </a:avLst>
          </a:prstGeom>
          <a:solidFill>
            <a:srgbClr val="3333FF"/>
          </a:solidFill>
          <a:ln cap="flat" cmpd="sng" w="9525">
            <a:solidFill>
              <a:srgbClr val="3333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44"/>
          <p:cNvSpPr/>
          <p:nvPr/>
        </p:nvSpPr>
        <p:spPr>
          <a:xfrm rot="-5400000">
            <a:off x="2596300" y="1885925"/>
            <a:ext cx="486600" cy="378600"/>
          </a:xfrm>
          <a:prstGeom prst="downArrow">
            <a:avLst>
              <a:gd fmla="val 50000" name="adj1"/>
              <a:gd fmla="val 50000" name="adj2"/>
            </a:avLst>
          </a:prstGeom>
          <a:solidFill>
            <a:srgbClr val="3333FF"/>
          </a:solidFill>
          <a:ln cap="flat" cmpd="sng" w="9525">
            <a:solidFill>
              <a:srgbClr val="3333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44"/>
          <p:cNvSpPr/>
          <p:nvPr/>
        </p:nvSpPr>
        <p:spPr>
          <a:xfrm rot="-6718712">
            <a:off x="5420790" y="1196178"/>
            <a:ext cx="486561" cy="448179"/>
          </a:xfrm>
          <a:prstGeom prst="downArrow">
            <a:avLst>
              <a:gd fmla="val 50000" name="adj1"/>
              <a:gd fmla="val 50000" name="adj2"/>
            </a:avLst>
          </a:prstGeom>
          <a:solidFill>
            <a:srgbClr val="3333FF"/>
          </a:solidFill>
          <a:ln cap="flat" cmpd="sng" w="9525">
            <a:solidFill>
              <a:srgbClr val="3333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pic>
        <p:nvPicPr>
          <p:cNvPr id="276" name="Google Shape;276;p45"/>
          <p:cNvPicPr preferRelativeResize="0"/>
          <p:nvPr/>
        </p:nvPicPr>
        <p:blipFill rotWithShape="1">
          <a:blip r:embed="rId3">
            <a:alphaModFix/>
          </a:blip>
          <a:srcRect b="33989" l="0" r="0" t="0"/>
          <a:stretch/>
        </p:blipFill>
        <p:spPr>
          <a:xfrm>
            <a:off x="1763827" y="-69200"/>
            <a:ext cx="5581749" cy="1685932"/>
          </a:xfrm>
          <a:prstGeom prst="rect">
            <a:avLst/>
          </a:prstGeom>
          <a:noFill/>
          <a:ln>
            <a:noFill/>
          </a:ln>
        </p:spPr>
      </p:pic>
      <p:pic>
        <p:nvPicPr>
          <p:cNvPr id="277" name="Google Shape;277;p45"/>
          <p:cNvPicPr preferRelativeResize="0"/>
          <p:nvPr/>
        </p:nvPicPr>
        <p:blipFill>
          <a:blip r:embed="rId4">
            <a:alphaModFix/>
          </a:blip>
          <a:stretch>
            <a:fillRect/>
          </a:stretch>
        </p:blipFill>
        <p:spPr>
          <a:xfrm>
            <a:off x="1873424" y="1679225"/>
            <a:ext cx="5547148" cy="34642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6"/>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Natural Language Processing</a:t>
            </a:r>
            <a:r>
              <a:rPr lang="en"/>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7"/>
          <p:cNvSpPr txBox="1"/>
          <p:nvPr>
            <p:ph type="title"/>
          </p:nvPr>
        </p:nvSpPr>
        <p:spPr>
          <a:xfrm>
            <a:off x="311700" y="128775"/>
            <a:ext cx="41547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NLP (Unplugged)</a:t>
            </a:r>
            <a:endParaRPr/>
          </a:p>
        </p:txBody>
      </p:sp>
      <p:pic>
        <p:nvPicPr>
          <p:cNvPr id="288" name="Google Shape;288;p47"/>
          <p:cNvPicPr preferRelativeResize="0"/>
          <p:nvPr/>
        </p:nvPicPr>
        <p:blipFill>
          <a:blip r:embed="rId3">
            <a:alphaModFix/>
          </a:blip>
          <a:stretch>
            <a:fillRect/>
          </a:stretch>
        </p:blipFill>
        <p:spPr>
          <a:xfrm>
            <a:off x="174825" y="787875"/>
            <a:ext cx="4154676" cy="1585550"/>
          </a:xfrm>
          <a:prstGeom prst="rect">
            <a:avLst/>
          </a:prstGeom>
          <a:noFill/>
          <a:ln>
            <a:noFill/>
          </a:ln>
        </p:spPr>
      </p:pic>
      <p:pic>
        <p:nvPicPr>
          <p:cNvPr id="289" name="Google Shape;289;p47"/>
          <p:cNvPicPr preferRelativeResize="0"/>
          <p:nvPr/>
        </p:nvPicPr>
        <p:blipFill>
          <a:blip r:embed="rId4">
            <a:alphaModFix/>
          </a:blip>
          <a:stretch>
            <a:fillRect/>
          </a:stretch>
        </p:blipFill>
        <p:spPr>
          <a:xfrm>
            <a:off x="1453675" y="2605125"/>
            <a:ext cx="3541024" cy="2024825"/>
          </a:xfrm>
          <a:prstGeom prst="rect">
            <a:avLst/>
          </a:prstGeom>
          <a:noFill/>
          <a:ln>
            <a:noFill/>
          </a:ln>
        </p:spPr>
      </p:pic>
      <p:pic>
        <p:nvPicPr>
          <p:cNvPr id="290" name="Google Shape;290;p47"/>
          <p:cNvPicPr preferRelativeResize="0"/>
          <p:nvPr/>
        </p:nvPicPr>
        <p:blipFill>
          <a:blip r:embed="rId5">
            <a:alphaModFix/>
          </a:blip>
          <a:stretch>
            <a:fillRect/>
          </a:stretch>
        </p:blipFill>
        <p:spPr>
          <a:xfrm>
            <a:off x="4994700" y="310425"/>
            <a:ext cx="4020400" cy="3790150"/>
          </a:xfrm>
          <a:prstGeom prst="rect">
            <a:avLst/>
          </a:prstGeom>
          <a:noFill/>
          <a:ln>
            <a:noFill/>
          </a:ln>
        </p:spPr>
      </p:pic>
      <p:sp>
        <p:nvSpPr>
          <p:cNvPr id="291" name="Google Shape;291;p47"/>
          <p:cNvSpPr txBox="1"/>
          <p:nvPr>
            <p:ph idx="4294967295" type="body"/>
          </p:nvPr>
        </p:nvSpPr>
        <p:spPr>
          <a:xfrm>
            <a:off x="5985525" y="4150226"/>
            <a:ext cx="2808000" cy="39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u="sng">
                <a:solidFill>
                  <a:srgbClr val="000000"/>
                </a:solidFill>
                <a:latin typeface="Arial"/>
                <a:ea typeface="Arial"/>
                <a:cs typeface="Arial"/>
                <a:sym typeface="Arial"/>
                <a:hlinkClick r:id="rId6"/>
              </a:rPr>
              <a:t>https://www.twinword.com/ideas/graph/</a:t>
            </a:r>
            <a:endParaRPr>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48"/>
          <p:cNvSpPr txBox="1"/>
          <p:nvPr>
            <p:ph type="title"/>
          </p:nvPr>
        </p:nvSpPr>
        <p:spPr>
          <a:xfrm>
            <a:off x="295700" y="0"/>
            <a:ext cx="5711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Cognimates - AI Travel Assistant</a:t>
            </a:r>
            <a:endParaRPr/>
          </a:p>
        </p:txBody>
      </p:sp>
      <p:sp>
        <p:nvSpPr>
          <p:cNvPr id="297" name="Google Shape;297;p48"/>
          <p:cNvSpPr txBox="1"/>
          <p:nvPr>
            <p:ph idx="1" type="body"/>
          </p:nvPr>
        </p:nvSpPr>
        <p:spPr>
          <a:xfrm>
            <a:off x="162525" y="3107301"/>
            <a:ext cx="2808000" cy="39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000000"/>
                </a:solidFill>
              </a:rPr>
              <a:t>https://cognimate.me:2635/text_home</a:t>
            </a:r>
            <a:endParaRPr>
              <a:solidFill>
                <a:srgbClr val="000000"/>
              </a:solidFill>
            </a:endParaRPr>
          </a:p>
        </p:txBody>
      </p:sp>
      <p:pic>
        <p:nvPicPr>
          <p:cNvPr id="298" name="Google Shape;298;p48"/>
          <p:cNvPicPr preferRelativeResize="0"/>
          <p:nvPr/>
        </p:nvPicPr>
        <p:blipFill>
          <a:blip r:embed="rId3">
            <a:alphaModFix/>
          </a:blip>
          <a:stretch>
            <a:fillRect/>
          </a:stretch>
        </p:blipFill>
        <p:spPr>
          <a:xfrm>
            <a:off x="3551875" y="622824"/>
            <a:ext cx="5299375" cy="1820800"/>
          </a:xfrm>
          <a:prstGeom prst="rect">
            <a:avLst/>
          </a:prstGeom>
          <a:noFill/>
          <a:ln>
            <a:noFill/>
          </a:ln>
        </p:spPr>
      </p:pic>
      <p:pic>
        <p:nvPicPr>
          <p:cNvPr id="299" name="Google Shape;299;p48"/>
          <p:cNvPicPr preferRelativeResize="0"/>
          <p:nvPr/>
        </p:nvPicPr>
        <p:blipFill>
          <a:blip r:embed="rId4">
            <a:alphaModFix/>
          </a:blip>
          <a:stretch>
            <a:fillRect/>
          </a:stretch>
        </p:blipFill>
        <p:spPr>
          <a:xfrm>
            <a:off x="4218950" y="3298125"/>
            <a:ext cx="3460325" cy="1711650"/>
          </a:xfrm>
          <a:prstGeom prst="rect">
            <a:avLst/>
          </a:prstGeom>
          <a:noFill/>
          <a:ln>
            <a:noFill/>
          </a:ln>
        </p:spPr>
      </p:pic>
      <p:pic>
        <p:nvPicPr>
          <p:cNvPr id="300" name="Google Shape;300;p48"/>
          <p:cNvPicPr preferRelativeResize="0"/>
          <p:nvPr/>
        </p:nvPicPr>
        <p:blipFill>
          <a:blip r:embed="rId5">
            <a:alphaModFix/>
          </a:blip>
          <a:stretch>
            <a:fillRect/>
          </a:stretch>
        </p:blipFill>
        <p:spPr>
          <a:xfrm>
            <a:off x="162525" y="809725"/>
            <a:ext cx="2957175" cy="2243550"/>
          </a:xfrm>
          <a:prstGeom prst="rect">
            <a:avLst/>
          </a:prstGeom>
          <a:noFill/>
          <a:ln>
            <a:noFill/>
          </a:ln>
        </p:spPr>
      </p:pic>
      <p:pic>
        <p:nvPicPr>
          <p:cNvPr id="301" name="Google Shape;301;p48"/>
          <p:cNvPicPr preferRelativeResize="0"/>
          <p:nvPr/>
        </p:nvPicPr>
        <p:blipFill>
          <a:blip r:embed="rId6">
            <a:alphaModFix/>
          </a:blip>
          <a:stretch>
            <a:fillRect/>
          </a:stretch>
        </p:blipFill>
        <p:spPr>
          <a:xfrm>
            <a:off x="5110000" y="2563760"/>
            <a:ext cx="1774493" cy="614250"/>
          </a:xfrm>
          <a:prstGeom prst="rect">
            <a:avLst/>
          </a:prstGeom>
          <a:noFill/>
          <a:ln>
            <a:noFill/>
          </a:ln>
        </p:spPr>
      </p:pic>
      <p:cxnSp>
        <p:nvCxnSpPr>
          <p:cNvPr id="302" name="Google Shape;302;p48"/>
          <p:cNvCxnSpPr/>
          <p:nvPr/>
        </p:nvCxnSpPr>
        <p:spPr>
          <a:xfrm>
            <a:off x="5895425" y="2407775"/>
            <a:ext cx="8100" cy="327900"/>
          </a:xfrm>
          <a:prstGeom prst="straightConnector1">
            <a:avLst/>
          </a:prstGeom>
          <a:noFill/>
          <a:ln cap="flat" cmpd="sng" w="9525">
            <a:solidFill>
              <a:srgbClr val="0B5394"/>
            </a:solidFill>
            <a:prstDash val="solid"/>
            <a:round/>
            <a:headEnd len="med" w="med" type="none"/>
            <a:tailEnd len="med" w="med" type="triangle"/>
          </a:ln>
        </p:spPr>
      </p:cxnSp>
      <p:cxnSp>
        <p:nvCxnSpPr>
          <p:cNvPr id="303" name="Google Shape;303;p48"/>
          <p:cNvCxnSpPr/>
          <p:nvPr/>
        </p:nvCxnSpPr>
        <p:spPr>
          <a:xfrm>
            <a:off x="5895425" y="2970250"/>
            <a:ext cx="8100" cy="327900"/>
          </a:xfrm>
          <a:prstGeom prst="straightConnector1">
            <a:avLst/>
          </a:prstGeom>
          <a:noFill/>
          <a:ln cap="flat" cmpd="sng" w="9525">
            <a:solidFill>
              <a:srgbClr val="0B5394"/>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49"/>
          <p:cNvSpPr txBox="1"/>
          <p:nvPr>
            <p:ph type="title"/>
          </p:nvPr>
        </p:nvSpPr>
        <p:spPr>
          <a:xfrm>
            <a:off x="311700" y="227625"/>
            <a:ext cx="4143900" cy="420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Try with Cognimates</a:t>
            </a:r>
            <a:endParaRPr/>
          </a:p>
        </p:txBody>
      </p:sp>
      <p:sp>
        <p:nvSpPr>
          <p:cNvPr id="309" name="Google Shape;309;p49"/>
          <p:cNvSpPr txBox="1"/>
          <p:nvPr>
            <p:ph idx="1" type="body"/>
          </p:nvPr>
        </p:nvSpPr>
        <p:spPr>
          <a:xfrm>
            <a:off x="391700" y="647927"/>
            <a:ext cx="2808000" cy="320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https://codelab.cognimates.me/</a:t>
            </a:r>
            <a:endParaRPr/>
          </a:p>
        </p:txBody>
      </p:sp>
      <p:pic>
        <p:nvPicPr>
          <p:cNvPr id="310" name="Google Shape;310;p49"/>
          <p:cNvPicPr preferRelativeResize="0"/>
          <p:nvPr/>
        </p:nvPicPr>
        <p:blipFill rotWithShape="1">
          <a:blip r:embed="rId3">
            <a:alphaModFix/>
          </a:blip>
          <a:srcRect b="0" l="0" r="51049" t="0"/>
          <a:stretch/>
        </p:blipFill>
        <p:spPr>
          <a:xfrm>
            <a:off x="3397063" y="861675"/>
            <a:ext cx="2978526" cy="2433075"/>
          </a:xfrm>
          <a:prstGeom prst="rect">
            <a:avLst/>
          </a:prstGeom>
          <a:noFill/>
          <a:ln>
            <a:noFill/>
          </a:ln>
        </p:spPr>
      </p:pic>
      <p:pic>
        <p:nvPicPr>
          <p:cNvPr id="311" name="Google Shape;311;p49"/>
          <p:cNvPicPr preferRelativeResize="0"/>
          <p:nvPr/>
        </p:nvPicPr>
        <p:blipFill>
          <a:blip r:embed="rId4">
            <a:alphaModFix/>
          </a:blip>
          <a:stretch>
            <a:fillRect/>
          </a:stretch>
        </p:blipFill>
        <p:spPr>
          <a:xfrm>
            <a:off x="218538" y="1365463"/>
            <a:ext cx="3154325" cy="1929287"/>
          </a:xfrm>
          <a:prstGeom prst="rect">
            <a:avLst/>
          </a:prstGeom>
          <a:noFill/>
          <a:ln>
            <a:noFill/>
          </a:ln>
        </p:spPr>
      </p:pic>
      <p:pic>
        <p:nvPicPr>
          <p:cNvPr id="312" name="Google Shape;312;p49"/>
          <p:cNvPicPr preferRelativeResize="0"/>
          <p:nvPr/>
        </p:nvPicPr>
        <p:blipFill>
          <a:blip r:embed="rId5">
            <a:alphaModFix/>
          </a:blip>
          <a:stretch>
            <a:fillRect/>
          </a:stretch>
        </p:blipFill>
        <p:spPr>
          <a:xfrm>
            <a:off x="6547300" y="1551350"/>
            <a:ext cx="2509500" cy="1152400"/>
          </a:xfrm>
          <a:prstGeom prst="rect">
            <a:avLst/>
          </a:prstGeom>
          <a:noFill/>
          <a:ln>
            <a:noFill/>
          </a:ln>
        </p:spPr>
      </p:pic>
      <p:pic>
        <p:nvPicPr>
          <p:cNvPr id="313" name="Google Shape;313;p49"/>
          <p:cNvPicPr preferRelativeResize="0"/>
          <p:nvPr/>
        </p:nvPicPr>
        <p:blipFill>
          <a:blip r:embed="rId6">
            <a:alphaModFix/>
          </a:blip>
          <a:stretch>
            <a:fillRect/>
          </a:stretch>
        </p:blipFill>
        <p:spPr>
          <a:xfrm>
            <a:off x="6399825" y="2744975"/>
            <a:ext cx="2720970" cy="19292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50"/>
          <p:cNvSpPr txBox="1"/>
          <p:nvPr/>
        </p:nvSpPr>
        <p:spPr>
          <a:xfrm>
            <a:off x="111125" y="142875"/>
            <a:ext cx="8211300" cy="628200"/>
          </a:xfrm>
          <a:prstGeom prst="rect">
            <a:avLst/>
          </a:prstGeom>
          <a:noFill/>
          <a:ln>
            <a:noFill/>
          </a:ln>
        </p:spPr>
        <p:txBody>
          <a:bodyPr anchorCtr="0" anchor="t" bIns="91425" lIns="91425" spcFirstLastPara="1" rIns="91425" wrap="square" tIns="91425">
            <a:noAutofit/>
          </a:bodyPr>
          <a:lstStyle/>
          <a:p>
            <a:pPr indent="0" lvl="0" marL="0" marR="76200" rtl="0" algn="l">
              <a:lnSpc>
                <a:spcPct val="115000"/>
              </a:lnSpc>
              <a:spcBef>
                <a:spcPts val="0"/>
              </a:spcBef>
              <a:spcAft>
                <a:spcPts val="0"/>
              </a:spcAft>
              <a:buNone/>
            </a:pPr>
            <a:r>
              <a:rPr b="1" lang="en" sz="2400" u="sng">
                <a:solidFill>
                  <a:schemeClr val="hlink"/>
                </a:solidFill>
                <a:highlight>
                  <a:srgbClr val="FFFFFF"/>
                </a:highlight>
                <a:hlinkClick r:id="rId3"/>
              </a:rPr>
              <a:t>FUN PROJECTS WITH LANGUAGE TRANSLATION</a:t>
            </a:r>
            <a:endParaRPr b="1" sz="2400">
              <a:solidFill>
                <a:srgbClr val="3333FF"/>
              </a:solidFill>
              <a:highlight>
                <a:srgbClr val="FFFFFF"/>
              </a:highlight>
            </a:endParaRPr>
          </a:p>
          <a:p>
            <a:pPr indent="0" lvl="0" marL="0" marR="76200" rtl="0" algn="l">
              <a:lnSpc>
                <a:spcPct val="115000"/>
              </a:lnSpc>
              <a:spcBef>
                <a:spcPts val="0"/>
              </a:spcBef>
              <a:spcAft>
                <a:spcPts val="0"/>
              </a:spcAft>
              <a:buNone/>
            </a:pPr>
            <a:r>
              <a:t/>
            </a:r>
            <a:endParaRPr b="1" sz="3000">
              <a:solidFill>
                <a:srgbClr val="3333FF"/>
              </a:solidFill>
              <a:highlight>
                <a:srgbClr val="FFFFFF"/>
              </a:highlight>
            </a:endParaRPr>
          </a:p>
          <a:p>
            <a:pPr indent="0" lvl="0" marL="0" rtl="0" algn="l">
              <a:spcBef>
                <a:spcPts val="0"/>
              </a:spcBef>
              <a:spcAft>
                <a:spcPts val="0"/>
              </a:spcAft>
              <a:buNone/>
            </a:pPr>
            <a:r>
              <a:t/>
            </a:r>
            <a:endParaRPr b="1" sz="2400">
              <a:solidFill>
                <a:srgbClr val="FF9900"/>
              </a:solidFill>
              <a:latin typeface="Playfair Display"/>
              <a:ea typeface="Playfair Display"/>
              <a:cs typeface="Playfair Display"/>
              <a:sym typeface="Playfair Display"/>
            </a:endParaRPr>
          </a:p>
        </p:txBody>
      </p:sp>
      <p:sp>
        <p:nvSpPr>
          <p:cNvPr id="319" name="Google Shape;319;p50"/>
          <p:cNvSpPr txBox="1"/>
          <p:nvPr/>
        </p:nvSpPr>
        <p:spPr>
          <a:xfrm>
            <a:off x="216575" y="951350"/>
            <a:ext cx="3573300" cy="23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Unplugged: modelling a </a:t>
            </a:r>
            <a:r>
              <a:rPr lang="en">
                <a:latin typeface="Lato"/>
                <a:ea typeface="Lato"/>
                <a:cs typeface="Lato"/>
                <a:sym typeface="Lato"/>
              </a:rPr>
              <a:t>conversation</a:t>
            </a:r>
            <a:r>
              <a:rPr lang="en">
                <a:latin typeface="Lato"/>
                <a:ea typeface="Lato"/>
                <a:cs typeface="Lato"/>
                <a:sym typeface="Lato"/>
              </a:rPr>
              <a:t> </a:t>
            </a:r>
            <a:endParaRPr b="1" sz="1200">
              <a:solidFill>
                <a:srgbClr val="16354B"/>
              </a:solidFill>
              <a:highlight>
                <a:srgbClr val="E9CCFF"/>
              </a:highlight>
            </a:endParaRPr>
          </a:p>
          <a:p>
            <a:pPr indent="0" lvl="0" marL="0" rtl="0" algn="l">
              <a:spcBef>
                <a:spcPts val="0"/>
              </a:spcBef>
              <a:spcAft>
                <a:spcPts val="0"/>
              </a:spcAft>
              <a:buNone/>
            </a:pPr>
            <a:r>
              <a:rPr b="1" lang="en" sz="1200">
                <a:solidFill>
                  <a:srgbClr val="16354B"/>
                </a:solidFill>
                <a:highlight>
                  <a:srgbClr val="E9CCFF"/>
                </a:highlight>
              </a:rPr>
              <a:t>If</a:t>
            </a:r>
            <a:r>
              <a:rPr lang="en" sz="1200">
                <a:solidFill>
                  <a:srgbClr val="16354B"/>
                </a:solidFill>
                <a:highlight>
                  <a:srgbClr val="E9CCFF"/>
                </a:highlight>
              </a:rPr>
              <a:t> the question is about finding out my name </a:t>
            </a:r>
            <a:r>
              <a:rPr b="1" lang="en" sz="1200">
                <a:solidFill>
                  <a:srgbClr val="16354B"/>
                </a:solidFill>
                <a:highlight>
                  <a:srgbClr val="E9CCFF"/>
                </a:highlight>
              </a:rPr>
              <a:t>then … my response is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Plugged: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Language translator: Text to speech using </a:t>
            </a:r>
            <a:r>
              <a:rPr lang="en">
                <a:latin typeface="Lato"/>
                <a:ea typeface="Lato"/>
                <a:cs typeface="Lato"/>
                <a:sym typeface="Lato"/>
              </a:rPr>
              <a:t>Scratch</a:t>
            </a:r>
            <a:r>
              <a:rPr lang="en">
                <a:latin typeface="Lato"/>
                <a:ea typeface="Lato"/>
                <a:cs typeface="Lato"/>
                <a:sym typeface="Lato"/>
              </a:rPr>
              <a:t> 3.0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Chatbot with foreign visitor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(Mimic AI) If the string contains a specific keyword and reply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Python examples available in 2020 (module with video tutorials.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id="320" name="Google Shape;320;p50"/>
          <p:cNvPicPr preferRelativeResize="0"/>
          <p:nvPr/>
        </p:nvPicPr>
        <p:blipFill>
          <a:blip r:embed="rId4">
            <a:alphaModFix/>
          </a:blip>
          <a:stretch>
            <a:fillRect/>
          </a:stretch>
        </p:blipFill>
        <p:spPr>
          <a:xfrm>
            <a:off x="5751400" y="3072377"/>
            <a:ext cx="3240204" cy="1918723"/>
          </a:xfrm>
          <a:prstGeom prst="rect">
            <a:avLst/>
          </a:prstGeom>
          <a:noFill/>
          <a:ln>
            <a:noFill/>
          </a:ln>
        </p:spPr>
      </p:pic>
      <p:pic>
        <p:nvPicPr>
          <p:cNvPr id="321" name="Google Shape;321;p50"/>
          <p:cNvPicPr preferRelativeResize="0"/>
          <p:nvPr/>
        </p:nvPicPr>
        <p:blipFill>
          <a:blip r:embed="rId5">
            <a:alphaModFix/>
          </a:blip>
          <a:stretch>
            <a:fillRect/>
          </a:stretch>
        </p:blipFill>
        <p:spPr>
          <a:xfrm>
            <a:off x="3942275" y="923475"/>
            <a:ext cx="5049326" cy="1996502"/>
          </a:xfrm>
          <a:prstGeom prst="rect">
            <a:avLst/>
          </a:prstGeom>
          <a:noFill/>
          <a:ln>
            <a:noFill/>
          </a:ln>
        </p:spPr>
      </p:pic>
      <p:sp>
        <p:nvSpPr>
          <p:cNvPr id="322" name="Google Shape;322;p50"/>
          <p:cNvSpPr txBox="1"/>
          <p:nvPr/>
        </p:nvSpPr>
        <p:spPr>
          <a:xfrm>
            <a:off x="6110325" y="583550"/>
            <a:ext cx="30000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6354B"/>
                </a:solidFill>
                <a:highlight>
                  <a:srgbClr val="E9CCFF"/>
                </a:highlight>
              </a:rPr>
              <a:t>Sample code: </a:t>
            </a:r>
            <a:r>
              <a:rPr lang="en" sz="1200" u="sng">
                <a:solidFill>
                  <a:srgbClr val="16354B"/>
                </a:solidFill>
                <a:highlight>
                  <a:srgbClr val="E9CCFF"/>
                </a:highlight>
                <a:hlinkClick r:id="rId6"/>
              </a:rPr>
              <a:t>Text to speech translator </a:t>
            </a:r>
            <a:endParaRPr/>
          </a:p>
        </p:txBody>
      </p:sp>
      <p:sp>
        <p:nvSpPr>
          <p:cNvPr id="323" name="Google Shape;323;p50"/>
          <p:cNvSpPr txBox="1"/>
          <p:nvPr/>
        </p:nvSpPr>
        <p:spPr>
          <a:xfrm>
            <a:off x="5816400" y="4690500"/>
            <a:ext cx="1144800" cy="4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16354B"/>
                </a:solidFill>
                <a:highlight>
                  <a:srgbClr val="E9CCFF"/>
                </a:highlight>
                <a:hlinkClick r:id="rId7"/>
              </a:rPr>
              <a:t>Foreign Chat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51"/>
          <p:cNvSpPr txBox="1"/>
          <p:nvPr>
            <p:ph type="title"/>
          </p:nvPr>
        </p:nvSpPr>
        <p:spPr>
          <a:xfrm>
            <a:off x="122150" y="1877700"/>
            <a:ext cx="4471800" cy="23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Slide deck:</a:t>
            </a:r>
            <a:endParaRPr sz="2800"/>
          </a:p>
          <a:p>
            <a:pPr indent="0" lvl="0" marL="0" rtl="0" algn="l">
              <a:spcBef>
                <a:spcPts val="0"/>
              </a:spcBef>
              <a:spcAft>
                <a:spcPts val="0"/>
              </a:spcAft>
              <a:buNone/>
            </a:pPr>
            <a:r>
              <a:rPr lang="en" sz="2800" u="sng">
                <a:solidFill>
                  <a:schemeClr val="hlink"/>
                </a:solidFill>
                <a:hlinkClick r:id="rId3"/>
              </a:rPr>
              <a:t>http://bit.ly/AI_DTHub</a:t>
            </a:r>
            <a:r>
              <a:rPr lang="en" sz="2800"/>
              <a:t> </a:t>
            </a:r>
            <a:endParaRPr sz="2800"/>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l">
              <a:spcBef>
                <a:spcPts val="0"/>
              </a:spcBef>
              <a:spcAft>
                <a:spcPts val="0"/>
              </a:spcAft>
              <a:buNone/>
            </a:pPr>
            <a:r>
              <a:t/>
            </a:r>
            <a:endParaRPr sz="2000"/>
          </a:p>
        </p:txBody>
      </p:sp>
      <p:sp>
        <p:nvSpPr>
          <p:cNvPr id="329" name="Google Shape;329;p51"/>
          <p:cNvSpPr txBox="1"/>
          <p:nvPr/>
        </p:nvSpPr>
        <p:spPr>
          <a:xfrm>
            <a:off x="1394850" y="4576850"/>
            <a:ext cx="3837000" cy="5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9900"/>
                </a:solidFill>
                <a:latin typeface="Playfair Display"/>
                <a:ea typeface="Playfair Display"/>
                <a:cs typeface="Playfair Display"/>
                <a:sym typeface="Playfair Display"/>
              </a:rPr>
              <a:t>csermoocs.adelaide.edu.au</a:t>
            </a:r>
            <a:endParaRPr b="1" sz="1800">
              <a:solidFill>
                <a:srgbClr val="FF9900"/>
              </a:solidFill>
              <a:latin typeface="Playfair Display"/>
              <a:ea typeface="Playfair Display"/>
              <a:cs typeface="Playfair Display"/>
              <a:sym typeface="Playfair Display"/>
            </a:endParaRPr>
          </a:p>
        </p:txBody>
      </p:sp>
      <p:sp>
        <p:nvSpPr>
          <p:cNvPr id="330" name="Google Shape;330;p51"/>
          <p:cNvSpPr txBox="1"/>
          <p:nvPr/>
        </p:nvSpPr>
        <p:spPr>
          <a:xfrm>
            <a:off x="5383100" y="18777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200">
                <a:solidFill>
                  <a:srgbClr val="FFFFFF"/>
                </a:solidFill>
                <a:latin typeface="Playfair Display"/>
                <a:ea typeface="Playfair Display"/>
                <a:cs typeface="Playfair Display"/>
                <a:sym typeface="Playfair Display"/>
              </a:rPr>
              <a:t>Questions?</a:t>
            </a:r>
            <a:endParaRPr b="1" sz="4200">
              <a:solidFill>
                <a:srgbClr val="FFFFFF"/>
              </a:solidFill>
              <a:latin typeface="Playfair Display"/>
              <a:ea typeface="Playfair Display"/>
              <a:cs typeface="Playfair Display"/>
              <a:sym typeface="Playfair Display"/>
            </a:endParaRPr>
          </a:p>
        </p:txBody>
      </p:sp>
      <p:sp>
        <p:nvSpPr>
          <p:cNvPr id="331" name="Google Shape;331;p51"/>
          <p:cNvSpPr txBox="1"/>
          <p:nvPr/>
        </p:nvSpPr>
        <p:spPr>
          <a:xfrm>
            <a:off x="4651725" y="4576850"/>
            <a:ext cx="4001100" cy="65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Playfair Display"/>
                <a:ea typeface="Playfair Display"/>
                <a:cs typeface="Playfair Display"/>
                <a:sym typeface="Playfair Display"/>
              </a:rPr>
              <a:t>digitaltechnologieshub.edu.au</a:t>
            </a:r>
            <a:endParaRPr b="1" sz="1800">
              <a:solidFill>
                <a:srgbClr val="FFFFFF"/>
              </a:solidFill>
              <a:latin typeface="Playfair Display"/>
              <a:ea typeface="Playfair Display"/>
              <a:cs typeface="Playfair Display"/>
              <a:sym typeface="Playfair Display"/>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52"/>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a:t>
            </a:r>
            <a:endParaRPr/>
          </a:p>
        </p:txBody>
      </p:sp>
      <p:sp>
        <p:nvSpPr>
          <p:cNvPr id="337" name="Google Shape;337;p52"/>
          <p:cNvSpPr txBox="1"/>
          <p:nvPr/>
        </p:nvSpPr>
        <p:spPr>
          <a:xfrm>
            <a:off x="311700" y="1210925"/>
            <a:ext cx="8520600" cy="3358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7F7F7F"/>
              </a:buClr>
              <a:buSzPts val="1800"/>
              <a:buFont typeface="Source Sans Pro"/>
              <a:buChar char="●"/>
            </a:pPr>
            <a:r>
              <a:rPr lang="en" sz="1800">
                <a:solidFill>
                  <a:srgbClr val="7F7F7F"/>
                </a:solidFill>
                <a:latin typeface="Source Sans Pro"/>
                <a:ea typeface="Source Sans Pro"/>
                <a:cs typeface="Source Sans Pro"/>
                <a:sym typeface="Source Sans Pro"/>
              </a:rPr>
              <a:t>This session can be delivered alongside or in support of our AI MOOCs for primary (</a:t>
            </a:r>
            <a:r>
              <a:rPr lang="en" sz="1800" u="sng">
                <a:solidFill>
                  <a:schemeClr val="hlink"/>
                </a:solidFill>
                <a:latin typeface="Source Sans Pro"/>
                <a:ea typeface="Source Sans Pro"/>
                <a:cs typeface="Source Sans Pro"/>
                <a:sym typeface="Source Sans Pro"/>
                <a:hlinkClick r:id="rId3"/>
              </a:rPr>
              <a:t>https://csermoocs.appspot.com/ai_primary</a:t>
            </a:r>
            <a:r>
              <a:rPr lang="en" sz="1800">
                <a:solidFill>
                  <a:srgbClr val="7F7F7F"/>
                </a:solidFill>
                <a:latin typeface="Source Sans Pro"/>
                <a:ea typeface="Source Sans Pro"/>
                <a:cs typeface="Source Sans Pro"/>
                <a:sym typeface="Source Sans Pro"/>
              </a:rPr>
              <a:t>) and secondary teachers (</a:t>
            </a:r>
            <a:r>
              <a:rPr lang="en" sz="1800" u="sng">
                <a:solidFill>
                  <a:schemeClr val="hlink"/>
                </a:solidFill>
                <a:latin typeface="Source Sans Pro"/>
                <a:ea typeface="Source Sans Pro"/>
                <a:cs typeface="Source Sans Pro"/>
                <a:sym typeface="Source Sans Pro"/>
                <a:hlinkClick r:id="rId4"/>
              </a:rPr>
              <a:t>https://csermoocs.appspot.com/ai_secondary</a:t>
            </a:r>
            <a:r>
              <a:rPr lang="en" sz="1800">
                <a:solidFill>
                  <a:srgbClr val="7F7F7F"/>
                </a:solidFill>
                <a:latin typeface="Source Sans Pro"/>
                <a:ea typeface="Source Sans Pro"/>
                <a:cs typeface="Source Sans Pro"/>
                <a:sym typeface="Source Sans Pro"/>
              </a:rPr>
              <a:t>). </a:t>
            </a:r>
            <a:endParaRPr sz="1800">
              <a:solidFill>
                <a:srgbClr val="7F7F7F"/>
              </a:solidFill>
              <a:latin typeface="Source Sans Pro"/>
              <a:ea typeface="Source Sans Pro"/>
              <a:cs typeface="Source Sans Pro"/>
              <a:sym typeface="Source Sans Pro"/>
            </a:endParaRPr>
          </a:p>
          <a:p>
            <a:pPr indent="-342900" lvl="0" marL="457200" rtl="0" algn="l">
              <a:lnSpc>
                <a:spcPct val="115000"/>
              </a:lnSpc>
              <a:spcBef>
                <a:spcPts val="0"/>
              </a:spcBef>
              <a:spcAft>
                <a:spcPts val="0"/>
              </a:spcAft>
              <a:buClr>
                <a:srgbClr val="7F7F7F"/>
              </a:buClr>
              <a:buSzPts val="1800"/>
              <a:buFont typeface="Source Sans Pro"/>
              <a:buChar char="●"/>
            </a:pPr>
            <a:r>
              <a:rPr lang="en" sz="1800">
                <a:solidFill>
                  <a:srgbClr val="7F7F7F"/>
                </a:solidFill>
                <a:latin typeface="Source Sans Pro"/>
                <a:ea typeface="Source Sans Pro"/>
                <a:cs typeface="Source Sans Pro"/>
                <a:sym typeface="Source Sans Pro"/>
              </a:rPr>
              <a:t>AI resources on the Digital Technologies hub </a:t>
            </a:r>
            <a:r>
              <a:rPr lang="en" sz="1800" u="sng">
                <a:solidFill>
                  <a:schemeClr val="hlink"/>
                </a:solidFill>
                <a:latin typeface="Source Sans Pro"/>
                <a:ea typeface="Source Sans Pro"/>
                <a:cs typeface="Source Sans Pro"/>
                <a:sym typeface="Source Sans Pro"/>
                <a:hlinkClick r:id="rId5"/>
              </a:rPr>
              <a:t>https://www.digitaltechnologieshub.edu.au/teachers/topics/artificial-intelligence</a:t>
            </a:r>
            <a:endParaRPr sz="1800">
              <a:solidFill>
                <a:srgbClr val="7F7F7F"/>
              </a:solidFill>
              <a:latin typeface="Source Sans Pro"/>
              <a:ea typeface="Source Sans Pro"/>
              <a:cs typeface="Source Sans Pro"/>
              <a:sym typeface="Source Sans Pro"/>
            </a:endParaRPr>
          </a:p>
          <a:p>
            <a:pPr indent="-342900" lvl="0" marL="457200" rtl="0" algn="l">
              <a:lnSpc>
                <a:spcPct val="115000"/>
              </a:lnSpc>
              <a:spcBef>
                <a:spcPts val="0"/>
              </a:spcBef>
              <a:spcAft>
                <a:spcPts val="0"/>
              </a:spcAft>
              <a:buClr>
                <a:srgbClr val="7F7F7F"/>
              </a:buClr>
              <a:buSzPts val="1800"/>
              <a:buFont typeface="Source Sans Pro"/>
              <a:buChar char="●"/>
            </a:pPr>
            <a:r>
              <a:rPr lang="en" sz="1800">
                <a:solidFill>
                  <a:srgbClr val="7F7F7F"/>
                </a:solidFill>
                <a:latin typeface="Source Sans Pro"/>
                <a:ea typeface="Source Sans Pro"/>
                <a:cs typeface="Source Sans Pro"/>
                <a:sym typeface="Source Sans Pro"/>
              </a:rPr>
              <a:t>Hour of Code AI</a:t>
            </a:r>
            <a:endParaRPr sz="1800">
              <a:solidFill>
                <a:srgbClr val="7F7F7F"/>
              </a:solidFill>
              <a:latin typeface="Source Sans Pro"/>
              <a:ea typeface="Source Sans Pro"/>
              <a:cs typeface="Source Sans Pro"/>
              <a:sym typeface="Source Sans Pro"/>
            </a:endParaRPr>
          </a:p>
          <a:p>
            <a:pPr indent="-342900" lvl="1" marL="914400" rtl="0" algn="l">
              <a:lnSpc>
                <a:spcPct val="115000"/>
              </a:lnSpc>
              <a:spcBef>
                <a:spcPts val="0"/>
              </a:spcBef>
              <a:spcAft>
                <a:spcPts val="0"/>
              </a:spcAft>
              <a:buClr>
                <a:srgbClr val="7F7F7F"/>
              </a:buClr>
              <a:buSzPts val="1800"/>
              <a:buFont typeface="Source Sans Pro"/>
              <a:buChar char="○"/>
            </a:pPr>
            <a:r>
              <a:rPr lang="en" sz="1800" u="sng">
                <a:solidFill>
                  <a:schemeClr val="hlink"/>
                </a:solidFill>
                <a:latin typeface="Source Sans Pro"/>
                <a:ea typeface="Source Sans Pro"/>
                <a:cs typeface="Source Sans Pro"/>
                <a:sym typeface="Source Sans Pro"/>
                <a:hlinkClick r:id="rId6"/>
              </a:rPr>
              <a:t>https://studio.code.org/s/oceans/stage/1/puzzle/1</a:t>
            </a:r>
            <a:r>
              <a:rPr lang="en" sz="1800">
                <a:solidFill>
                  <a:srgbClr val="7F7F7F"/>
                </a:solidFill>
                <a:latin typeface="Source Sans Pro"/>
                <a:ea typeface="Source Sans Pro"/>
                <a:cs typeface="Source Sans Pro"/>
                <a:sym typeface="Source Sans Pro"/>
              </a:rPr>
              <a:t>  </a:t>
            </a:r>
            <a:endParaRPr sz="1800">
              <a:solidFill>
                <a:srgbClr val="7F7F7F"/>
              </a:solidFill>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8"/>
          <p:cNvSpPr txBox="1"/>
          <p:nvPr>
            <p:ph idx="1" type="body"/>
          </p:nvPr>
        </p:nvSpPr>
        <p:spPr>
          <a:xfrm>
            <a:off x="275075" y="567675"/>
            <a:ext cx="71772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u="sng">
                <a:solidFill>
                  <a:schemeClr val="hlink"/>
                </a:solidFill>
                <a:hlinkClick r:id="rId3"/>
              </a:rPr>
              <a:t>csermoocs.adelaide.edu.au/available-moocs </a:t>
            </a:r>
            <a:endParaRPr b="1" sz="2400"/>
          </a:p>
        </p:txBody>
      </p:sp>
      <p:pic>
        <p:nvPicPr>
          <p:cNvPr id="101" name="Google Shape;101;p18"/>
          <p:cNvPicPr preferRelativeResize="0"/>
          <p:nvPr/>
        </p:nvPicPr>
        <p:blipFill>
          <a:blip r:embed="rId4">
            <a:alphaModFix/>
          </a:blip>
          <a:stretch>
            <a:fillRect/>
          </a:stretch>
        </p:blipFill>
        <p:spPr>
          <a:xfrm>
            <a:off x="1422400" y="1450375"/>
            <a:ext cx="7557100" cy="32504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9"/>
          <p:cNvSpPr txBox="1"/>
          <p:nvPr>
            <p:ph idx="1" type="body"/>
          </p:nvPr>
        </p:nvSpPr>
        <p:spPr>
          <a:xfrm>
            <a:off x="247375" y="13367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u="sng">
                <a:solidFill>
                  <a:schemeClr val="hlink"/>
                </a:solidFill>
                <a:hlinkClick r:id="rId3"/>
              </a:rPr>
              <a:t>csermooc.blog</a:t>
            </a:r>
            <a:endParaRPr b="1" sz="2400"/>
          </a:p>
        </p:txBody>
      </p:sp>
      <p:pic>
        <p:nvPicPr>
          <p:cNvPr id="107" name="Google Shape;107;p19"/>
          <p:cNvPicPr preferRelativeResize="0"/>
          <p:nvPr/>
        </p:nvPicPr>
        <p:blipFill>
          <a:blip r:embed="rId4">
            <a:alphaModFix/>
          </a:blip>
          <a:stretch>
            <a:fillRect/>
          </a:stretch>
        </p:blipFill>
        <p:spPr>
          <a:xfrm>
            <a:off x="1680750" y="683175"/>
            <a:ext cx="6225075" cy="4285652"/>
          </a:xfrm>
          <a:prstGeom prst="rect">
            <a:avLst/>
          </a:prstGeom>
          <a:noFill/>
          <a:ln>
            <a:noFill/>
          </a:ln>
        </p:spPr>
      </p:pic>
      <p:sp>
        <p:nvSpPr>
          <p:cNvPr id="108" name="Google Shape;108;p19"/>
          <p:cNvSpPr/>
          <p:nvPr/>
        </p:nvSpPr>
        <p:spPr>
          <a:xfrm>
            <a:off x="6104000" y="1450400"/>
            <a:ext cx="840300" cy="406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265500" y="1912650"/>
            <a:ext cx="4045200" cy="131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Overview</a:t>
            </a:r>
            <a:endParaRPr/>
          </a:p>
        </p:txBody>
      </p:sp>
      <p:sp>
        <p:nvSpPr>
          <p:cNvPr id="114" name="Google Shape;114;p2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What is Artificial Intelligence?</a:t>
            </a:r>
            <a:endParaRPr b="1"/>
          </a:p>
          <a:p>
            <a:pPr indent="-323850" lvl="0" marL="457200" rtl="0" algn="l">
              <a:spcBef>
                <a:spcPts val="0"/>
              </a:spcBef>
              <a:spcAft>
                <a:spcPts val="0"/>
              </a:spcAft>
              <a:buSzPts val="1500"/>
              <a:buChar char="●"/>
            </a:pPr>
            <a:r>
              <a:rPr lang="en" sz="1500"/>
              <a:t>Defining AI</a:t>
            </a:r>
            <a:endParaRPr sz="1500"/>
          </a:p>
          <a:p>
            <a:pPr indent="-323850" lvl="0" marL="457200" rtl="0" algn="l">
              <a:spcBef>
                <a:spcPts val="0"/>
              </a:spcBef>
              <a:spcAft>
                <a:spcPts val="0"/>
              </a:spcAft>
              <a:buSzPts val="1500"/>
              <a:buChar char="●"/>
            </a:pPr>
            <a:r>
              <a:rPr lang="en" sz="1500"/>
              <a:t>Real world examples</a:t>
            </a:r>
            <a:endParaRPr sz="1500"/>
          </a:p>
          <a:p>
            <a:pPr indent="-323850" lvl="0" marL="457200" rtl="0" algn="l">
              <a:spcBef>
                <a:spcPts val="0"/>
              </a:spcBef>
              <a:spcAft>
                <a:spcPts val="0"/>
              </a:spcAft>
              <a:buSzPts val="1500"/>
              <a:buChar char="●"/>
            </a:pPr>
            <a:r>
              <a:rPr lang="en" sz="1500"/>
              <a:t>How does it work?</a:t>
            </a:r>
            <a:endParaRPr sz="1500"/>
          </a:p>
          <a:p>
            <a:pPr indent="0" lvl="0" marL="0" rtl="0" algn="l">
              <a:spcBef>
                <a:spcPts val="1600"/>
              </a:spcBef>
              <a:spcAft>
                <a:spcPts val="0"/>
              </a:spcAft>
              <a:buNone/>
            </a:pPr>
            <a:r>
              <a:rPr b="1" lang="en"/>
              <a:t>Classroom activities </a:t>
            </a:r>
            <a:endParaRPr b="1"/>
          </a:p>
          <a:p>
            <a:pPr indent="-323850" lvl="0" marL="457200" rtl="0" algn="l">
              <a:spcBef>
                <a:spcPts val="0"/>
              </a:spcBef>
              <a:spcAft>
                <a:spcPts val="0"/>
              </a:spcAft>
              <a:buSzPts val="1500"/>
              <a:buChar char="●"/>
            </a:pPr>
            <a:r>
              <a:rPr lang="en" sz="1500"/>
              <a:t>Computer Vision</a:t>
            </a:r>
            <a:endParaRPr sz="1500"/>
          </a:p>
          <a:p>
            <a:pPr indent="-323850" lvl="0" marL="457200" rtl="0" algn="l">
              <a:spcBef>
                <a:spcPts val="0"/>
              </a:spcBef>
              <a:spcAft>
                <a:spcPts val="0"/>
              </a:spcAft>
              <a:buSzPts val="1500"/>
              <a:buChar char="●"/>
            </a:pPr>
            <a:r>
              <a:rPr lang="en" sz="1500"/>
              <a:t>Natural Language Processing</a:t>
            </a:r>
            <a:endParaRPr sz="15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1"/>
          <p:cNvSpPr txBox="1"/>
          <p:nvPr>
            <p:ph type="title"/>
          </p:nvPr>
        </p:nvSpPr>
        <p:spPr>
          <a:xfrm>
            <a:off x="834625" y="1631375"/>
            <a:ext cx="7158600" cy="263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500"/>
              <a:t>T</a:t>
            </a:r>
            <a:r>
              <a:rPr lang="en" sz="2500"/>
              <a:t>he creation of machines to </a:t>
            </a:r>
            <a:r>
              <a:rPr b="1" lang="en" sz="2500"/>
              <a:t>mimic human capabilities</a:t>
            </a:r>
            <a:r>
              <a:rPr lang="en" sz="2500"/>
              <a:t>, such as </a:t>
            </a:r>
            <a:r>
              <a:rPr b="1" lang="en" sz="2500"/>
              <a:t>teaching a machine </a:t>
            </a:r>
            <a:r>
              <a:rPr lang="en" sz="2500"/>
              <a:t>to see (recognise objects in an image) and listen (interpret and analyse sounds). </a:t>
            </a:r>
            <a:endParaRPr sz="2500"/>
          </a:p>
        </p:txBody>
      </p:sp>
      <p:sp>
        <p:nvSpPr>
          <p:cNvPr id="120" name="Google Shape;120;p21"/>
          <p:cNvSpPr txBox="1"/>
          <p:nvPr/>
        </p:nvSpPr>
        <p:spPr>
          <a:xfrm>
            <a:off x="223625" y="578800"/>
            <a:ext cx="8471700" cy="100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chemeClr val="lt1"/>
                </a:solidFill>
                <a:latin typeface="Lato"/>
                <a:ea typeface="Lato"/>
                <a:cs typeface="Lato"/>
                <a:sym typeface="Lato"/>
              </a:rPr>
              <a:t>What is Artificial Intelligence?</a:t>
            </a:r>
            <a:endParaRPr sz="4000">
              <a:solidFill>
                <a:schemeClr val="lt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pic>
        <p:nvPicPr>
          <p:cNvPr id="125" name="Google Shape;125;p22"/>
          <p:cNvPicPr preferRelativeResize="0"/>
          <p:nvPr/>
        </p:nvPicPr>
        <p:blipFill>
          <a:blip r:embed="rId3">
            <a:alphaModFix/>
          </a:blip>
          <a:stretch>
            <a:fillRect/>
          </a:stretch>
        </p:blipFill>
        <p:spPr>
          <a:xfrm>
            <a:off x="150200" y="176875"/>
            <a:ext cx="8697175" cy="4880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638475" y="1553900"/>
            <a:ext cx="4837500" cy="26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500"/>
              <a:t>The process of achieving Artificial Intelligence</a:t>
            </a:r>
            <a:r>
              <a:rPr lang="en" sz="2500"/>
              <a:t>. In Machine Learning, we teach the machine by training with lot of examples. </a:t>
            </a:r>
            <a:endParaRPr sz="2500"/>
          </a:p>
        </p:txBody>
      </p:sp>
      <p:sp>
        <p:nvSpPr>
          <p:cNvPr id="131" name="Google Shape;131;p23"/>
          <p:cNvSpPr txBox="1"/>
          <p:nvPr/>
        </p:nvSpPr>
        <p:spPr>
          <a:xfrm>
            <a:off x="223625" y="578800"/>
            <a:ext cx="8471700" cy="100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chemeClr val="lt1"/>
                </a:solidFill>
                <a:latin typeface="Lato"/>
                <a:ea typeface="Lato"/>
                <a:cs typeface="Lato"/>
                <a:sym typeface="Lato"/>
              </a:rPr>
              <a:t>What is Machine Learning?</a:t>
            </a:r>
            <a:endParaRPr sz="4000">
              <a:solidFill>
                <a:schemeClr val="lt1"/>
              </a:solidFill>
              <a:latin typeface="Lato"/>
              <a:ea typeface="Lato"/>
              <a:cs typeface="Lato"/>
              <a:sym typeface="Lato"/>
            </a:endParaRPr>
          </a:p>
        </p:txBody>
      </p:sp>
      <p:pic>
        <p:nvPicPr>
          <p:cNvPr id="132" name="Google Shape;132;p23"/>
          <p:cNvPicPr preferRelativeResize="0"/>
          <p:nvPr/>
        </p:nvPicPr>
        <p:blipFill rotWithShape="1">
          <a:blip r:embed="rId3">
            <a:alphaModFix/>
          </a:blip>
          <a:srcRect b="30312" l="21358" r="46323" t="10110"/>
          <a:stretch/>
        </p:blipFill>
        <p:spPr>
          <a:xfrm rot="-286647">
            <a:off x="5926422" y="1876352"/>
            <a:ext cx="1779932" cy="1997119"/>
          </a:xfrm>
          <a:prstGeom prst="rect">
            <a:avLst/>
          </a:prstGeom>
          <a:noFill/>
          <a:ln>
            <a:noFill/>
          </a:ln>
        </p:spPr>
      </p:pic>
      <p:pic>
        <p:nvPicPr>
          <p:cNvPr id="133" name="Google Shape;133;p23"/>
          <p:cNvPicPr preferRelativeResize="0"/>
          <p:nvPr/>
        </p:nvPicPr>
        <p:blipFill rotWithShape="1">
          <a:blip r:embed="rId3">
            <a:alphaModFix/>
          </a:blip>
          <a:srcRect b="30312" l="64867" r="2814" t="10110"/>
          <a:stretch/>
        </p:blipFill>
        <p:spPr>
          <a:xfrm rot="493578">
            <a:off x="7041823" y="2854269"/>
            <a:ext cx="1828251" cy="205131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SER - PL Theme">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