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279" r:id="rId6"/>
    <p:sldId id="280" r:id="rId7"/>
    <p:sldId id="287" r:id="rId8"/>
    <p:sldId id="281" r:id="rId9"/>
    <p:sldId id="288" r:id="rId10"/>
    <p:sldId id="290" r:id="rId11"/>
    <p:sldId id="28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D76"/>
    <a:srgbClr val="A5D7CB"/>
    <a:srgbClr val="57B59F"/>
    <a:srgbClr val="5474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E7FC44-2FFA-4880-A696-C42CD2FE585E}" v="2" dt="2025-02-05T23:41:25.9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432" autoAdjust="0"/>
  </p:normalViewPr>
  <p:slideViewPr>
    <p:cSldViewPr>
      <p:cViewPr varScale="1">
        <p:scale>
          <a:sx n="67" d="100"/>
          <a:sy n="67" d="100"/>
        </p:scale>
        <p:origin x="20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ish Wilson" userId="1a8d7cc3620296f7" providerId="LiveId" clId="{0DE7FC44-2FFA-4880-A696-C42CD2FE585E}"/>
    <pc:docChg chg="modSld">
      <pc:chgData name="Trish Wilson" userId="1a8d7cc3620296f7" providerId="LiveId" clId="{0DE7FC44-2FFA-4880-A696-C42CD2FE585E}" dt="2025-02-05T23:43:11.770" v="5" actId="1076"/>
      <pc:docMkLst>
        <pc:docMk/>
      </pc:docMkLst>
      <pc:sldChg chg="modSp modNotesTx">
        <pc:chgData name="Trish Wilson" userId="1a8d7cc3620296f7" providerId="LiveId" clId="{0DE7FC44-2FFA-4880-A696-C42CD2FE585E}" dt="2025-02-05T23:41:58.740" v="2" actId="20577"/>
        <pc:sldMkLst>
          <pc:docMk/>
          <pc:sldMk cId="2130046929" sldId="279"/>
        </pc:sldMkLst>
        <pc:spChg chg="mod">
          <ac:chgData name="Trish Wilson" userId="1a8d7cc3620296f7" providerId="LiveId" clId="{0DE7FC44-2FFA-4880-A696-C42CD2FE585E}" dt="2025-02-05T23:41:20.948" v="0"/>
          <ac:spMkLst>
            <pc:docMk/>
            <pc:sldMk cId="2130046929" sldId="279"/>
            <ac:spMk id="2" creationId="{00000000-0000-0000-0000-000000000000}"/>
          </ac:spMkLst>
        </pc:spChg>
      </pc:sldChg>
      <pc:sldChg chg="modNotesTx">
        <pc:chgData name="Trish Wilson" userId="1a8d7cc3620296f7" providerId="LiveId" clId="{0DE7FC44-2FFA-4880-A696-C42CD2FE585E}" dt="2025-02-05T23:42:35.322" v="3" actId="20577"/>
        <pc:sldMkLst>
          <pc:docMk/>
          <pc:sldMk cId="765851350" sldId="280"/>
        </pc:sldMkLst>
      </pc:sldChg>
      <pc:sldChg chg="modSp mod">
        <pc:chgData name="Trish Wilson" userId="1a8d7cc3620296f7" providerId="LiveId" clId="{0DE7FC44-2FFA-4880-A696-C42CD2FE585E}" dt="2025-02-05T23:43:11.770" v="5" actId="1076"/>
        <pc:sldMkLst>
          <pc:docMk/>
          <pc:sldMk cId="3784733088" sldId="281"/>
        </pc:sldMkLst>
        <pc:spChg chg="mod">
          <ac:chgData name="Trish Wilson" userId="1a8d7cc3620296f7" providerId="LiveId" clId="{0DE7FC44-2FFA-4880-A696-C42CD2FE585E}" dt="2025-02-05T23:43:11.770" v="5" actId="1076"/>
          <ac:spMkLst>
            <pc:docMk/>
            <pc:sldMk cId="3784733088" sldId="281"/>
            <ac:spMk id="14" creationId="{00000000-0000-0000-0000-000000000000}"/>
          </ac:spMkLst>
        </pc:spChg>
      </pc:sldChg>
      <pc:sldChg chg="modNotesTx">
        <pc:chgData name="Trish Wilson" userId="1a8d7cc3620296f7" providerId="LiveId" clId="{0DE7FC44-2FFA-4880-A696-C42CD2FE585E}" dt="2025-02-05T23:42:43.422" v="4" actId="20577"/>
        <pc:sldMkLst>
          <pc:docMk/>
          <pc:sldMk cId="1843446174" sldId="28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934-4DDC-9042-D83F5207CB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34-4DDC-9042-D83F5207CB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934-4DDC-9042-D83F5207CB55}"/>
              </c:ext>
            </c:extLst>
          </c:dPt>
          <c:cat>
            <c:strRef>
              <c:f>Sheet1!$E$3:$E$5</c:f>
              <c:strCache>
                <c:ptCount val="3"/>
                <c:pt idx="0">
                  <c:v>Tania</c:v>
                </c:pt>
                <c:pt idx="1">
                  <c:v>Pedro</c:v>
                </c:pt>
                <c:pt idx="2">
                  <c:v>Alissa</c:v>
                </c:pt>
              </c:strCache>
            </c:strRef>
          </c:cat>
          <c:val>
            <c:numRef>
              <c:f>Sheet1!$F$3:$F$5</c:f>
              <c:numCache>
                <c:formatCode>General</c:formatCode>
                <c:ptCount val="3"/>
                <c:pt idx="0">
                  <c:v>35</c:v>
                </c:pt>
                <c:pt idx="1">
                  <c:v>25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934-4DDC-9042-D83F5207CB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8B248-E55A-4DD8-BEE2-9700F2E56F57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46022-5EFC-420F-9BD1-E3D3928367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66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5961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Step though how and why we reflect on the success of the project.</a:t>
            </a:r>
          </a:p>
          <a:p>
            <a:endParaRPr lang="en-AU" dirty="0"/>
          </a:p>
          <a:p>
            <a:r>
              <a:rPr lang="en-AU" dirty="0"/>
              <a:t>Students may ask, Why am</a:t>
            </a:r>
            <a:r>
              <a:rPr lang="en-AU" baseline="0" dirty="0"/>
              <a:t> I doing this?</a:t>
            </a:r>
          </a:p>
          <a:p>
            <a:r>
              <a:rPr lang="en-AU" dirty="0"/>
              <a:t>Reflecting</a:t>
            </a:r>
            <a:r>
              <a:rPr lang="en-AU" baseline="0" dirty="0"/>
              <a:t> </a:t>
            </a:r>
            <a:r>
              <a:rPr lang="en-AU" dirty="0"/>
              <a:t>on their project encourages critical thinking, reflection, and planning for improvement.</a:t>
            </a:r>
          </a:p>
          <a:p>
            <a:r>
              <a:rPr lang="en-AU" dirty="0"/>
              <a:t>If</a:t>
            </a:r>
            <a:r>
              <a:rPr lang="en-AU" baseline="0" dirty="0"/>
              <a:t> you have a process to follow it makes it easier.</a:t>
            </a:r>
          </a:p>
          <a:p>
            <a:r>
              <a:rPr lang="en-AU" baseline="0" dirty="0"/>
              <a:t>We want to celebrate the successes and learn from what we found challenging.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551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Use terminology such as client or user that you used throughout the process.</a:t>
            </a:r>
          </a:p>
          <a:p>
            <a:endParaRPr lang="en-AU" dirty="0"/>
          </a:p>
          <a:p>
            <a:r>
              <a:rPr lang="en-AU" dirty="0"/>
              <a:t>Have</a:t>
            </a:r>
            <a:r>
              <a:rPr lang="en-AU" baseline="0" dirty="0"/>
              <a:t> </a:t>
            </a:r>
            <a:r>
              <a:rPr lang="en-AU" dirty="0"/>
              <a:t>students refer back to their notes about how they have responded</a:t>
            </a:r>
            <a:r>
              <a:rPr lang="en-AU" baseline="0" dirty="0"/>
              <a:t> to use or client feedback. 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551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Ask students to have their design criteria and user story. </a:t>
            </a:r>
          </a:p>
          <a:p>
            <a:endParaRPr lang="en-AU" dirty="0"/>
          </a:p>
          <a:p>
            <a:r>
              <a:rPr lang="en-AU" dirty="0"/>
              <a:t>Image source:</a:t>
            </a:r>
            <a:r>
              <a:rPr lang="en-AU" baseline="0" dirty="0"/>
              <a:t> </a:t>
            </a:r>
            <a:r>
              <a:rPr lang="en-AU" dirty="0" err="1"/>
              <a:t>Flaticon</a:t>
            </a:r>
            <a:r>
              <a:rPr lang="en-AU" dirty="0"/>
              <a:t> </a:t>
            </a:r>
          </a:p>
          <a:p>
            <a:r>
              <a:rPr lang="en-AU" dirty="0"/>
              <a:t>https://www.flaticon.com/free-icon/user_2620994?term=user+story&amp;page=1&amp;position=40&amp;origin=search&amp;related_id=2620994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551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  <a:p>
            <a:r>
              <a:rPr lang="en-AU" dirty="0" err="1"/>
              <a:t>Flaticon</a:t>
            </a:r>
            <a:endParaRPr lang="en-AU" dirty="0"/>
          </a:p>
          <a:p>
            <a:r>
              <a:rPr lang="en-AU" dirty="0"/>
              <a:t>https://www.flaticon.com/free-icon/impact_8510150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551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  <a:p>
            <a:r>
              <a:rPr lang="en-AU" i="1" baseline="0" dirty="0"/>
              <a:t>Image source:</a:t>
            </a:r>
          </a:p>
          <a:p>
            <a:r>
              <a:rPr lang="en-AU" baseline="0" dirty="0"/>
              <a:t>https://www.flaticon.com/free-icon/people_13848080?term=girl+teen&amp;page=1&amp;position=68&amp;origin=search&amp;related_id=13848080</a:t>
            </a:r>
          </a:p>
          <a:p>
            <a:r>
              <a:rPr lang="en-AU" dirty="0"/>
              <a:t>https://www.flaticon.com/free-icon/avatar_13848246?related_id=13848246</a:t>
            </a:r>
          </a:p>
          <a:p>
            <a:r>
              <a:rPr lang="en-AU" dirty="0"/>
              <a:t>https://www.flaticon.com/free-icon/black_13847759?term=girl+teen&amp;page=1&amp;position=50&amp;origin=search&amp;related_id=13847759</a:t>
            </a:r>
          </a:p>
          <a:p>
            <a:r>
              <a:rPr lang="en-AU" dirty="0"/>
              <a:t>https://www.flaticon.com/free-icon/search_639375?term=magnifier&amp;page=1&amp;position=19&amp;origin=tag&amp;related_id=639375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551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20AFA-3388-08CF-86D5-024DB1C4A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4BC591-0CC2-548E-1551-8B95C23EAA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DA8B74-BC1C-719E-CE8B-ABF613BFA5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  <a:p>
            <a:r>
              <a:rPr lang="en-AU" i="1" baseline="0" dirty="0"/>
              <a:t>Image source:</a:t>
            </a:r>
          </a:p>
          <a:p>
            <a:r>
              <a:rPr lang="en-AU" baseline="0" dirty="0"/>
              <a:t>https://www.flaticon.com/free-icon/people_13848080?term=girl+teen&amp;page=1&amp;position=68&amp;origin=search&amp;related_id=13848080</a:t>
            </a:r>
          </a:p>
          <a:p>
            <a:r>
              <a:rPr lang="en-AU" dirty="0"/>
              <a:t>https://www.flaticon.com/free-icon/avatar_13848246?related_id=13848246</a:t>
            </a:r>
          </a:p>
          <a:p>
            <a:r>
              <a:rPr lang="en-AU" dirty="0"/>
              <a:t>https://www.flaticon.com/free-icon/black_13847759?term=girl+teen&amp;page=1&amp;position=50&amp;origin=search&amp;related_id=13847759</a:t>
            </a:r>
          </a:p>
          <a:p>
            <a:r>
              <a:rPr lang="en-AU" dirty="0"/>
              <a:t>https://www.flaticon.com/free-icon/search_639375?term=magnifier&amp;page=1&amp;position=19&amp;origin=tag&amp;related_id=639375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304AA-3F7B-27FF-405D-9A50B79CD6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7184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  <a:p>
            <a:r>
              <a:rPr lang="en-AU" i="1" baseline="0" dirty="0"/>
              <a:t>Image source:</a:t>
            </a:r>
          </a:p>
          <a:p>
            <a:r>
              <a:rPr lang="en-AU" baseline="0" dirty="0"/>
              <a:t>https://www.flaticon.com/free-icon/success_1365345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551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508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69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163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9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9833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514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33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935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087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600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319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01D05-F2DC-4AAF-A6BD-8F409B0FA68D}" type="datetimeFigureOut">
              <a:rPr lang="en-AU" smtClean="0"/>
              <a:t>6/02/2025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FC3E3E-6476-014F-42D0-D0BF11D0892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296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3021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11" Type="http://schemas.openxmlformats.org/officeDocument/2006/relationships/image" Target="../media/image15.png"/><Relationship Id="rId5" Type="http://schemas.openxmlformats.org/officeDocument/2006/relationships/image" Target="../media/image1.png"/><Relationship Id="rId10" Type="http://schemas.openxmlformats.org/officeDocument/2006/relationships/image" Target="../media/image14.png"/><Relationship Id="rId4" Type="http://schemas.openxmlformats.org/officeDocument/2006/relationships/image" Target="../media/image4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10" Type="http://schemas.openxmlformats.org/officeDocument/2006/relationships/chart" Target="../charts/chart1.xml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26995" y="1496512"/>
            <a:ext cx="6768752" cy="19389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0"/>
              </a:spcBef>
              <a:defRPr/>
            </a:pPr>
            <a:r>
              <a:rPr kumimoji="0" lang="en-AU" sz="6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Black"/>
                <a:ea typeface="+mn-ea"/>
                <a:cs typeface="+mn-cs"/>
              </a:rPr>
              <a:t>Design thinking</a:t>
            </a:r>
            <a:r>
              <a:rPr lang="en-AU" sz="6000" dirty="0">
                <a:latin typeface="Arial Black"/>
                <a:ea typeface="+mn-ea"/>
                <a:cs typeface="+mn-cs"/>
              </a:rPr>
              <a:t> </a:t>
            </a:r>
            <a:endParaRPr kumimoji="0" lang="en-AU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6" y="6456087"/>
            <a:ext cx="840060" cy="223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BD6401-DB3E-0C4C-9C2E-302293A82A70}"/>
              </a:ext>
            </a:extLst>
          </p:cNvPr>
          <p:cNvSpPr txBox="1"/>
          <p:nvPr/>
        </p:nvSpPr>
        <p:spPr>
          <a:xfrm>
            <a:off x="1828045" y="4509120"/>
            <a:ext cx="598405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800" dirty="0">
                <a:latin typeface="Arial Black"/>
              </a:rPr>
              <a:t>Evaluation: project reflection</a:t>
            </a:r>
            <a:endParaRPr lang="en-US" sz="2800" dirty="0"/>
          </a:p>
        </p:txBody>
      </p:sp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31640" y="6456087"/>
            <a:ext cx="7759463" cy="261053"/>
            <a:chOff x="539552" y="6398802"/>
            <a:chExt cx="8767575" cy="237484"/>
          </a:xfrm>
        </p:grpSpPr>
        <p:sp>
          <p:nvSpPr>
            <p:cNvPr id="11" name="TextBox 10"/>
            <p:cNvSpPr txBox="1"/>
            <p:nvPr/>
          </p:nvSpPr>
          <p:spPr>
            <a:xfrm>
              <a:off x="539552" y="6398802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55521" y="6455311"/>
              <a:ext cx="485775" cy="180975"/>
            </a:xfrm>
            <a:prstGeom prst="rect">
              <a:avLst/>
            </a:prstGeom>
          </p:spPr>
        </p:pic>
      </p:grpSp>
      <p:sp>
        <p:nvSpPr>
          <p:cNvPr id="3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1385" y="0"/>
            <a:ext cx="7812361" cy="6858000"/>
          </a:xfrm>
          <a:prstGeom prst="rect">
            <a:avLst/>
          </a:prstGeom>
          <a:blipFill dpi="0" rotWithShape="1">
            <a:blip r:embed="rId5">
              <a:alphaModFix amt="10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1331639" cy="687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402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9144000" cy="782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" y="164328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3275855" cy="566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9579" y="5972720"/>
            <a:ext cx="11769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2699792" y="33618"/>
            <a:ext cx="5719302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en-AU" sz="4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Project reflection </a:t>
            </a:r>
            <a:endParaRPr kumimoji="0" lang="en-A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 descr="A round icon with a tick and cross&#10;&#10;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276872"/>
            <a:ext cx="2074943" cy="20749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47864" y="1340768"/>
            <a:ext cx="540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/>
              <a:t>Reflect on your project to evaluate its success, learn from your experiences, and identify ways to improve next time.</a:t>
            </a:r>
          </a:p>
          <a:p>
            <a:endParaRPr lang="en-AU" sz="2400" b="1" dirty="0"/>
          </a:p>
          <a:p>
            <a:r>
              <a:rPr lang="en-AU" sz="2400" dirty="0"/>
              <a:t>We will: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400" dirty="0"/>
              <a:t>Evaluate the solution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400" dirty="0"/>
              <a:t>Consider the potential impact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400" dirty="0"/>
              <a:t>Think about project success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400" dirty="0"/>
              <a:t>Record our key takeaways</a:t>
            </a:r>
          </a:p>
        </p:txBody>
      </p:sp>
    </p:spTree>
    <p:extLst>
      <p:ext uri="{BB962C8B-B14F-4D97-AF65-F5344CB8AC3E}">
        <p14:creationId xmlns:p14="http://schemas.microsoft.com/office/powerpoint/2010/main" val="2130046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5"/>
            <a:ext cx="3275855" cy="5735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9144000" cy="782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" y="164328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  <p:sp>
        <p:nvSpPr>
          <p:cNvPr id="15" name="Rectangl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9579" y="5972720"/>
            <a:ext cx="11769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2699792" y="33618"/>
            <a:ext cx="5719302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en-AU" sz="4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Evaluating the solution (1)</a:t>
            </a:r>
            <a:endParaRPr kumimoji="0" lang="en-A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Three people with speech bubbles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63" y="2143577"/>
            <a:ext cx="2726127" cy="272612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419872" y="1213008"/>
            <a:ext cx="5040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/>
              <a:t>Feedback from the client or intended user</a:t>
            </a:r>
          </a:p>
          <a:p>
            <a:r>
              <a:rPr lang="en-AU" sz="2400" dirty="0"/>
              <a:t>Summarise the feedback you received from your client or user.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What aspects of your solution did they find most effective?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Were there any areas they suggested improving?</a:t>
            </a:r>
          </a:p>
        </p:txBody>
      </p:sp>
    </p:spTree>
    <p:extLst>
      <p:ext uri="{BB962C8B-B14F-4D97-AF65-F5344CB8AC3E}">
        <p14:creationId xmlns:p14="http://schemas.microsoft.com/office/powerpoint/2010/main" val="765851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047" y="714799"/>
            <a:ext cx="3275855" cy="5735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9144000" cy="782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  <p:sp>
        <p:nvSpPr>
          <p:cNvPr id="15" name="Rectangl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9579" y="5972720"/>
            <a:ext cx="11769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" y="164328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699792" y="33618"/>
            <a:ext cx="5719302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en-AU" sz="4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Evaluating the solution (2)</a:t>
            </a:r>
            <a:endParaRPr kumimoji="0" lang="en-A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2" descr="A circle with a user icon with three connected boxes each with a check mark and lines representing text">
            <a:extLst>
              <a:ext uri="{FF2B5EF4-FFF2-40B4-BE49-F238E27FC236}">
                <a16:creationId xmlns:a16="http://schemas.microsoft.com/office/drawing/2014/main" id="{B413F0AD-FACA-4124-193B-11C07EA84D8D}"/>
              </a:ext>
            </a:extLst>
          </p:cNvPr>
          <p:cNvGrpSpPr/>
          <p:nvPr/>
        </p:nvGrpSpPr>
        <p:grpSpPr>
          <a:xfrm>
            <a:off x="187953" y="1361074"/>
            <a:ext cx="2664296" cy="4271055"/>
            <a:chOff x="187953" y="1361074"/>
            <a:chExt cx="2664296" cy="4271055"/>
          </a:xfrm>
        </p:grpSpPr>
        <p:pic>
          <p:nvPicPr>
            <p:cNvPr id="6" name="Picture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953" y="1361074"/>
              <a:ext cx="2664296" cy="4271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4" descr="User represented by an avatar with boxes checked to represent achieving design criteria. 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5190" y="1447535"/>
              <a:ext cx="1924169" cy="1909457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3419872" y="1213008"/>
            <a:ext cx="5040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/>
              <a:t>Meeting the design criteria and user stories</a:t>
            </a:r>
          </a:p>
          <a:p>
            <a:r>
              <a:rPr lang="en-AU" sz="2400" dirty="0"/>
              <a:t>Review your original design criteria and user stories.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Did your solution meet these requirements? Why or why not?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What evidence do you have to support this evaluation?</a:t>
            </a:r>
          </a:p>
        </p:txBody>
      </p:sp>
    </p:spTree>
    <p:extLst>
      <p:ext uri="{BB962C8B-B14F-4D97-AF65-F5344CB8AC3E}">
        <p14:creationId xmlns:p14="http://schemas.microsoft.com/office/powerpoint/2010/main" val="1843446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3275855" cy="566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9144000" cy="782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2699792" y="33618"/>
            <a:ext cx="6336704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en-AU" sz="40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Consider the impact</a:t>
            </a:r>
            <a:endParaRPr kumimoji="0" lang="en-A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an image with cogs in the middle and arrows pointing inwards to represent impact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26" y="2078031"/>
            <a:ext cx="2964635" cy="29646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91880" y="1196752"/>
            <a:ext cx="51845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b="1" dirty="0"/>
              <a:t>Current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How well does your solution address the problem or need it was designed for?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What benefits or improvements will it provide to the intended users or context?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55781" y="3258304"/>
            <a:ext cx="51845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b="1" dirty="0"/>
              <a:t>Future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What future improvements or additional features could be added to your solution?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How might your solution negatively or positively impact the environment, community, or other systems in the future?</a:t>
            </a:r>
          </a:p>
        </p:txBody>
      </p:sp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" y="164328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  <p:sp>
        <p:nvSpPr>
          <p:cNvPr id="15" name="Rectangl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9579" y="5972720"/>
            <a:ext cx="11769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</p:spTree>
    <p:extLst>
      <p:ext uri="{BB962C8B-B14F-4D97-AF65-F5344CB8AC3E}">
        <p14:creationId xmlns:p14="http://schemas.microsoft.com/office/powerpoint/2010/main" val="378473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5"/>
            <a:ext cx="3275855" cy="5735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9144000" cy="782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" y="164328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  <p:sp>
        <p:nvSpPr>
          <p:cNvPr id="15" name="Rectangl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9579" y="5972720"/>
            <a:ext cx="11769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2699792" y="33618"/>
            <a:ext cx="6336704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en-AU" sz="40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Consider the project success</a:t>
            </a:r>
            <a:endParaRPr kumimoji="0" lang="en-A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" name="Picture 10" descr="Design thinking with labels empathise, define, ideate, prototype and test. Each label is defined.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830" y="833112"/>
            <a:ext cx="942349" cy="18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and lens 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629" y="1261323"/>
            <a:ext cx="782890" cy="782890"/>
          </a:xfrm>
          <a:prstGeom prst="rect">
            <a:avLst/>
          </a:prstGeom>
        </p:spPr>
      </p:pic>
      <p:pic>
        <p:nvPicPr>
          <p:cNvPr id="18" name="Picture 17" descr="A calandar with bars representing task duration. Tasks are in different colours across the page. 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77" y="2927224"/>
            <a:ext cx="1004214" cy="1004214"/>
          </a:xfrm>
          <a:prstGeom prst="rect">
            <a:avLst/>
          </a:prstGeom>
        </p:spPr>
      </p:pic>
      <p:grpSp>
        <p:nvGrpSpPr>
          <p:cNvPr id="2" name="Group 1" descr="Three characters ">
            <a:extLst>
              <a:ext uri="{FF2B5EF4-FFF2-40B4-BE49-F238E27FC236}">
                <a16:creationId xmlns:a16="http://schemas.microsoft.com/office/drawing/2014/main" id="{5C7BBB4B-406B-9C9A-0D38-91E69199AAD0}"/>
              </a:ext>
            </a:extLst>
          </p:cNvPr>
          <p:cNvGrpSpPr/>
          <p:nvPr/>
        </p:nvGrpSpPr>
        <p:grpSpPr>
          <a:xfrm>
            <a:off x="219800" y="3103335"/>
            <a:ext cx="2879612" cy="2957569"/>
            <a:chOff x="219800" y="3103335"/>
            <a:chExt cx="2879612" cy="2957569"/>
          </a:xfrm>
        </p:grpSpPr>
        <p:pic>
          <p:nvPicPr>
            <p:cNvPr id="14" name="Picture 13" descr="Teenager avatar 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257830">
              <a:off x="1569327" y="3103335"/>
              <a:ext cx="1530085" cy="1530085"/>
            </a:xfrm>
            <a:prstGeom prst="rect">
              <a:avLst/>
            </a:prstGeom>
          </p:spPr>
        </p:pic>
        <p:pic>
          <p:nvPicPr>
            <p:cNvPr id="16" name="Picture 15" descr="Teenager avatar 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9800" y="3963375"/>
              <a:ext cx="1501829" cy="1462338"/>
            </a:xfrm>
            <a:prstGeom prst="rect">
              <a:avLst/>
            </a:prstGeom>
          </p:spPr>
        </p:pic>
        <p:pic>
          <p:nvPicPr>
            <p:cNvPr id="17" name="Picture 16" descr="Teenager avatar 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13805">
              <a:off x="1542392" y="4572277"/>
              <a:ext cx="1488627" cy="1488627"/>
            </a:xfrm>
            <a:prstGeom prst="rect">
              <a:avLst/>
            </a:prstGeom>
          </p:spPr>
        </p:pic>
      </p:grpSp>
      <p:sp>
        <p:nvSpPr>
          <p:cNvPr id="4" name="Rectangle 3"/>
          <p:cNvSpPr/>
          <p:nvPr/>
        </p:nvSpPr>
        <p:spPr>
          <a:xfrm>
            <a:off x="3491880" y="1196752"/>
            <a:ext cx="51845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b="1" dirty="0"/>
              <a:t>Design thinking approach</a:t>
            </a:r>
          </a:p>
          <a:p>
            <a:r>
              <a:rPr lang="en-AU" sz="2000" dirty="0"/>
              <a:t>Reflect on each stage of the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What went well in each stage?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What could your team improve next time?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70041" y="2818066"/>
            <a:ext cx="518457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b="1" dirty="0"/>
              <a:t>Project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Did your team stay on track with deadlines and responsibilities? Give some examples.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How effectively did your team communicate and collaborate?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What tools or strategies worked well for managing your project?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Were there any challenges in managing the project, and how did your team overcome them?</a:t>
            </a:r>
          </a:p>
        </p:txBody>
      </p:sp>
    </p:spTree>
    <p:extLst>
      <p:ext uri="{BB962C8B-B14F-4D97-AF65-F5344CB8AC3E}">
        <p14:creationId xmlns:p14="http://schemas.microsoft.com/office/powerpoint/2010/main" val="1976574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E22A7-054A-1A21-4252-63439078D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>
            <a:extLst>
              <a:ext uri="{FF2B5EF4-FFF2-40B4-BE49-F238E27FC236}">
                <a16:creationId xmlns:a16="http://schemas.microsoft.com/office/drawing/2014/main" id="{999EF2B6-A372-0191-57B6-4559E2B3D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210"/>
            <a:ext cx="3275855" cy="5627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B59ACE65-F21B-C3EF-5366-7512B10E2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9144000" cy="782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37A7768B-F69C-368E-367D-757DD9C57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" y="164328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D4F26C9E-8177-E31E-318B-AFFAFE00C8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C9BC700-2F54-F402-8B4C-D8FD0D202128}"/>
                </a:ext>
              </a:extLst>
            </p:cNvPr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7BD8523-3FBB-8BC5-5078-4CB72FA3E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AADAE559-E829-F7F3-F26F-6B88F9E8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9579" y="5972720"/>
            <a:ext cx="11769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D2AFA74-200B-7041-3D35-E762ECA55F0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386503" y="33618"/>
            <a:ext cx="6930041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en-AU" sz="40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Your contribution to the project</a:t>
            </a:r>
            <a:endParaRPr kumimoji="0" lang="en-A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1" descr="Three characters">
            <a:extLst>
              <a:ext uri="{FF2B5EF4-FFF2-40B4-BE49-F238E27FC236}">
                <a16:creationId xmlns:a16="http://schemas.microsoft.com/office/drawing/2014/main" id="{80EA0CCB-FFDB-1941-DDE4-17039EB33E85}"/>
              </a:ext>
            </a:extLst>
          </p:cNvPr>
          <p:cNvGrpSpPr/>
          <p:nvPr/>
        </p:nvGrpSpPr>
        <p:grpSpPr>
          <a:xfrm>
            <a:off x="144065" y="1547402"/>
            <a:ext cx="2879612" cy="2957569"/>
            <a:chOff x="144065" y="1547402"/>
            <a:chExt cx="2879612" cy="2957569"/>
          </a:xfrm>
        </p:grpSpPr>
        <p:pic>
          <p:nvPicPr>
            <p:cNvPr id="14" name="Picture 13" descr="Teenager avatar ">
              <a:extLst>
                <a:ext uri="{FF2B5EF4-FFF2-40B4-BE49-F238E27FC236}">
                  <a16:creationId xmlns:a16="http://schemas.microsoft.com/office/drawing/2014/main" id="{5C69501D-4DDD-DB9B-581A-FD403923E1D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257830">
              <a:off x="1493592" y="1547402"/>
              <a:ext cx="1530085" cy="1530085"/>
            </a:xfrm>
            <a:prstGeom prst="rect">
              <a:avLst/>
            </a:prstGeom>
          </p:spPr>
        </p:pic>
        <p:pic>
          <p:nvPicPr>
            <p:cNvPr id="16" name="Picture 15" descr="Teenager avatar ">
              <a:extLst>
                <a:ext uri="{FF2B5EF4-FFF2-40B4-BE49-F238E27FC236}">
                  <a16:creationId xmlns:a16="http://schemas.microsoft.com/office/drawing/2014/main" id="{9AF16E97-A354-F860-66A6-6DD8BD274BD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44065" y="2407442"/>
              <a:ext cx="1501829" cy="1462338"/>
            </a:xfrm>
            <a:prstGeom prst="rect">
              <a:avLst/>
            </a:prstGeom>
          </p:spPr>
        </p:pic>
        <p:pic>
          <p:nvPicPr>
            <p:cNvPr id="17" name="Picture 16" descr="Teenager avatar ">
              <a:extLst>
                <a:ext uri="{FF2B5EF4-FFF2-40B4-BE49-F238E27FC236}">
                  <a16:creationId xmlns:a16="http://schemas.microsoft.com/office/drawing/2014/main" id="{A3867CD3-2F05-67DC-EE25-91308D0B753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13805">
              <a:off x="1466657" y="3016344"/>
              <a:ext cx="1488627" cy="1488627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58F6D5FB-7E75-4985-F7BC-A7B0C4B88B07}"/>
              </a:ext>
            </a:extLst>
          </p:cNvPr>
          <p:cNvSpPr/>
          <p:nvPr/>
        </p:nvSpPr>
        <p:spPr>
          <a:xfrm>
            <a:off x="3419920" y="941988"/>
            <a:ext cx="51845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b="1" dirty="0"/>
              <a:t>Perceived contribution to the project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What was your contribution to the project?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On a chart, mark your contribution and that of the other team members.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/>
          </a:p>
          <a:p>
            <a:r>
              <a:rPr lang="en-AU" sz="2000" dirty="0"/>
              <a:t>Example: </a:t>
            </a:r>
          </a:p>
          <a:p>
            <a:r>
              <a:rPr lang="en-AU" sz="2000" dirty="0"/>
              <a:t>Our team included: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Tania, Pedro and Alissa</a:t>
            </a:r>
          </a:p>
          <a:p>
            <a:endParaRPr lang="en-AU" sz="2000" dirty="0"/>
          </a:p>
          <a:p>
            <a:r>
              <a:rPr lang="en-AU" sz="2000" dirty="0"/>
              <a:t>Alissa’s perceived </a:t>
            </a:r>
          </a:p>
          <a:p>
            <a:r>
              <a:rPr lang="en-AU" sz="2000" dirty="0"/>
              <a:t>contribution to the project </a:t>
            </a:r>
          </a:p>
        </p:txBody>
      </p:sp>
      <p:graphicFrame>
        <p:nvGraphicFramePr>
          <p:cNvPr id="10" name="Chart 9" descr="Pie chart divided into three segments to represent the contribution of each student (Alissa) green 40%, (Pedro) Red 25%, (Tania) Blue 35%">
            <a:extLst>
              <a:ext uri="{FF2B5EF4-FFF2-40B4-BE49-F238E27FC236}">
                <a16:creationId xmlns:a16="http://schemas.microsoft.com/office/drawing/2014/main" id="{BC34E924-9F2C-43CD-90C3-CCD514F64D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80446"/>
              </p:ext>
            </p:extLst>
          </p:nvPr>
        </p:nvGraphicFramePr>
        <p:xfrm>
          <a:off x="5364088" y="3149723"/>
          <a:ext cx="4824536" cy="3171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2231710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92695"/>
            <a:ext cx="3275855" cy="5735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7"/>
          <a:stretch/>
        </p:blipFill>
        <p:spPr bwMode="auto">
          <a:xfrm>
            <a:off x="1" y="-17768"/>
            <a:ext cx="9144000" cy="782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5" y="164328"/>
            <a:ext cx="1680121" cy="44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  <p:sp>
        <p:nvSpPr>
          <p:cNvPr id="15" name="Rectangl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9579" y="5972720"/>
            <a:ext cx="11769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900" i="1" dirty="0"/>
              <a:t>Images: Flaticon.com</a:t>
            </a:r>
          </a:p>
        </p:txBody>
      </p:sp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2699792" y="33618"/>
            <a:ext cx="6336704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en-AU" sz="40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Key takeaways </a:t>
            </a:r>
            <a:endParaRPr kumimoji="0" lang="en-A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Sign with text success 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58" y="1196752"/>
            <a:ext cx="3010137" cy="301013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91880" y="1196752"/>
            <a:ext cx="5184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/>
              <a:t>Overall success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On a scale from 1 to 10, how successful was your project? Why?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70041" y="2818066"/>
            <a:ext cx="51845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/>
              <a:t>Lessons learned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What is one thing you learned about design thinking or project management that you will apply in future projects?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What is one thing you would do differently next time?</a:t>
            </a:r>
          </a:p>
        </p:txBody>
      </p:sp>
    </p:spTree>
    <p:extLst>
      <p:ext uri="{BB962C8B-B14F-4D97-AF65-F5344CB8AC3E}">
        <p14:creationId xmlns:p14="http://schemas.microsoft.com/office/powerpoint/2010/main" val="2767505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4eff3df-e3d6-48ed-978f-45ff25640900">
      <UserInfo>
        <DisplayName>Martin Richards</DisplayName>
        <AccountId>638</AccountId>
        <AccountType/>
      </UserInfo>
      <UserInfo>
        <DisplayName>Alison Laming</DisplayName>
        <AccountId>19</AccountId>
        <AccountType/>
      </UserInfo>
      <UserInfo>
        <DisplayName>Martine Power</DisplayName>
        <AccountId>13</AccountId>
        <AccountType/>
      </UserInfo>
    </SharedWithUsers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8D3F37-A1E3-4CDA-893B-3D9B2B6A02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6A0A3A-D0EA-4DD5-8B88-D3E230CDC877}">
  <ds:schemaRefs>
    <ds:schemaRef ds:uri="http://schemas.microsoft.com/office/infopath/2007/PartnerControls"/>
    <ds:schemaRef ds:uri="http://schemas.openxmlformats.org/package/2006/metadata/core-properties"/>
    <ds:schemaRef ds:uri="ff236c08-9611-4854-a4bb-16d44b7327b6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64eff3df-e3d6-48ed-978f-45ff2564090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9CEAEFC-7447-4F32-873B-3BE810027C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ff3df-e3d6-48ed-978f-45ff25640900"/>
    <ds:schemaRef ds:uri="ff236c08-9611-4854-a4bb-16d44b7327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2960</TotalTime>
  <Words>1067</Words>
  <Application>Microsoft Office PowerPoint</Application>
  <PresentationFormat>On-screen Show (4:3)</PresentationFormat>
  <Paragraphs>108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Office Theme</vt:lpstr>
      <vt:lpstr>Design thinking </vt:lpstr>
      <vt:lpstr>Project reflection </vt:lpstr>
      <vt:lpstr>Evaluating the solution (1)</vt:lpstr>
      <vt:lpstr>Evaluating the solution (2)</vt:lpstr>
      <vt:lpstr>Consider the impact</vt:lpstr>
      <vt:lpstr>Consider the project success</vt:lpstr>
      <vt:lpstr>Your contribution to the project</vt:lpstr>
      <vt:lpstr>Key takeaways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Trish Wilson</cp:lastModifiedBy>
  <cp:revision>271</cp:revision>
  <dcterms:created xsi:type="dcterms:W3CDTF">2023-10-11T21:00:06Z</dcterms:created>
  <dcterms:modified xsi:type="dcterms:W3CDTF">2025-02-05T23:43:20Z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3c403f-62ba-48c5-b221-2519db7cca50_Enabled">
    <vt:lpwstr>true</vt:lpwstr>
  </property>
  <property fmtid="{D5CDD505-2E9C-101B-9397-08002B2CF9AE}" pid="3" name="MSIP_Label_513c403f-62ba-48c5-b221-2519db7cca50_SetDate">
    <vt:lpwstr>2023-10-16T06:08:06Z</vt:lpwstr>
  </property>
  <property fmtid="{D5CDD505-2E9C-101B-9397-08002B2CF9AE}" pid="4" name="MSIP_Label_513c403f-62ba-48c5-b221-2519db7cca50_Method">
    <vt:lpwstr>Standard</vt:lpwstr>
  </property>
  <property fmtid="{D5CDD505-2E9C-101B-9397-08002B2CF9AE}" pid="5" name="MSIP_Label_513c403f-62ba-48c5-b221-2519db7cca50_Name">
    <vt:lpwstr>OFFICIAL</vt:lpwstr>
  </property>
  <property fmtid="{D5CDD505-2E9C-101B-9397-08002B2CF9AE}" pid="6" name="MSIP_Label_513c403f-62ba-48c5-b221-2519db7cca50_SiteId">
    <vt:lpwstr>6cf76a3a-a824-4270-9200-3d71673ec678</vt:lpwstr>
  </property>
  <property fmtid="{D5CDD505-2E9C-101B-9397-08002B2CF9AE}" pid="7" name="MSIP_Label_513c403f-62ba-48c5-b221-2519db7cca50_ActionId">
    <vt:lpwstr>dc51e088-19ca-4301-a603-f3f8cfaac998</vt:lpwstr>
  </property>
  <property fmtid="{D5CDD505-2E9C-101B-9397-08002B2CF9AE}" pid="8" name="MSIP_Label_513c403f-62ba-48c5-b221-2519db7cca5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  <property fmtid="{D5CDD505-2E9C-101B-9397-08002B2CF9AE}" pid="11" name="ContentTypeId">
    <vt:lpwstr>0x0101000810856600FD2D4391AFDDFCF33A69BD</vt:lpwstr>
  </property>
  <property fmtid="{D5CDD505-2E9C-101B-9397-08002B2CF9AE}" pid="12" name="MediaServiceImageTags">
    <vt:lpwstr/>
  </property>
</Properties>
</file>