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863" r:id="rId4"/>
  </p:sldMasterIdLst>
  <p:notesMasterIdLst>
    <p:notesMasterId r:id="rId19"/>
  </p:notesMasterIdLst>
  <p:handoutMasterIdLst>
    <p:handoutMasterId r:id="rId20"/>
  </p:handoutMasterIdLst>
  <p:sldIdLst>
    <p:sldId id="256" r:id="rId5"/>
    <p:sldId id="306" r:id="rId6"/>
    <p:sldId id="307" r:id="rId7"/>
    <p:sldId id="308" r:id="rId8"/>
    <p:sldId id="309" r:id="rId9"/>
    <p:sldId id="310" r:id="rId10"/>
    <p:sldId id="311" r:id="rId11"/>
    <p:sldId id="312" r:id="rId12"/>
    <p:sldId id="313" r:id="rId13"/>
    <p:sldId id="314" r:id="rId14"/>
    <p:sldId id="315" r:id="rId15"/>
    <p:sldId id="316" r:id="rId16"/>
    <p:sldId id="317" r:id="rId17"/>
    <p:sldId id="31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CD7F16-91C1-3E87-7030-0B2762A2B9F0}" v="2" dt="2019-12-20T21:32:24.6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6586" autoAdjust="0"/>
  </p:normalViewPr>
  <p:slideViewPr>
    <p:cSldViewPr snapToGrid="0">
      <p:cViewPr varScale="1">
        <p:scale>
          <a:sx n="87" d="100"/>
          <a:sy n="87" d="100"/>
        </p:scale>
        <p:origin x="1512" y="90"/>
      </p:cViewPr>
      <p:guideLst>
        <p:guide orient="horz" pos="2160"/>
        <p:guide pos="3840"/>
      </p:guideLst>
    </p:cSldViewPr>
  </p:slideViewPr>
  <p:notesTextViewPr>
    <p:cViewPr>
      <p:scale>
        <a:sx n="1" d="1"/>
        <a:sy n="1" d="1"/>
      </p:scale>
      <p:origin x="0" y="0"/>
    </p:cViewPr>
  </p:notesTextViewPr>
  <p:notesViewPr>
    <p:cSldViewPr snapToGrid="0">
      <p:cViewPr varScale="1">
        <p:scale>
          <a:sx n="68" d="100"/>
          <a:sy n="68" d="100"/>
        </p:scale>
        <p:origin x="328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3BF0BA8-7E7E-4520-AC48-48AE3A2989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908E2F9-E684-4970-B4FD-149444D8A09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5FF00-DE7B-4325-B126-7EDE2D777D23}" type="datetimeFigureOut">
              <a:rPr lang="en-US" smtClean="0"/>
              <a:t>10/13/2020</a:t>
            </a:fld>
            <a:endParaRPr lang="en-US" dirty="0"/>
          </a:p>
        </p:txBody>
      </p:sp>
      <p:sp>
        <p:nvSpPr>
          <p:cNvPr id="4" name="Footer Placeholder 3">
            <a:extLst>
              <a:ext uri="{FF2B5EF4-FFF2-40B4-BE49-F238E27FC236}">
                <a16:creationId xmlns:a16="http://schemas.microsoft.com/office/drawing/2014/main" id="{6F2F2575-3010-4D91-B512-6E3CAAB127B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96E587E-F2C4-4A71-A288-61F83628ADC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B83F970-A231-45BD-97AC-2EA73D2BC1C2}" type="slidenum">
              <a:rPr lang="en-US" smtClean="0"/>
              <a:t>‹#›</a:t>
            </a:fld>
            <a:endParaRPr lang="en-US" dirty="0"/>
          </a:p>
        </p:txBody>
      </p:sp>
    </p:spTree>
    <p:extLst>
      <p:ext uri="{BB962C8B-B14F-4D97-AF65-F5344CB8AC3E}">
        <p14:creationId xmlns:p14="http://schemas.microsoft.com/office/powerpoint/2010/main" val="2419117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13377A-C265-4DE4-B40C-56DFB1FBB51D}" type="datetimeFigureOut">
              <a:rPr lang="en-US" smtClean="0"/>
              <a:t>10/13/2020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5A0C8E-E5FA-4BA7-AA40-1087BE768251}" type="slidenum">
              <a:rPr lang="en-US" smtClean="0"/>
              <a:t>‹#›</a:t>
            </a:fld>
            <a:endParaRPr lang="en-US" dirty="0"/>
          </a:p>
        </p:txBody>
      </p:sp>
    </p:spTree>
    <p:extLst>
      <p:ext uri="{BB962C8B-B14F-4D97-AF65-F5344CB8AC3E}">
        <p14:creationId xmlns:p14="http://schemas.microsoft.com/office/powerpoint/2010/main" val="2154092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A0C8E-E5FA-4BA7-AA40-1087BE768251}" type="slidenum">
              <a:rPr lang="en-US" smtClean="0"/>
              <a:t>1</a:t>
            </a:fld>
            <a:endParaRPr lang="en-US" dirty="0"/>
          </a:p>
        </p:txBody>
      </p:sp>
    </p:spTree>
    <p:extLst>
      <p:ext uri="{BB962C8B-B14F-4D97-AF65-F5344CB8AC3E}">
        <p14:creationId xmlns:p14="http://schemas.microsoft.com/office/powerpoint/2010/main" val="10617541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sz="1200" b="1" kern="1200" dirty="0">
                <a:solidFill>
                  <a:schemeClr val="tx1"/>
                </a:solidFill>
                <a:effectLst/>
                <a:latin typeface="+mn-lt"/>
                <a:ea typeface="+mn-ea"/>
                <a:cs typeface="+mn-cs"/>
              </a:rPr>
              <a:t>AI can impact negatively on users</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Recommended systems in simple terms, find good matches and suggest them to a user.  The algorithm though, could be deliberately designed with a bias towards a particular product or point of view.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this example, the company could train the AI to include a certain parameter which skews the expected outcome.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a result the AI would recommend products that may not necessarily be accurately matched to the user’s profile and online behaviours.  The company however would benefit in a monetary sense.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scenario raises the issues of fairness, honesty and human-</a:t>
            </a:r>
            <a:r>
              <a:rPr lang="en-US" sz="1200" kern="1200" dirty="0" err="1">
                <a:solidFill>
                  <a:schemeClr val="tx1"/>
                </a:solidFill>
                <a:effectLst/>
                <a:latin typeface="+mn-lt"/>
                <a:ea typeface="+mn-ea"/>
                <a:cs typeface="+mn-cs"/>
              </a:rPr>
              <a:t>centred</a:t>
            </a:r>
            <a:r>
              <a:rPr lang="en-US" sz="1200" kern="1200" dirty="0">
                <a:solidFill>
                  <a:schemeClr val="tx1"/>
                </a:solidFill>
                <a:effectLst/>
                <a:latin typeface="+mn-lt"/>
                <a:ea typeface="+mn-ea"/>
                <a:cs typeface="+mn-cs"/>
              </a:rPr>
              <a:t> values.</a:t>
            </a:r>
            <a:endParaRPr lang="en-AU" sz="1200" kern="1200" dirty="0">
              <a:solidFill>
                <a:schemeClr val="tx1"/>
              </a:solidFill>
              <a:effectLst/>
              <a:latin typeface="+mn-lt"/>
              <a:ea typeface="+mn-ea"/>
              <a:cs typeface="+mn-cs"/>
            </a:endParaRPr>
          </a:p>
          <a:p>
            <a:pPr marL="0" lvl="0" indent="0" algn="l" rtl="0">
              <a:spcBef>
                <a:spcPts val="0"/>
              </a:spcBef>
              <a:spcAft>
                <a:spcPts val="0"/>
              </a:spcAft>
              <a:buNone/>
            </a:pPr>
            <a:endParaRPr lang="en-AU" dirty="0"/>
          </a:p>
          <a:p>
            <a:r>
              <a:rPr lang="en-US" sz="1200" kern="1200" dirty="0">
                <a:solidFill>
                  <a:schemeClr val="tx1"/>
                </a:solidFill>
                <a:effectLst/>
                <a:latin typeface="+mn-lt"/>
                <a:ea typeface="+mn-ea"/>
                <a:cs typeface="+mn-cs"/>
              </a:rPr>
              <a:t>Discuss their responses using the following question prompts: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How would you feel if a site recommends products that are skewed towards a particular company or point of view?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What is at the heart of this dilemma?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can also happen in news feeds where you are only shown stories based on a particular point of view. </a:t>
            </a:r>
            <a:endParaRPr dirty="0"/>
          </a:p>
        </p:txBody>
      </p:sp>
      <p:sp>
        <p:nvSpPr>
          <p:cNvPr id="225" name="Google Shape;225;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5" name="Google Shape;245;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914cbb75e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2" name="Google Shape;272;g914cbb75e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914cbb75e1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sz="1200" b="1" kern="1200" dirty="0">
                <a:solidFill>
                  <a:schemeClr val="tx1"/>
                </a:solidFill>
                <a:effectLst/>
                <a:latin typeface="+mn-lt"/>
                <a:ea typeface="+mn-ea"/>
                <a:cs typeface="+mn-cs"/>
              </a:rPr>
              <a:t>AI may result in job losses</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Should we integrate AI into industry if it means many people will lose their jobs?  Society benefits when workers are employed. AI systems don’t need to be paid or contribute back into the economy. Where do the cost savings go? Do the wealthy get wealthier?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scenario covers human, social and environmental wellbeing and human-</a:t>
            </a:r>
            <a:r>
              <a:rPr lang="en-US" sz="1200" kern="1200" dirty="0" err="1">
                <a:solidFill>
                  <a:schemeClr val="tx1"/>
                </a:solidFill>
                <a:effectLst/>
                <a:latin typeface="+mn-lt"/>
                <a:ea typeface="+mn-ea"/>
                <a:cs typeface="+mn-cs"/>
              </a:rPr>
              <a:t>centred</a:t>
            </a:r>
            <a:r>
              <a:rPr lang="en-US" sz="1200" kern="1200" dirty="0">
                <a:solidFill>
                  <a:schemeClr val="tx1"/>
                </a:solidFill>
                <a:effectLst/>
                <a:latin typeface="+mn-lt"/>
                <a:ea typeface="+mn-ea"/>
                <a:cs typeface="+mn-cs"/>
              </a:rPr>
              <a:t> values such as inequality.</a:t>
            </a:r>
            <a:endParaRPr lang="en-AU" sz="1200" kern="1200" dirty="0">
              <a:solidFill>
                <a:schemeClr val="tx1"/>
              </a:solidFill>
              <a:effectLst/>
              <a:latin typeface="+mn-lt"/>
              <a:ea typeface="+mn-ea"/>
              <a:cs typeface="+mn-cs"/>
            </a:endParaRPr>
          </a:p>
          <a:p>
            <a:pPr marL="0" lvl="0" indent="0" algn="l" rtl="0">
              <a:spcBef>
                <a:spcPts val="0"/>
              </a:spcBef>
              <a:spcAft>
                <a:spcPts val="0"/>
              </a:spcAft>
              <a:buNone/>
            </a:pPr>
            <a:endParaRPr lang="en-AU" dirty="0"/>
          </a:p>
          <a:p>
            <a:r>
              <a:rPr lang="en-US" sz="1200" kern="1200" dirty="0">
                <a:solidFill>
                  <a:schemeClr val="tx1"/>
                </a:solidFill>
                <a:effectLst/>
                <a:latin typeface="+mn-lt"/>
                <a:ea typeface="+mn-ea"/>
                <a:cs typeface="+mn-cs"/>
              </a:rPr>
              <a:t>Discuss their responses using the following question prompts: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What are the benefits of automation?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What are some of the negative points?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What is the relationship between automation and human wellbeing?</a:t>
            </a:r>
            <a:endParaRPr lang="en-AU" sz="1200" kern="1200" dirty="0">
              <a:solidFill>
                <a:schemeClr val="tx1"/>
              </a:solidFill>
              <a:effectLst/>
              <a:latin typeface="+mn-lt"/>
              <a:ea typeface="+mn-ea"/>
              <a:cs typeface="+mn-cs"/>
            </a:endParaRPr>
          </a:p>
          <a:p>
            <a:pPr marL="0" lvl="0" indent="0" algn="l" rtl="0">
              <a:spcBef>
                <a:spcPts val="0"/>
              </a:spcBef>
              <a:spcAft>
                <a:spcPts val="0"/>
              </a:spcAft>
              <a:buNone/>
            </a:pPr>
            <a:endParaRPr dirty="0"/>
          </a:p>
        </p:txBody>
      </p:sp>
      <p:sp>
        <p:nvSpPr>
          <p:cNvPr id="279" name="Google Shape;279;g914cbb75e1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sz="1200" kern="1200" dirty="0">
                <a:solidFill>
                  <a:schemeClr val="tx1"/>
                </a:solidFill>
                <a:effectLst/>
                <a:latin typeface="+mn-lt"/>
                <a:ea typeface="+mn-ea"/>
                <a:cs typeface="+mn-cs"/>
              </a:rPr>
              <a:t>Facial recognition  systems are becoming more common in applications and can impact people. These systems are vulnerable to errors introduced during training by its human creators. This is referred to as bias. In this example, the data is biased towards certain people while excluding others.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scenario raises the issues of fairness and human-</a:t>
            </a:r>
            <a:r>
              <a:rPr lang="en-US" sz="1200" kern="1200" dirty="0" err="1">
                <a:solidFill>
                  <a:schemeClr val="tx1"/>
                </a:solidFill>
                <a:effectLst/>
                <a:latin typeface="+mn-lt"/>
                <a:ea typeface="+mn-ea"/>
                <a:cs typeface="+mn-cs"/>
              </a:rPr>
              <a:t>centred</a:t>
            </a:r>
            <a:r>
              <a:rPr lang="en-US" sz="1200" kern="1200" dirty="0">
                <a:solidFill>
                  <a:schemeClr val="tx1"/>
                </a:solidFill>
                <a:effectLst/>
                <a:latin typeface="+mn-lt"/>
                <a:ea typeface="+mn-ea"/>
                <a:cs typeface="+mn-cs"/>
              </a:rPr>
              <a:t> values such as diversity.</a:t>
            </a:r>
            <a:r>
              <a:rPr lang="en-AU" dirty="0">
                <a:effectLst/>
              </a:rPr>
              <a:t> </a:t>
            </a:r>
            <a:r>
              <a:rPr lang="en-US" sz="1200" kern="1200" dirty="0">
                <a:solidFill>
                  <a:schemeClr val="tx1"/>
                </a:solidFill>
                <a:effectLst/>
                <a:latin typeface="+mn-lt"/>
                <a:ea typeface="+mn-ea"/>
                <a:cs typeface="+mn-cs"/>
              </a:rPr>
              <a:t> This elaboration is excellent.</a:t>
            </a:r>
            <a:endParaRPr lang="en-AU" sz="1200" kern="1200" dirty="0">
              <a:solidFill>
                <a:schemeClr val="tx1"/>
              </a:solidFill>
              <a:effectLst/>
              <a:latin typeface="+mn-lt"/>
              <a:ea typeface="+mn-ea"/>
              <a:cs typeface="+mn-cs"/>
            </a:endParaRPr>
          </a:p>
          <a:p>
            <a:pPr marL="0" lvl="0" indent="0" algn="l" rtl="0">
              <a:spcBef>
                <a:spcPts val="0"/>
              </a:spcBef>
              <a:spcAft>
                <a:spcPts val="0"/>
              </a:spcAft>
              <a:buNone/>
            </a:pPr>
            <a:endParaRPr lang="en-AU" dirty="0"/>
          </a:p>
          <a:p>
            <a:r>
              <a:rPr lang="en-US" sz="1200" kern="1200" dirty="0">
                <a:solidFill>
                  <a:schemeClr val="tx1"/>
                </a:solidFill>
                <a:effectLst/>
                <a:latin typeface="+mn-lt"/>
                <a:ea typeface="+mn-ea"/>
                <a:cs typeface="+mn-cs"/>
              </a:rPr>
              <a:t>Discuss their responses using the following question prompts: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Is it acceptable to build a system that the AI works for most people?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How would you feel if you were one of the people it didn’t work for?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Why do you think it might only work on some faces and not others?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What words come to mind that describe this situation?</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How fair is this system?</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Why is it important to be inclusive? </a:t>
            </a:r>
            <a:endParaRPr lang="en-AU" sz="1200" kern="1200" dirty="0">
              <a:solidFill>
                <a:schemeClr val="tx1"/>
              </a:solidFill>
              <a:effectLst/>
              <a:latin typeface="+mn-lt"/>
              <a:ea typeface="+mn-ea"/>
              <a:cs typeface="+mn-cs"/>
            </a:endParaRPr>
          </a:p>
          <a:p>
            <a:pPr marL="0" lvl="0" indent="0" algn="l" rtl="0">
              <a:spcBef>
                <a:spcPts val="0"/>
              </a:spcBef>
              <a:spcAft>
                <a:spcPts val="0"/>
              </a:spcAft>
              <a:buNone/>
            </a:pPr>
            <a:endParaRPr dirty="0"/>
          </a:p>
        </p:txBody>
      </p:sp>
      <p:sp>
        <p:nvSpPr>
          <p:cNvPr id="144" name="Google Shape;144;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sz="1200" kern="1200" dirty="0">
                <a:solidFill>
                  <a:schemeClr val="tx1"/>
                </a:solidFill>
                <a:effectLst/>
                <a:latin typeface="+mn-lt"/>
                <a:ea typeface="+mn-ea"/>
                <a:cs typeface="+mn-cs"/>
              </a:rPr>
              <a:t>An AI should benefit society throughout its lifecycle. In planning and development, the impacts of the AI need to be future-focused, forecast and then considered and addressed.</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is vital that teams creating the AI system have a mechanism to raise any concerns. In some cases the individual raising the concern may be negatively impacted for speaking up. A person facing this dilemma has conflicting values; loyalty and courage.</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scenario covers human, social and environmental wellbeing.</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Discuss their  responses using the following question prompts: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What if there is a possibility an AI can be used in a way that may be harmful to society?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Whose role is it to stand up and call out these potential threats?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What do you think the term ‘AI for good’ means?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dirty="0"/>
          </a:p>
        </p:txBody>
      </p:sp>
      <p:sp>
        <p:nvSpPr>
          <p:cNvPr id="171" name="Google Shape;171;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8fc023274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sz="1200" b="1" kern="1200" dirty="0">
                <a:solidFill>
                  <a:schemeClr val="tx1"/>
                </a:solidFill>
                <a:effectLst/>
                <a:latin typeface="+mn-lt"/>
                <a:ea typeface="+mn-ea"/>
                <a:cs typeface="+mn-cs"/>
              </a:rPr>
              <a:t>An AI can make mistakes</a:t>
            </a:r>
            <a:endParaRPr lang="en-AU"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AI systems make predictions based on their training. These predictions are accompanied by a level of confidence. There is always a chance of error. In scenarios involving an automated  car an unpredictable event may result in an accident – even a loss of life. What happens in these situations? How does the AI make the ‘best’ decision? Who is responsible when something goes wrong?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scenario covers human, social and environmental  This is referred to as a self-driving car in the scenario.</a:t>
            </a:r>
            <a:endParaRPr lang="en-AU"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How does the AI decide what to do in dangerous and life threatening situations?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Who is ultimately responsible when something goes wrong?</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What can someone do if they are impacted badly by an AI system? Can they seek compensation? </a:t>
            </a:r>
            <a:endParaRPr lang="en-AU" sz="1200" kern="1200" dirty="0">
              <a:solidFill>
                <a:schemeClr val="tx1"/>
              </a:solidFill>
              <a:effectLst/>
              <a:latin typeface="+mn-lt"/>
              <a:ea typeface="+mn-ea"/>
              <a:cs typeface="+mn-cs"/>
            </a:endParaRPr>
          </a:p>
          <a:p>
            <a:pPr marL="0" lvl="0" indent="0" algn="l" rtl="0">
              <a:spcBef>
                <a:spcPts val="0"/>
              </a:spcBef>
              <a:spcAft>
                <a:spcPts val="0"/>
              </a:spcAft>
              <a:buNone/>
            </a:pPr>
            <a:endParaRPr dirty="0"/>
          </a:p>
        </p:txBody>
      </p:sp>
      <p:sp>
        <p:nvSpPr>
          <p:cNvPr id="198" name="Google Shape;198;g8fc023274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8" name="Google Shape;218;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AU">
              <a:solidFill>
                <a:srgbClr val="073E87"/>
              </a:solidFill>
            </a:endParaRPr>
          </a:p>
        </p:txBody>
      </p:sp>
      <p:sp>
        <p:nvSpPr>
          <p:cNvPr id="5" name="Footer Placeholder 4"/>
          <p:cNvSpPr>
            <a:spLocks noGrp="1"/>
          </p:cNvSpPr>
          <p:nvPr>
            <p:ph type="ftr" sz="quarter" idx="11"/>
          </p:nvPr>
        </p:nvSpPr>
        <p:spPr/>
        <p:txBody>
          <a:bodyPr/>
          <a:lstStyle/>
          <a:p>
            <a:endParaRPr lang="en-AU">
              <a:solidFill>
                <a:srgbClr val="073E87"/>
              </a:solidFill>
            </a:endParaRPr>
          </a:p>
        </p:txBody>
      </p:sp>
      <p:sp>
        <p:nvSpPr>
          <p:cNvPr id="6" name="Slide Number Placeholder 5"/>
          <p:cNvSpPr>
            <a:spLocks noGrp="1"/>
          </p:cNvSpPr>
          <p:nvPr>
            <p:ph type="sldNum" sz="quarter" idx="12"/>
          </p:nvPr>
        </p:nvSpPr>
        <p:spPr/>
        <p:txBody>
          <a:bodyPr/>
          <a:lstStyle/>
          <a:p>
            <a:fld id="{00000000-1234-1234-1234-123412341234}" type="slidenum">
              <a:rPr lang="en-AU" smtClean="0">
                <a:solidFill>
                  <a:srgbClr val="073E87"/>
                </a:solidFill>
              </a:rPr>
              <a:pPr/>
              <a:t>‹#›</a:t>
            </a:fld>
            <a:endParaRPr lang="en-AU">
              <a:solidFill>
                <a:srgbClr val="073E87"/>
              </a:solidFill>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1795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AU">
              <a:solidFill>
                <a:srgbClr val="073E87"/>
              </a:solidFill>
            </a:endParaRPr>
          </a:p>
        </p:txBody>
      </p:sp>
      <p:sp>
        <p:nvSpPr>
          <p:cNvPr id="5" name="Footer Placeholder 4"/>
          <p:cNvSpPr>
            <a:spLocks noGrp="1"/>
          </p:cNvSpPr>
          <p:nvPr>
            <p:ph type="ftr" sz="quarter" idx="11"/>
          </p:nvPr>
        </p:nvSpPr>
        <p:spPr/>
        <p:txBody>
          <a:bodyPr/>
          <a:lstStyle/>
          <a:p>
            <a:endParaRPr lang="en-AU">
              <a:solidFill>
                <a:srgbClr val="073E87"/>
              </a:solidFill>
            </a:endParaRPr>
          </a:p>
        </p:txBody>
      </p:sp>
      <p:sp>
        <p:nvSpPr>
          <p:cNvPr id="6" name="Slide Number Placeholder 5"/>
          <p:cNvSpPr>
            <a:spLocks noGrp="1"/>
          </p:cNvSpPr>
          <p:nvPr>
            <p:ph type="sldNum" sz="quarter" idx="12"/>
          </p:nvPr>
        </p:nvSpPr>
        <p:spPr/>
        <p:txBody>
          <a:bodyPr/>
          <a:lstStyle/>
          <a:p>
            <a:fld id="{00000000-1234-1234-1234-123412341234}" type="slidenum">
              <a:rPr lang="en-AU" smtClean="0">
                <a:solidFill>
                  <a:srgbClr val="073E87"/>
                </a:solidFill>
              </a:rPr>
              <a:pPr/>
              <a:t>‹#›</a:t>
            </a:fld>
            <a:endParaRPr lang="en-AU">
              <a:solidFill>
                <a:srgbClr val="073E87"/>
              </a:solidFill>
            </a:endParaRPr>
          </a:p>
        </p:txBody>
      </p:sp>
    </p:spTree>
    <p:extLst>
      <p:ext uri="{BB962C8B-B14F-4D97-AF65-F5344CB8AC3E}">
        <p14:creationId xmlns:p14="http://schemas.microsoft.com/office/powerpoint/2010/main" val="3901130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AU">
              <a:solidFill>
                <a:srgbClr val="073E87"/>
              </a:solidFill>
            </a:endParaRPr>
          </a:p>
        </p:txBody>
      </p:sp>
      <p:sp>
        <p:nvSpPr>
          <p:cNvPr id="5" name="Footer Placeholder 4"/>
          <p:cNvSpPr>
            <a:spLocks noGrp="1"/>
          </p:cNvSpPr>
          <p:nvPr>
            <p:ph type="ftr" sz="quarter" idx="11"/>
          </p:nvPr>
        </p:nvSpPr>
        <p:spPr/>
        <p:txBody>
          <a:bodyPr/>
          <a:lstStyle/>
          <a:p>
            <a:endParaRPr lang="en-AU">
              <a:solidFill>
                <a:srgbClr val="073E87"/>
              </a:solidFill>
            </a:endParaRPr>
          </a:p>
        </p:txBody>
      </p:sp>
      <p:sp>
        <p:nvSpPr>
          <p:cNvPr id="6" name="Slide Number Placeholder 5"/>
          <p:cNvSpPr>
            <a:spLocks noGrp="1"/>
          </p:cNvSpPr>
          <p:nvPr>
            <p:ph type="sldNum" sz="quarter" idx="12"/>
          </p:nvPr>
        </p:nvSpPr>
        <p:spPr/>
        <p:txBody>
          <a:bodyPr/>
          <a:lstStyle/>
          <a:p>
            <a:fld id="{00000000-1234-1234-1234-123412341234}" type="slidenum">
              <a:rPr lang="en-AU" smtClean="0">
                <a:solidFill>
                  <a:srgbClr val="073E87"/>
                </a:solidFill>
              </a:rPr>
              <a:pPr/>
              <a:t>‹#›</a:t>
            </a:fld>
            <a:endParaRPr lang="en-AU">
              <a:solidFill>
                <a:srgbClr val="073E87"/>
              </a:solidFill>
            </a:endParaRPr>
          </a:p>
        </p:txBody>
      </p:sp>
    </p:spTree>
    <p:extLst>
      <p:ext uri="{BB962C8B-B14F-4D97-AF65-F5344CB8AC3E}">
        <p14:creationId xmlns:p14="http://schemas.microsoft.com/office/powerpoint/2010/main" val="2359139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AU">
              <a:solidFill>
                <a:srgbClr val="073E87"/>
              </a:solidFill>
            </a:endParaRPr>
          </a:p>
        </p:txBody>
      </p:sp>
      <p:sp>
        <p:nvSpPr>
          <p:cNvPr id="5" name="Footer Placeholder 4"/>
          <p:cNvSpPr>
            <a:spLocks noGrp="1"/>
          </p:cNvSpPr>
          <p:nvPr>
            <p:ph type="ftr" sz="quarter" idx="11"/>
          </p:nvPr>
        </p:nvSpPr>
        <p:spPr/>
        <p:txBody>
          <a:bodyPr/>
          <a:lstStyle/>
          <a:p>
            <a:endParaRPr lang="en-AU">
              <a:solidFill>
                <a:srgbClr val="073E87"/>
              </a:solidFill>
            </a:endParaRPr>
          </a:p>
        </p:txBody>
      </p:sp>
      <p:sp>
        <p:nvSpPr>
          <p:cNvPr id="6" name="Slide Number Placeholder 5"/>
          <p:cNvSpPr>
            <a:spLocks noGrp="1"/>
          </p:cNvSpPr>
          <p:nvPr>
            <p:ph type="sldNum" sz="quarter" idx="12"/>
          </p:nvPr>
        </p:nvSpPr>
        <p:spPr/>
        <p:txBody>
          <a:bodyPr/>
          <a:lstStyle/>
          <a:p>
            <a:fld id="{00000000-1234-1234-1234-123412341234}" type="slidenum">
              <a:rPr lang="en-AU" smtClean="0">
                <a:solidFill>
                  <a:srgbClr val="073E87"/>
                </a:solidFill>
              </a:rPr>
              <a:pPr/>
              <a:t>‹#›</a:t>
            </a:fld>
            <a:endParaRPr lang="en-AU">
              <a:solidFill>
                <a:srgbClr val="073E87"/>
              </a:solidFill>
            </a:endParaRPr>
          </a:p>
        </p:txBody>
      </p:sp>
    </p:spTree>
    <p:extLst>
      <p:ext uri="{BB962C8B-B14F-4D97-AF65-F5344CB8AC3E}">
        <p14:creationId xmlns:p14="http://schemas.microsoft.com/office/powerpoint/2010/main" val="1942367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AU">
              <a:solidFill>
                <a:srgbClr val="073E87"/>
              </a:solidFill>
            </a:endParaRPr>
          </a:p>
        </p:txBody>
      </p:sp>
      <p:sp>
        <p:nvSpPr>
          <p:cNvPr id="5" name="Footer Placeholder 4"/>
          <p:cNvSpPr>
            <a:spLocks noGrp="1"/>
          </p:cNvSpPr>
          <p:nvPr>
            <p:ph type="ftr" sz="quarter" idx="11"/>
          </p:nvPr>
        </p:nvSpPr>
        <p:spPr/>
        <p:txBody>
          <a:bodyPr/>
          <a:lstStyle/>
          <a:p>
            <a:endParaRPr lang="en-AU">
              <a:solidFill>
                <a:srgbClr val="073E87"/>
              </a:solidFill>
            </a:endParaRPr>
          </a:p>
        </p:txBody>
      </p:sp>
      <p:sp>
        <p:nvSpPr>
          <p:cNvPr id="6" name="Slide Number Placeholder 5"/>
          <p:cNvSpPr>
            <a:spLocks noGrp="1"/>
          </p:cNvSpPr>
          <p:nvPr>
            <p:ph type="sldNum" sz="quarter" idx="12"/>
          </p:nvPr>
        </p:nvSpPr>
        <p:spPr/>
        <p:txBody>
          <a:bodyPr/>
          <a:lstStyle/>
          <a:p>
            <a:fld id="{00000000-1234-1234-1234-123412341234}" type="slidenum">
              <a:rPr lang="en-AU" smtClean="0">
                <a:solidFill>
                  <a:srgbClr val="073E87"/>
                </a:solidFill>
              </a:rPr>
              <a:pPr/>
              <a:t>‹#›</a:t>
            </a:fld>
            <a:endParaRPr lang="en-AU">
              <a:solidFill>
                <a:srgbClr val="073E87"/>
              </a:solidFill>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7806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AU">
              <a:solidFill>
                <a:srgbClr val="073E87"/>
              </a:solidFill>
            </a:endParaRPr>
          </a:p>
        </p:txBody>
      </p:sp>
      <p:sp>
        <p:nvSpPr>
          <p:cNvPr id="6" name="Footer Placeholder 5"/>
          <p:cNvSpPr>
            <a:spLocks noGrp="1"/>
          </p:cNvSpPr>
          <p:nvPr>
            <p:ph type="ftr" sz="quarter" idx="11"/>
          </p:nvPr>
        </p:nvSpPr>
        <p:spPr/>
        <p:txBody>
          <a:bodyPr/>
          <a:lstStyle/>
          <a:p>
            <a:endParaRPr lang="en-AU">
              <a:solidFill>
                <a:srgbClr val="073E87"/>
              </a:solidFill>
            </a:endParaRPr>
          </a:p>
        </p:txBody>
      </p:sp>
      <p:sp>
        <p:nvSpPr>
          <p:cNvPr id="7" name="Slide Number Placeholder 6"/>
          <p:cNvSpPr>
            <a:spLocks noGrp="1"/>
          </p:cNvSpPr>
          <p:nvPr>
            <p:ph type="sldNum" sz="quarter" idx="12"/>
          </p:nvPr>
        </p:nvSpPr>
        <p:spPr/>
        <p:txBody>
          <a:bodyPr/>
          <a:lstStyle/>
          <a:p>
            <a:fld id="{00000000-1234-1234-1234-123412341234}" type="slidenum">
              <a:rPr lang="en-AU" smtClean="0">
                <a:solidFill>
                  <a:srgbClr val="073E87"/>
                </a:solidFill>
              </a:rPr>
              <a:pPr/>
              <a:t>‹#›</a:t>
            </a:fld>
            <a:endParaRPr lang="en-AU">
              <a:solidFill>
                <a:srgbClr val="073E87"/>
              </a:solidFill>
            </a:endParaRPr>
          </a:p>
        </p:txBody>
      </p:sp>
    </p:spTree>
    <p:extLst>
      <p:ext uri="{BB962C8B-B14F-4D97-AF65-F5344CB8AC3E}">
        <p14:creationId xmlns:p14="http://schemas.microsoft.com/office/powerpoint/2010/main" val="1650852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AU">
              <a:solidFill>
                <a:srgbClr val="073E87"/>
              </a:solidFill>
            </a:endParaRPr>
          </a:p>
        </p:txBody>
      </p:sp>
      <p:sp>
        <p:nvSpPr>
          <p:cNvPr id="8" name="Footer Placeholder 7"/>
          <p:cNvSpPr>
            <a:spLocks noGrp="1"/>
          </p:cNvSpPr>
          <p:nvPr>
            <p:ph type="ftr" sz="quarter" idx="11"/>
          </p:nvPr>
        </p:nvSpPr>
        <p:spPr/>
        <p:txBody>
          <a:bodyPr/>
          <a:lstStyle/>
          <a:p>
            <a:endParaRPr lang="en-AU">
              <a:solidFill>
                <a:srgbClr val="073E87"/>
              </a:solidFill>
            </a:endParaRPr>
          </a:p>
        </p:txBody>
      </p:sp>
      <p:sp>
        <p:nvSpPr>
          <p:cNvPr id="9" name="Slide Number Placeholder 8"/>
          <p:cNvSpPr>
            <a:spLocks noGrp="1"/>
          </p:cNvSpPr>
          <p:nvPr>
            <p:ph type="sldNum" sz="quarter" idx="12"/>
          </p:nvPr>
        </p:nvSpPr>
        <p:spPr/>
        <p:txBody>
          <a:bodyPr/>
          <a:lstStyle/>
          <a:p>
            <a:fld id="{00000000-1234-1234-1234-123412341234}" type="slidenum">
              <a:rPr lang="en-AU" smtClean="0">
                <a:solidFill>
                  <a:srgbClr val="073E87"/>
                </a:solidFill>
              </a:rPr>
              <a:pPr/>
              <a:t>‹#›</a:t>
            </a:fld>
            <a:endParaRPr lang="en-AU">
              <a:solidFill>
                <a:srgbClr val="073E87"/>
              </a:solidFill>
            </a:endParaRPr>
          </a:p>
        </p:txBody>
      </p:sp>
    </p:spTree>
    <p:extLst>
      <p:ext uri="{BB962C8B-B14F-4D97-AF65-F5344CB8AC3E}">
        <p14:creationId xmlns:p14="http://schemas.microsoft.com/office/powerpoint/2010/main" val="119902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AU">
              <a:solidFill>
                <a:srgbClr val="073E87"/>
              </a:solidFill>
            </a:endParaRPr>
          </a:p>
        </p:txBody>
      </p:sp>
      <p:sp>
        <p:nvSpPr>
          <p:cNvPr id="4" name="Footer Placeholder 3"/>
          <p:cNvSpPr>
            <a:spLocks noGrp="1"/>
          </p:cNvSpPr>
          <p:nvPr>
            <p:ph type="ftr" sz="quarter" idx="11"/>
          </p:nvPr>
        </p:nvSpPr>
        <p:spPr/>
        <p:txBody>
          <a:bodyPr/>
          <a:lstStyle/>
          <a:p>
            <a:endParaRPr lang="en-AU">
              <a:solidFill>
                <a:srgbClr val="073E87"/>
              </a:solidFill>
            </a:endParaRPr>
          </a:p>
        </p:txBody>
      </p:sp>
      <p:sp>
        <p:nvSpPr>
          <p:cNvPr id="5" name="Slide Number Placeholder 4"/>
          <p:cNvSpPr>
            <a:spLocks noGrp="1"/>
          </p:cNvSpPr>
          <p:nvPr>
            <p:ph type="sldNum" sz="quarter" idx="12"/>
          </p:nvPr>
        </p:nvSpPr>
        <p:spPr/>
        <p:txBody>
          <a:bodyPr/>
          <a:lstStyle/>
          <a:p>
            <a:fld id="{00000000-1234-1234-1234-123412341234}" type="slidenum">
              <a:rPr lang="en-AU" smtClean="0">
                <a:solidFill>
                  <a:srgbClr val="073E87"/>
                </a:solidFill>
              </a:rPr>
              <a:pPr/>
              <a:t>‹#›</a:t>
            </a:fld>
            <a:endParaRPr lang="en-AU">
              <a:solidFill>
                <a:srgbClr val="073E87"/>
              </a:solidFill>
            </a:endParaRPr>
          </a:p>
        </p:txBody>
      </p:sp>
    </p:spTree>
    <p:extLst>
      <p:ext uri="{BB962C8B-B14F-4D97-AF65-F5344CB8AC3E}">
        <p14:creationId xmlns:p14="http://schemas.microsoft.com/office/powerpoint/2010/main" val="3118725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AU">
              <a:solidFill>
                <a:srgbClr val="073E87"/>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AU">
              <a:solidFill>
                <a:srgbClr val="073E87"/>
              </a:solidFill>
            </a:endParaRPr>
          </a:p>
        </p:txBody>
      </p:sp>
      <p:sp>
        <p:nvSpPr>
          <p:cNvPr id="9" name="Slide Number Placeholder 8"/>
          <p:cNvSpPr>
            <a:spLocks noGrp="1"/>
          </p:cNvSpPr>
          <p:nvPr>
            <p:ph type="sldNum" sz="quarter" idx="12"/>
          </p:nvPr>
        </p:nvSpPr>
        <p:spPr/>
        <p:txBody>
          <a:bodyPr/>
          <a:lstStyle/>
          <a:p>
            <a:fld id="{00000000-1234-1234-1234-123412341234}" type="slidenum">
              <a:rPr lang="en-AU" smtClean="0">
                <a:solidFill>
                  <a:srgbClr val="073E87"/>
                </a:solidFill>
              </a:rPr>
              <a:pPr/>
              <a:t>‹#›</a:t>
            </a:fld>
            <a:endParaRPr lang="en-AU">
              <a:solidFill>
                <a:srgbClr val="073E87"/>
              </a:solidFill>
            </a:endParaRPr>
          </a:p>
        </p:txBody>
      </p:sp>
    </p:spTree>
    <p:extLst>
      <p:ext uri="{BB962C8B-B14F-4D97-AF65-F5344CB8AC3E}">
        <p14:creationId xmlns:p14="http://schemas.microsoft.com/office/powerpoint/2010/main" val="1556635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AU">
              <a:solidFill>
                <a:srgbClr val="073E87"/>
              </a:solidFill>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AU">
              <a:solidFill>
                <a:srgbClr val="073E87"/>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0000000-1234-1234-1234-123412341234}" type="slidenum">
              <a:rPr lang="en-AU" smtClean="0">
                <a:solidFill>
                  <a:srgbClr val="073E87"/>
                </a:solidFill>
              </a:rPr>
              <a:pPr/>
              <a:t>‹#›</a:t>
            </a:fld>
            <a:endParaRPr lang="en-AU">
              <a:solidFill>
                <a:srgbClr val="073E87"/>
              </a:solidFill>
            </a:endParaRPr>
          </a:p>
        </p:txBody>
      </p:sp>
    </p:spTree>
    <p:extLst>
      <p:ext uri="{BB962C8B-B14F-4D97-AF65-F5344CB8AC3E}">
        <p14:creationId xmlns:p14="http://schemas.microsoft.com/office/powerpoint/2010/main" val="813550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4744127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D6E9DEC-419B-4CC5-A080-3B06BD5A8291}" type="datetimeFigureOut">
              <a:rPr lang="en-US" smtClean="0"/>
              <a:t>10/13/2020</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783370"/>
      </p:ext>
    </p:extLst>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alpha val="53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18EB7F9-40D1-422D-8A3D-8DE631B08A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
            <a:ext cx="12192000" cy="8096250"/>
          </a:xfrm>
          <a:prstGeom prst="rect">
            <a:avLst/>
          </a:prstGeom>
        </p:spPr>
      </p:pic>
      <p:sp>
        <p:nvSpPr>
          <p:cNvPr id="2" name="Title 1">
            <a:extLst>
              <a:ext uri="{FF2B5EF4-FFF2-40B4-BE49-F238E27FC236}">
                <a16:creationId xmlns:a16="http://schemas.microsoft.com/office/drawing/2014/main" id="{E48F08EB-495B-4F59-9AE0-81E72B1F1640}"/>
              </a:ext>
            </a:extLst>
          </p:cNvPr>
          <p:cNvSpPr>
            <a:spLocks noGrp="1"/>
          </p:cNvSpPr>
          <p:nvPr>
            <p:ph type="ctrTitle"/>
          </p:nvPr>
        </p:nvSpPr>
        <p:spPr>
          <a:xfrm>
            <a:off x="0" y="5808620"/>
            <a:ext cx="12192000" cy="890599"/>
          </a:xfrm>
          <a:solidFill>
            <a:schemeClr val="tx1"/>
          </a:solidFill>
        </p:spPr>
        <p:txBody>
          <a:bodyPr>
            <a:normAutofit/>
          </a:bodyPr>
          <a:lstStyle/>
          <a:p>
            <a:r>
              <a:rPr lang="en-US" sz="4800" dirty="0">
                <a:solidFill>
                  <a:schemeClr val="bg1"/>
                </a:solidFill>
              </a:rPr>
              <a:t>Artificial Intelligence (AI)</a:t>
            </a:r>
            <a:endParaRPr lang="ru-RU" sz="4800" dirty="0">
              <a:solidFill>
                <a:schemeClr val="bg1"/>
              </a:solidFill>
            </a:endParaRPr>
          </a:p>
        </p:txBody>
      </p:sp>
      <p:sp>
        <p:nvSpPr>
          <p:cNvPr id="6" name="Rectangle 5"/>
          <p:cNvSpPr/>
          <p:nvPr/>
        </p:nvSpPr>
        <p:spPr>
          <a:xfrm>
            <a:off x="0" y="6610864"/>
            <a:ext cx="12191999" cy="583277"/>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ubtitle 2">
            <a:extLst>
              <a:ext uri="{FF2B5EF4-FFF2-40B4-BE49-F238E27FC236}">
                <a16:creationId xmlns:a16="http://schemas.microsoft.com/office/drawing/2014/main" id="{973B736C-9A72-4014-8CFF-9DFDB6F30F3C}"/>
              </a:ext>
            </a:extLst>
          </p:cNvPr>
          <p:cNvSpPr>
            <a:spLocks noGrp="1"/>
          </p:cNvSpPr>
          <p:nvPr>
            <p:ph type="subTitle" idx="1"/>
          </p:nvPr>
        </p:nvSpPr>
        <p:spPr>
          <a:xfrm>
            <a:off x="111209" y="6699219"/>
            <a:ext cx="8133479" cy="406566"/>
          </a:xfrm>
        </p:spPr>
        <p:txBody>
          <a:bodyPr>
            <a:noAutofit/>
          </a:bodyPr>
          <a:lstStyle/>
          <a:p>
            <a:r>
              <a:rPr lang="en-US" sz="2800" dirty="0">
                <a:solidFill>
                  <a:schemeClr val="bg1"/>
                </a:solidFill>
              </a:rPr>
              <a:t>Ethics quiz</a:t>
            </a:r>
            <a:endParaRPr lang="ru-RU" sz="2800" dirty="0">
              <a:solidFill>
                <a:schemeClr val="bg1"/>
              </a:solidFill>
            </a:endParaRPr>
          </a:p>
        </p:txBody>
      </p:sp>
      <p:pic>
        <p:nvPicPr>
          <p:cNvPr id="1028" name="Picture 4" descr="https://www.digitaltechnologieshub.edu.au/public/img/logo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75560" y="7194141"/>
            <a:ext cx="2916440" cy="90211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969203" y="3244334"/>
            <a:ext cx="253596" cy="369332"/>
          </a:xfrm>
          <a:prstGeom prst="rect">
            <a:avLst/>
          </a:prstGeom>
        </p:spPr>
        <p:txBody>
          <a:bodyPr wrap="none">
            <a:spAutoFit/>
          </a:bodyPr>
          <a:lstStyle/>
          <a:p>
            <a:r>
              <a:rPr lang="en-AU" dirty="0"/>
              <a:t> </a:t>
            </a:r>
          </a:p>
        </p:txBody>
      </p:sp>
    </p:spTree>
    <p:extLst>
      <p:ext uri="{BB962C8B-B14F-4D97-AF65-F5344CB8AC3E}">
        <p14:creationId xmlns:p14="http://schemas.microsoft.com/office/powerpoint/2010/main" val="1857943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8" name="Google Shape;228;p2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lvl="0">
              <a:buSzPts val="4400"/>
            </a:pPr>
            <a:r>
              <a:rPr lang="en-AU" dirty="0">
                <a:latin typeface="Calibri" panose="020F0502020204030204" pitchFamily="34" charset="0"/>
                <a:cs typeface="Calibri" panose="020F0502020204030204" pitchFamily="34" charset="0"/>
              </a:rPr>
              <a:t>Question 4: Responsibility</a:t>
            </a:r>
            <a:endParaRPr dirty="0">
              <a:latin typeface="Calibri" panose="020F0502020204030204" pitchFamily="34" charset="0"/>
              <a:cs typeface="Calibri" panose="020F0502020204030204" pitchFamily="34" charset="0"/>
            </a:endParaRPr>
          </a:p>
        </p:txBody>
      </p:sp>
      <p:sp>
        <p:nvSpPr>
          <p:cNvPr id="227" name="Google Shape;227;p22"/>
          <p:cNvSpPr txBox="1">
            <a:spLocks noGrp="1"/>
          </p:cNvSpPr>
          <p:nvPr>
            <p:ph idx="1"/>
          </p:nvPr>
        </p:nvSpPr>
        <p:spPr>
          <a:xfrm>
            <a:off x="625788" y="1982820"/>
            <a:ext cx="10508957" cy="647099"/>
          </a:xfrm>
          <a:prstGeom prst="rect">
            <a:avLst/>
          </a:prstGeom>
          <a:noFill/>
          <a:ln>
            <a:noFill/>
          </a:ln>
        </p:spPr>
        <p:txBody>
          <a:bodyPr spcFirstLastPara="1" wrap="square" lIns="91425" tIns="45700" rIns="91425" bIns="45700" anchor="t" anchorCtr="0">
            <a:normAutofit/>
          </a:bodyPr>
          <a:lstStyle/>
          <a:p>
            <a:pPr marL="114300" lvl="0" indent="0" algn="l" rtl="0">
              <a:spcBef>
                <a:spcPts val="0"/>
              </a:spcBef>
              <a:spcAft>
                <a:spcPts val="0"/>
              </a:spcAft>
              <a:buSzPts val="3000"/>
              <a:buNone/>
            </a:pPr>
            <a:r>
              <a:rPr lang="en-AU" sz="3000" dirty="0">
                <a:latin typeface="Calibri" panose="020F0502020204030204" pitchFamily="34" charset="0"/>
                <a:cs typeface="Calibri" panose="020F0502020204030204" pitchFamily="34" charset="0"/>
              </a:rPr>
              <a:t>Who is responsible? </a:t>
            </a:r>
            <a:endParaRPr dirty="0">
              <a:latin typeface="Calibri" panose="020F0502020204030204" pitchFamily="34" charset="0"/>
              <a:cs typeface="Calibri" panose="020F0502020204030204" pitchFamily="34" charset="0"/>
            </a:endParaRPr>
          </a:p>
          <a:p>
            <a:pPr marL="274320" lvl="0" indent="-121920" algn="l" rtl="0">
              <a:spcBef>
                <a:spcPts val="480"/>
              </a:spcBef>
              <a:spcAft>
                <a:spcPts val="0"/>
              </a:spcAft>
              <a:buSzPts val="2400"/>
              <a:buNone/>
            </a:pPr>
            <a:endParaRPr dirty="0"/>
          </a:p>
        </p:txBody>
      </p:sp>
      <p:graphicFrame>
        <p:nvGraphicFramePr>
          <p:cNvPr id="229" name="Google Shape;229;p22"/>
          <p:cNvGraphicFramePr/>
          <p:nvPr>
            <p:extLst>
              <p:ext uri="{D42A27DB-BD31-4B8C-83A1-F6EECF244321}">
                <p14:modId xmlns:p14="http://schemas.microsoft.com/office/powerpoint/2010/main" val="1124510415"/>
              </p:ext>
            </p:extLst>
          </p:nvPr>
        </p:nvGraphicFramePr>
        <p:xfrm>
          <a:off x="386618" y="2646681"/>
          <a:ext cx="11416934" cy="3483350"/>
        </p:xfrm>
        <a:graphic>
          <a:graphicData uri="http://schemas.openxmlformats.org/drawingml/2006/table">
            <a:tbl>
              <a:tblPr firstRow="1" bandRow="1">
                <a:noFill/>
              </a:tblPr>
              <a:tblGrid>
                <a:gridCol w="5708467">
                  <a:extLst>
                    <a:ext uri="{9D8B030D-6E8A-4147-A177-3AD203B41FA5}">
                      <a16:colId xmlns:a16="http://schemas.microsoft.com/office/drawing/2014/main" val="20000"/>
                    </a:ext>
                  </a:extLst>
                </a:gridCol>
                <a:gridCol w="5708467">
                  <a:extLst>
                    <a:ext uri="{9D8B030D-6E8A-4147-A177-3AD203B41FA5}">
                      <a16:colId xmlns:a16="http://schemas.microsoft.com/office/drawing/2014/main" val="20001"/>
                    </a:ext>
                  </a:extLst>
                </a:gridCol>
              </a:tblGrid>
              <a:tr h="1629375">
                <a:tc>
                  <a:txBody>
                    <a:bodyPr/>
                    <a:lstStyle/>
                    <a:p>
                      <a:pPr marL="0" marR="0" lvl="0" indent="0" algn="l" rtl="0">
                        <a:spcBef>
                          <a:spcPts val="0"/>
                        </a:spcBef>
                        <a:spcAft>
                          <a:spcPts val="0"/>
                        </a:spcAft>
                        <a:buNone/>
                      </a:pPr>
                      <a:r>
                        <a:rPr lang="en-AU" sz="2200" b="0" dirty="0"/>
                        <a:t>          </a:t>
                      </a:r>
                      <a:endParaRPr dirty="0"/>
                    </a:p>
                    <a:p>
                      <a:pPr marL="0" marR="0" lvl="0" indent="0" algn="l" rtl="0">
                        <a:spcBef>
                          <a:spcPts val="0"/>
                        </a:spcBef>
                        <a:spcAft>
                          <a:spcPts val="0"/>
                        </a:spcAft>
                        <a:buNone/>
                      </a:pPr>
                      <a:endParaRPr sz="2200" b="0" dirty="0"/>
                    </a:p>
                    <a:p>
                      <a:pPr marL="0" marR="0" lvl="0" indent="0" algn="l" rtl="0">
                        <a:spcBef>
                          <a:spcPts val="0"/>
                        </a:spcBef>
                        <a:spcAft>
                          <a:spcPts val="0"/>
                        </a:spcAft>
                        <a:buNone/>
                      </a:pPr>
                      <a:r>
                        <a:rPr lang="en-AU" sz="2200" b="0" dirty="0">
                          <a:latin typeface="Calibri" panose="020F0502020204030204" pitchFamily="34" charset="0"/>
                          <a:cs typeface="Calibri" panose="020F0502020204030204" pitchFamily="34" charset="0"/>
                        </a:rPr>
                        <a:t>The owner of the car, even though they are the passenger. </a:t>
                      </a:r>
                      <a:endParaRPr sz="2200" b="0" dirty="0">
                        <a:latin typeface="Calibri" panose="020F0502020204030204" pitchFamily="34" charset="0"/>
                        <a:cs typeface="Calibri" panose="020F0502020204030204" pitchFamily="34" charset="0"/>
                      </a:endParaRPr>
                    </a:p>
                  </a:txBody>
                  <a:tcPr marL="121933" marR="121933" marT="45725" marB="45725"/>
                </a:tc>
                <a:tc>
                  <a:txBody>
                    <a:bodyPr/>
                    <a:lstStyle/>
                    <a:p>
                      <a:pPr marL="0" marR="0" lvl="0"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457200" marR="0" lvl="1"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0" marR="0" lvl="0"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ea typeface="Candara"/>
                          <a:cs typeface="Calibri" panose="020F0502020204030204" pitchFamily="34" charset="0"/>
                          <a:sym typeface="Candara"/>
                        </a:rPr>
                        <a:t>The car manufacturer who built </a:t>
                      </a:r>
                      <a:br>
                        <a:rPr lang="en-AU" sz="2200" b="0" i="0" u="none" strike="noStrike" cap="none" dirty="0">
                          <a:solidFill>
                            <a:schemeClr val="dk1"/>
                          </a:solidFill>
                          <a:latin typeface="Calibri" panose="020F0502020204030204" pitchFamily="34" charset="0"/>
                          <a:ea typeface="Candara"/>
                          <a:cs typeface="Calibri" panose="020F0502020204030204" pitchFamily="34" charset="0"/>
                          <a:sym typeface="Candara"/>
                        </a:rPr>
                      </a:br>
                      <a:r>
                        <a:rPr lang="en-AU" sz="2200" b="0" i="0" u="none" strike="noStrike" cap="none" dirty="0">
                          <a:solidFill>
                            <a:schemeClr val="dk1"/>
                          </a:solidFill>
                          <a:latin typeface="Calibri" panose="020F0502020204030204" pitchFamily="34" charset="0"/>
                          <a:ea typeface="Candara"/>
                          <a:cs typeface="Calibri" panose="020F0502020204030204" pitchFamily="34" charset="0"/>
                          <a:sym typeface="Candara"/>
                        </a:rPr>
                        <a:t>the AI. </a:t>
                      </a:r>
                      <a:endParaRPr sz="2200" b="0" i="0" u="none" strike="noStrike" cap="none" dirty="0">
                        <a:solidFill>
                          <a:schemeClr val="dk1"/>
                        </a:solidFill>
                        <a:latin typeface="Calibri" panose="020F0502020204030204" pitchFamily="34" charset="0"/>
                        <a:ea typeface="Candara"/>
                        <a:cs typeface="Calibri" panose="020F0502020204030204" pitchFamily="34" charset="0"/>
                        <a:sym typeface="Candara"/>
                      </a:endParaRPr>
                    </a:p>
                  </a:txBody>
                  <a:tcPr marL="121933" marR="121933" marT="45725" marB="45725"/>
                </a:tc>
                <a:extLst>
                  <a:ext uri="{0D108BD9-81ED-4DB2-BD59-A6C34878D82A}">
                    <a16:rowId xmlns:a16="http://schemas.microsoft.com/office/drawing/2014/main" val="10000"/>
                  </a:ext>
                </a:extLst>
              </a:tr>
              <a:tr h="1853975">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0"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The </a:t>
                      </a:r>
                      <a:r>
                        <a:rPr lang="en-AU" sz="2200" b="0" i="0" u="none" strike="noStrike" cap="none" dirty="0">
                          <a:solidFill>
                            <a:schemeClr val="dk1"/>
                          </a:solidFill>
                          <a:latin typeface="Calibri" panose="020F0502020204030204" pitchFamily="34" charset="0"/>
                          <a:ea typeface="Candara"/>
                          <a:cs typeface="Calibri" panose="020F0502020204030204" pitchFamily="34" charset="0"/>
                          <a:sym typeface="Arial"/>
                        </a:rPr>
                        <a:t>parent </a:t>
                      </a:r>
                      <a:r>
                        <a:rPr lang="en-AU" sz="2200" b="0" i="0" u="none" strike="noStrike" cap="none" dirty="0">
                          <a:solidFill>
                            <a:schemeClr val="dk1"/>
                          </a:solidFill>
                          <a:latin typeface="Calibri" panose="020F0502020204030204" pitchFamily="34" charset="0"/>
                          <a:cs typeface="Calibri" panose="020F0502020204030204" pitchFamily="34" charset="0"/>
                          <a:sym typeface="Arial"/>
                        </a:rPr>
                        <a:t>crossing the road illegally, causing the accident. </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txBody>
                  <a:tcPr marL="121933" marR="121933" marT="45725" marB="45725"/>
                </a:tc>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0"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The cyclist, who should have avoided the car. </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p>
                      <a:pPr marL="0" marR="0" lvl="0" indent="0" algn="l" rtl="0">
                        <a:spcBef>
                          <a:spcPts val="0"/>
                        </a:spcBef>
                        <a:spcAft>
                          <a:spcPts val="0"/>
                        </a:spcAft>
                        <a:buNone/>
                      </a:pPr>
                      <a:endParaRPr sz="1800" dirty="0"/>
                    </a:p>
                  </a:txBody>
                  <a:tcPr marL="121933" marR="121933" marT="45725" marB="45725"/>
                </a:tc>
                <a:extLst>
                  <a:ext uri="{0D108BD9-81ED-4DB2-BD59-A6C34878D82A}">
                    <a16:rowId xmlns:a16="http://schemas.microsoft.com/office/drawing/2014/main" val="10001"/>
                  </a:ext>
                </a:extLst>
              </a:tr>
            </a:tbl>
          </a:graphicData>
        </a:graphic>
      </p:graphicFrame>
      <p:grpSp>
        <p:nvGrpSpPr>
          <p:cNvPr id="230" name="Google Shape;230;p22"/>
          <p:cNvGrpSpPr/>
          <p:nvPr/>
        </p:nvGrpSpPr>
        <p:grpSpPr>
          <a:xfrm>
            <a:off x="480765" y="2774862"/>
            <a:ext cx="722888" cy="493614"/>
            <a:chOff x="6595009" y="1650775"/>
            <a:chExt cx="542166" cy="493614"/>
          </a:xfrm>
        </p:grpSpPr>
        <p:sp>
          <p:nvSpPr>
            <p:cNvPr id="231" name="Google Shape;231;p22"/>
            <p:cNvSpPr/>
            <p:nvPr/>
          </p:nvSpPr>
          <p:spPr>
            <a:xfrm>
              <a:off x="6595009" y="1650775"/>
              <a:ext cx="542166" cy="493614"/>
            </a:xfrm>
            <a:prstGeom prst="ellipse">
              <a:avLst/>
            </a:prstGeom>
            <a:solidFill>
              <a:schemeClr val="accent1"/>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32" name="Google Shape;232;p22"/>
            <p:cNvSpPr txBox="1"/>
            <p:nvPr/>
          </p:nvSpPr>
          <p:spPr>
            <a:xfrm>
              <a:off x="6595009" y="1650775"/>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A</a:t>
              </a:r>
              <a:endParaRPr sz="2200" kern="0">
                <a:solidFill>
                  <a:srgbClr val="000000"/>
                </a:solidFill>
                <a:ea typeface="Arial"/>
                <a:cs typeface="Arial"/>
                <a:sym typeface="Arial"/>
              </a:endParaRPr>
            </a:p>
          </p:txBody>
        </p:sp>
      </p:grpSp>
      <p:grpSp>
        <p:nvGrpSpPr>
          <p:cNvPr id="233" name="Google Shape;233;p22"/>
          <p:cNvGrpSpPr/>
          <p:nvPr/>
        </p:nvGrpSpPr>
        <p:grpSpPr>
          <a:xfrm>
            <a:off x="6223675" y="2761393"/>
            <a:ext cx="722888" cy="493614"/>
            <a:chOff x="6595009" y="1650775"/>
            <a:chExt cx="542166" cy="493614"/>
          </a:xfrm>
        </p:grpSpPr>
        <p:sp>
          <p:nvSpPr>
            <p:cNvPr id="234" name="Google Shape;234;p22"/>
            <p:cNvSpPr/>
            <p:nvPr/>
          </p:nvSpPr>
          <p:spPr>
            <a:xfrm>
              <a:off x="6595009" y="1650775"/>
              <a:ext cx="542166" cy="493614"/>
            </a:xfrm>
            <a:prstGeom prst="ellipse">
              <a:avLst/>
            </a:prstGeom>
            <a:solidFill>
              <a:srgbClr val="FF00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35" name="Google Shape;235;p22"/>
            <p:cNvSpPr txBox="1"/>
            <p:nvPr/>
          </p:nvSpPr>
          <p:spPr>
            <a:xfrm>
              <a:off x="6595009" y="1650775"/>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B</a:t>
              </a:r>
              <a:endParaRPr sz="2200" kern="0">
                <a:solidFill>
                  <a:srgbClr val="000000"/>
                </a:solidFill>
                <a:ea typeface="Arial"/>
                <a:cs typeface="Arial"/>
                <a:sym typeface="Arial"/>
              </a:endParaRPr>
            </a:p>
          </p:txBody>
        </p:sp>
      </p:grpSp>
      <p:grpSp>
        <p:nvGrpSpPr>
          <p:cNvPr id="236" name="Google Shape;236;p22"/>
          <p:cNvGrpSpPr/>
          <p:nvPr/>
        </p:nvGrpSpPr>
        <p:grpSpPr>
          <a:xfrm>
            <a:off x="480765" y="4452446"/>
            <a:ext cx="722888" cy="493614"/>
            <a:chOff x="6570733" y="2377709"/>
            <a:chExt cx="542166" cy="493614"/>
          </a:xfrm>
        </p:grpSpPr>
        <p:sp>
          <p:nvSpPr>
            <p:cNvPr id="237" name="Google Shape;237;p22"/>
            <p:cNvSpPr/>
            <p:nvPr/>
          </p:nvSpPr>
          <p:spPr>
            <a:xfrm>
              <a:off x="6570733" y="2377709"/>
              <a:ext cx="542166" cy="493614"/>
            </a:xfrm>
            <a:prstGeom prst="ellipse">
              <a:avLst/>
            </a:prstGeom>
            <a:solidFill>
              <a:srgbClr val="FFFF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38" name="Google Shape;238;p22"/>
            <p:cNvSpPr txBox="1"/>
            <p:nvPr/>
          </p:nvSpPr>
          <p:spPr>
            <a:xfrm>
              <a:off x="6570733" y="2377709"/>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dirty="0">
                  <a:solidFill>
                    <a:srgbClr val="000000"/>
                  </a:solidFill>
                  <a:ea typeface="Arial"/>
                  <a:cs typeface="Arial"/>
                  <a:sym typeface="Arial"/>
                </a:rPr>
                <a:t>C</a:t>
              </a:r>
              <a:endParaRPr sz="2200" kern="0" dirty="0">
                <a:solidFill>
                  <a:srgbClr val="000000"/>
                </a:solidFill>
                <a:ea typeface="Arial"/>
                <a:cs typeface="Arial"/>
                <a:sym typeface="Arial"/>
              </a:endParaRPr>
            </a:p>
          </p:txBody>
        </p:sp>
      </p:grpSp>
      <p:grpSp>
        <p:nvGrpSpPr>
          <p:cNvPr id="239" name="Google Shape;239;p22"/>
          <p:cNvGrpSpPr/>
          <p:nvPr/>
        </p:nvGrpSpPr>
        <p:grpSpPr>
          <a:xfrm>
            <a:off x="6191307" y="4509961"/>
            <a:ext cx="722888" cy="493614"/>
            <a:chOff x="7597073" y="2377709"/>
            <a:chExt cx="542166" cy="493614"/>
          </a:xfrm>
        </p:grpSpPr>
        <p:sp>
          <p:nvSpPr>
            <p:cNvPr id="240" name="Google Shape;240;p22"/>
            <p:cNvSpPr/>
            <p:nvPr/>
          </p:nvSpPr>
          <p:spPr>
            <a:xfrm>
              <a:off x="7597073" y="2377709"/>
              <a:ext cx="542166" cy="493614"/>
            </a:xfrm>
            <a:prstGeom prst="ellipse">
              <a:avLst/>
            </a:prstGeom>
            <a:solidFill>
              <a:srgbClr val="00B05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41" name="Google Shape;241;p22"/>
            <p:cNvSpPr txBox="1"/>
            <p:nvPr/>
          </p:nvSpPr>
          <p:spPr>
            <a:xfrm>
              <a:off x="7597073" y="2377709"/>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dirty="0">
                  <a:solidFill>
                    <a:srgbClr val="000000"/>
                  </a:solidFill>
                  <a:ea typeface="Arial"/>
                  <a:cs typeface="Arial"/>
                  <a:sym typeface="Arial"/>
                </a:rPr>
                <a:t>D</a:t>
              </a:r>
              <a:endParaRPr sz="2200" kern="0" dirty="0">
                <a:solidFill>
                  <a:srgbClr val="000000"/>
                </a:solidFill>
                <a:ea typeface="Arial"/>
                <a:cs typeface="Arial"/>
                <a:sym typeface="Arial"/>
              </a:endParaRPr>
            </a:p>
          </p:txBody>
        </p:sp>
      </p:grpSp>
      <p:pic>
        <p:nvPicPr>
          <p:cNvPr id="242" name="Google Shape;242;p22"/>
          <p:cNvPicPr preferRelativeResize="0"/>
          <p:nvPr/>
        </p:nvPicPr>
        <p:blipFill>
          <a:blip r:embed="rId3">
            <a:alphaModFix/>
          </a:blip>
          <a:stretch>
            <a:fillRect/>
          </a:stretch>
        </p:blipFill>
        <p:spPr>
          <a:xfrm>
            <a:off x="10234938" y="6351373"/>
            <a:ext cx="1957062" cy="506633"/>
          </a:xfrm>
          <a:prstGeom prst="rect">
            <a:avLst/>
          </a:prstGeom>
          <a:noFill/>
          <a:ln>
            <a:noFill/>
          </a:ln>
        </p:spPr>
      </p:pic>
    </p:spTree>
    <p:extLst>
      <p:ext uri="{BB962C8B-B14F-4D97-AF65-F5344CB8AC3E}">
        <p14:creationId xmlns:p14="http://schemas.microsoft.com/office/powerpoint/2010/main" val="1273226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5" name="Rounded Rectangle 4"/>
          <p:cNvSpPr/>
          <p:nvPr/>
        </p:nvSpPr>
        <p:spPr>
          <a:xfrm>
            <a:off x="432486" y="1940011"/>
            <a:ext cx="8538519" cy="420129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AU"/>
          </a:p>
        </p:txBody>
      </p:sp>
      <p:sp>
        <p:nvSpPr>
          <p:cNvPr id="248" name="Google Shape;248;p2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FFFFF"/>
              </a:buClr>
              <a:buSzPts val="4400"/>
              <a:buFont typeface="Candara"/>
              <a:buNone/>
            </a:pPr>
            <a:r>
              <a:rPr lang="en-AU" dirty="0">
                <a:latin typeface="Calibri" panose="020F0502020204030204" pitchFamily="34" charset="0"/>
                <a:cs typeface="Calibri" panose="020F0502020204030204" pitchFamily="34" charset="0"/>
              </a:rPr>
              <a:t>Question 5: Marketing</a:t>
            </a:r>
            <a:endParaRPr dirty="0">
              <a:latin typeface="Calibri" panose="020F0502020204030204" pitchFamily="34" charset="0"/>
              <a:cs typeface="Calibri" panose="020F0502020204030204" pitchFamily="34" charset="0"/>
            </a:endParaRPr>
          </a:p>
        </p:txBody>
      </p:sp>
      <p:sp>
        <p:nvSpPr>
          <p:cNvPr id="247" name="Google Shape;247;p23"/>
          <p:cNvSpPr txBox="1">
            <a:spLocks noGrp="1"/>
          </p:cNvSpPr>
          <p:nvPr>
            <p:ph idx="1"/>
          </p:nvPr>
        </p:nvSpPr>
        <p:spPr>
          <a:xfrm>
            <a:off x="407503" y="2463807"/>
            <a:ext cx="8547684" cy="3638087"/>
          </a:xfrm>
          <a:prstGeom prst="rect">
            <a:avLst/>
          </a:prstGeom>
          <a:noFill/>
          <a:ln>
            <a:noFill/>
          </a:ln>
        </p:spPr>
        <p:txBody>
          <a:bodyPr spcFirstLastPara="1" wrap="square" lIns="91425" tIns="45700" rIns="91425" bIns="45700" anchor="t" anchorCtr="0">
            <a:normAutofit fontScale="85000" lnSpcReduction="20000"/>
          </a:bodyPr>
          <a:lstStyle/>
          <a:p>
            <a:pPr marL="114300" lvl="0" indent="0" algn="l" rtl="0">
              <a:lnSpc>
                <a:spcPct val="110000"/>
              </a:lnSpc>
              <a:spcBef>
                <a:spcPts val="0"/>
              </a:spcBef>
              <a:spcAft>
                <a:spcPts val="1200"/>
              </a:spcAft>
              <a:buSzPts val="2550"/>
              <a:buNone/>
            </a:pPr>
            <a:r>
              <a:rPr lang="en-AU" sz="3100" dirty="0">
                <a:latin typeface="Calibri" panose="020F0502020204030204" pitchFamily="34" charset="0"/>
                <a:cs typeface="Calibri" panose="020F0502020204030204" pitchFamily="34" charset="0"/>
              </a:rPr>
              <a:t>A company sells products online. The target market is people aged 15 to 25.</a:t>
            </a:r>
            <a:endParaRPr sz="3100" dirty="0">
              <a:latin typeface="Calibri" panose="020F0502020204030204" pitchFamily="34" charset="0"/>
              <a:cs typeface="Calibri" panose="020F0502020204030204" pitchFamily="34" charset="0"/>
            </a:endParaRPr>
          </a:p>
          <a:p>
            <a:pPr marL="114300" lvl="0" indent="0" algn="l" rtl="0">
              <a:lnSpc>
                <a:spcPct val="110000"/>
              </a:lnSpc>
              <a:spcBef>
                <a:spcPts val="600"/>
              </a:spcBef>
              <a:spcAft>
                <a:spcPts val="1200"/>
              </a:spcAft>
              <a:buSzPts val="2550"/>
              <a:buNone/>
            </a:pPr>
            <a:r>
              <a:rPr lang="en-AU" sz="3100" dirty="0">
                <a:latin typeface="Calibri" panose="020F0502020204030204" pitchFamily="34" charset="0"/>
                <a:cs typeface="Calibri" panose="020F0502020204030204" pitchFamily="34" charset="0"/>
              </a:rPr>
              <a:t>The company uses an AI application to recommend what people might like to buy. It is based on people’s profile and search and purchasing history</a:t>
            </a:r>
            <a:r>
              <a:rPr lang="en-US" sz="3100" dirty="0">
                <a:latin typeface="Calibri" panose="020F0502020204030204" pitchFamily="34" charset="0"/>
                <a:cs typeface="Calibri" panose="020F0502020204030204" pitchFamily="34" charset="0"/>
              </a:rPr>
              <a:t>.</a:t>
            </a:r>
            <a:endParaRPr sz="3100" dirty="0">
              <a:latin typeface="Calibri" panose="020F0502020204030204" pitchFamily="34" charset="0"/>
              <a:cs typeface="Calibri" panose="020F0502020204030204" pitchFamily="34" charset="0"/>
            </a:endParaRPr>
          </a:p>
          <a:p>
            <a:pPr marL="114300" lvl="0" indent="0">
              <a:lnSpc>
                <a:spcPct val="110000"/>
              </a:lnSpc>
              <a:spcBef>
                <a:spcPts val="544"/>
              </a:spcBef>
              <a:buSzPts val="2720"/>
              <a:buNone/>
            </a:pPr>
            <a:r>
              <a:rPr lang="en-AU" sz="3100" dirty="0">
                <a:latin typeface="Calibri" panose="020F0502020204030204" pitchFamily="34" charset="0"/>
                <a:cs typeface="Calibri" panose="020F0502020204030204" pitchFamily="34" charset="0"/>
              </a:rPr>
              <a:t>An advertiser approaches the company offering a financial incentive if it recommends the advertiser's products above other ones.</a:t>
            </a:r>
            <a:endParaRPr sz="3100" dirty="0">
              <a:latin typeface="Calibri" panose="020F0502020204030204" pitchFamily="34" charset="0"/>
              <a:cs typeface="Calibri" panose="020F0502020204030204" pitchFamily="34" charset="0"/>
            </a:endParaRPr>
          </a:p>
          <a:p>
            <a:pPr marL="274320" lvl="0" indent="-144780" algn="l" rtl="0">
              <a:lnSpc>
                <a:spcPct val="90000"/>
              </a:lnSpc>
              <a:spcBef>
                <a:spcPts val="408"/>
              </a:spcBef>
              <a:spcAft>
                <a:spcPts val="0"/>
              </a:spcAft>
              <a:buSzPts val="2040"/>
              <a:buNone/>
            </a:pPr>
            <a:endParaRPr sz="2040" dirty="0"/>
          </a:p>
        </p:txBody>
      </p:sp>
      <p:pic>
        <p:nvPicPr>
          <p:cNvPr id="249" name="Google Shape;249;p23"/>
          <p:cNvPicPr preferRelativeResize="0"/>
          <p:nvPr/>
        </p:nvPicPr>
        <p:blipFill>
          <a:blip r:embed="rId3">
            <a:alphaModFix/>
          </a:blip>
          <a:stretch>
            <a:fillRect/>
          </a:stretch>
        </p:blipFill>
        <p:spPr>
          <a:xfrm>
            <a:off x="10046042" y="6301946"/>
            <a:ext cx="2174789" cy="568418"/>
          </a:xfrm>
          <a:prstGeom prst="rect">
            <a:avLst/>
          </a:prstGeom>
          <a:noFill/>
          <a:ln>
            <a:noFill/>
          </a:ln>
        </p:spPr>
      </p:pic>
    </p:spTree>
    <p:extLst>
      <p:ext uri="{BB962C8B-B14F-4D97-AF65-F5344CB8AC3E}">
        <p14:creationId xmlns:p14="http://schemas.microsoft.com/office/powerpoint/2010/main" val="92935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5" name="Google Shape;255;p2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lvl="0">
              <a:buSzPts val="4400"/>
            </a:pPr>
            <a:r>
              <a:rPr lang="en-AU" dirty="0">
                <a:latin typeface="Calibri" panose="020F0502020204030204" pitchFamily="34" charset="0"/>
                <a:cs typeface="Calibri" panose="020F0502020204030204" pitchFamily="34" charset="0"/>
              </a:rPr>
              <a:t>Question 5: Marketing</a:t>
            </a:r>
            <a:endParaRPr dirty="0">
              <a:latin typeface="Calibri" panose="020F0502020204030204" pitchFamily="34" charset="0"/>
              <a:cs typeface="Calibri" panose="020F0502020204030204" pitchFamily="34" charset="0"/>
            </a:endParaRPr>
          </a:p>
        </p:txBody>
      </p:sp>
      <p:sp>
        <p:nvSpPr>
          <p:cNvPr id="254" name="Google Shape;254;p24"/>
          <p:cNvSpPr txBox="1">
            <a:spLocks noGrp="1"/>
          </p:cNvSpPr>
          <p:nvPr>
            <p:ph idx="1"/>
          </p:nvPr>
        </p:nvSpPr>
        <p:spPr>
          <a:xfrm>
            <a:off x="625788" y="1982820"/>
            <a:ext cx="10508957" cy="647099"/>
          </a:xfrm>
          <a:prstGeom prst="rect">
            <a:avLst/>
          </a:prstGeom>
          <a:noFill/>
          <a:ln>
            <a:noFill/>
          </a:ln>
        </p:spPr>
        <p:txBody>
          <a:bodyPr spcFirstLastPara="1" wrap="square" lIns="91425" tIns="45700" rIns="91425" bIns="45700" anchor="t" anchorCtr="0">
            <a:normAutofit/>
          </a:bodyPr>
          <a:lstStyle/>
          <a:p>
            <a:pPr marL="114300" lvl="0" indent="0" algn="l" rtl="0">
              <a:spcBef>
                <a:spcPts val="0"/>
              </a:spcBef>
              <a:spcAft>
                <a:spcPts val="0"/>
              </a:spcAft>
              <a:buSzPts val="3000"/>
              <a:buNone/>
            </a:pPr>
            <a:r>
              <a:rPr lang="en-AU" sz="3000" dirty="0">
                <a:latin typeface="Calibri" panose="020F0502020204030204" pitchFamily="34" charset="0"/>
                <a:cs typeface="Calibri" panose="020F0502020204030204" pitchFamily="34" charset="0"/>
              </a:rPr>
              <a:t>The company should:</a:t>
            </a:r>
            <a:endParaRPr dirty="0">
              <a:latin typeface="Calibri" panose="020F0502020204030204" pitchFamily="34" charset="0"/>
              <a:cs typeface="Calibri" panose="020F0502020204030204" pitchFamily="34" charset="0"/>
            </a:endParaRPr>
          </a:p>
          <a:p>
            <a:pPr marL="274320" lvl="0" indent="-121920" algn="l" rtl="0">
              <a:spcBef>
                <a:spcPts val="480"/>
              </a:spcBef>
              <a:spcAft>
                <a:spcPts val="0"/>
              </a:spcAft>
              <a:buSzPts val="2400"/>
              <a:buNone/>
            </a:pPr>
            <a:endParaRPr dirty="0"/>
          </a:p>
        </p:txBody>
      </p:sp>
      <p:graphicFrame>
        <p:nvGraphicFramePr>
          <p:cNvPr id="256" name="Google Shape;256;p24"/>
          <p:cNvGraphicFramePr/>
          <p:nvPr>
            <p:extLst>
              <p:ext uri="{D42A27DB-BD31-4B8C-83A1-F6EECF244321}">
                <p14:modId xmlns:p14="http://schemas.microsoft.com/office/powerpoint/2010/main" val="445842624"/>
              </p:ext>
            </p:extLst>
          </p:nvPr>
        </p:nvGraphicFramePr>
        <p:xfrm>
          <a:off x="386618" y="2646688"/>
          <a:ext cx="11416934" cy="3671545"/>
        </p:xfrm>
        <a:graphic>
          <a:graphicData uri="http://schemas.openxmlformats.org/drawingml/2006/table">
            <a:tbl>
              <a:tblPr firstRow="1" bandRow="1">
                <a:noFill/>
              </a:tblPr>
              <a:tblGrid>
                <a:gridCol w="5708467">
                  <a:extLst>
                    <a:ext uri="{9D8B030D-6E8A-4147-A177-3AD203B41FA5}">
                      <a16:colId xmlns:a16="http://schemas.microsoft.com/office/drawing/2014/main" val="20000"/>
                    </a:ext>
                  </a:extLst>
                </a:gridCol>
                <a:gridCol w="5708467">
                  <a:extLst>
                    <a:ext uri="{9D8B030D-6E8A-4147-A177-3AD203B41FA5}">
                      <a16:colId xmlns:a16="http://schemas.microsoft.com/office/drawing/2014/main" val="20001"/>
                    </a:ext>
                  </a:extLst>
                </a:gridCol>
              </a:tblGrid>
              <a:tr h="1629375">
                <a:tc>
                  <a:txBody>
                    <a:bodyPr/>
                    <a:lstStyle/>
                    <a:p>
                      <a:pPr marL="0" marR="0" lvl="0" indent="0" algn="l" rtl="0">
                        <a:spcBef>
                          <a:spcPts val="0"/>
                        </a:spcBef>
                        <a:spcAft>
                          <a:spcPts val="0"/>
                        </a:spcAft>
                        <a:buNone/>
                      </a:pPr>
                      <a:r>
                        <a:rPr lang="en-AU" sz="2200" b="0" dirty="0"/>
                        <a:t>          </a:t>
                      </a:r>
                      <a:endParaRPr dirty="0"/>
                    </a:p>
                    <a:p>
                      <a:pPr marL="0" marR="0" lvl="0" indent="0" algn="l" rtl="0">
                        <a:spcBef>
                          <a:spcPts val="0"/>
                        </a:spcBef>
                        <a:spcAft>
                          <a:spcPts val="0"/>
                        </a:spcAft>
                        <a:buNone/>
                      </a:pPr>
                      <a:endParaRPr sz="2200" b="0" dirty="0"/>
                    </a:p>
                    <a:p>
                      <a:pPr marL="0" marR="0" lvl="0" indent="0" algn="l" rtl="0">
                        <a:spcBef>
                          <a:spcPts val="0"/>
                        </a:spcBef>
                        <a:spcAft>
                          <a:spcPts val="0"/>
                        </a:spcAft>
                        <a:buNone/>
                      </a:pPr>
                      <a:r>
                        <a:rPr lang="en-AU" sz="2200" b="0" dirty="0">
                          <a:latin typeface="Calibri" panose="020F0502020204030204" pitchFamily="34" charset="0"/>
                          <a:cs typeface="Calibri" panose="020F0502020204030204" pitchFamily="34" charset="0"/>
                        </a:rPr>
                        <a:t>Take up the offer, as it is a way to make an easy profit. </a:t>
                      </a:r>
                      <a:endParaRPr sz="2200" b="0" dirty="0">
                        <a:latin typeface="Calibri" panose="020F0502020204030204" pitchFamily="34" charset="0"/>
                        <a:cs typeface="Calibri" panose="020F0502020204030204" pitchFamily="34" charset="0"/>
                      </a:endParaRPr>
                    </a:p>
                  </a:txBody>
                  <a:tcPr marL="121933" marR="121933" marT="45725" marB="45725"/>
                </a:tc>
                <a:tc>
                  <a:txBody>
                    <a:bodyPr/>
                    <a:lstStyle/>
                    <a:p>
                      <a:pPr marL="0" marR="0" lvl="0"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457200" marR="0" lvl="1"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0" marR="0" lvl="0"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ea typeface="Candara"/>
                          <a:cs typeface="Calibri" panose="020F0502020204030204" pitchFamily="34" charset="0"/>
                          <a:sym typeface="Candara"/>
                        </a:rPr>
                        <a:t>Only use it for some of the product range. </a:t>
                      </a:r>
                      <a:endParaRPr sz="2200" b="0" i="0" u="none" strike="noStrike" cap="none" dirty="0">
                        <a:solidFill>
                          <a:schemeClr val="dk1"/>
                        </a:solidFill>
                        <a:latin typeface="Calibri" panose="020F0502020204030204" pitchFamily="34" charset="0"/>
                        <a:ea typeface="Candara"/>
                        <a:cs typeface="Calibri" panose="020F0502020204030204" pitchFamily="34" charset="0"/>
                        <a:sym typeface="Candara"/>
                      </a:endParaRPr>
                    </a:p>
                  </a:txBody>
                  <a:tcPr marL="121933" marR="121933" marT="45725" marB="45725"/>
                </a:tc>
                <a:extLst>
                  <a:ext uri="{0D108BD9-81ED-4DB2-BD59-A6C34878D82A}">
                    <a16:rowId xmlns:a16="http://schemas.microsoft.com/office/drawing/2014/main" val="10000"/>
                  </a:ext>
                </a:extLst>
              </a:tr>
              <a:tr h="1853975">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0"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Tell the advertisers that they are not interested, and that they prefer their users to get ‘true’ recommendations. </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txBody>
                  <a:tcPr marL="121933" marR="121933" marT="45725" marB="45725"/>
                </a:tc>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0"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Not take up the offer, instead using this example to teach their team about the dangers of misusing AI. </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p>
                      <a:pPr marL="0" marR="0" lvl="0" indent="0" algn="l" rtl="0">
                        <a:spcBef>
                          <a:spcPts val="0"/>
                        </a:spcBef>
                        <a:spcAft>
                          <a:spcPts val="0"/>
                        </a:spcAft>
                        <a:buNone/>
                      </a:pPr>
                      <a:endParaRPr sz="1800" dirty="0"/>
                    </a:p>
                  </a:txBody>
                  <a:tcPr marL="121933" marR="121933" marT="45725" marB="45725"/>
                </a:tc>
                <a:extLst>
                  <a:ext uri="{0D108BD9-81ED-4DB2-BD59-A6C34878D82A}">
                    <a16:rowId xmlns:a16="http://schemas.microsoft.com/office/drawing/2014/main" val="10001"/>
                  </a:ext>
                </a:extLst>
              </a:tr>
            </a:tbl>
          </a:graphicData>
        </a:graphic>
      </p:graphicFrame>
      <p:grpSp>
        <p:nvGrpSpPr>
          <p:cNvPr id="257" name="Google Shape;257;p24"/>
          <p:cNvGrpSpPr/>
          <p:nvPr/>
        </p:nvGrpSpPr>
        <p:grpSpPr>
          <a:xfrm>
            <a:off x="538320" y="2774862"/>
            <a:ext cx="722888" cy="493614"/>
            <a:chOff x="6595009" y="1650775"/>
            <a:chExt cx="542166" cy="493614"/>
          </a:xfrm>
        </p:grpSpPr>
        <p:sp>
          <p:nvSpPr>
            <p:cNvPr id="258" name="Google Shape;258;p24"/>
            <p:cNvSpPr/>
            <p:nvPr/>
          </p:nvSpPr>
          <p:spPr>
            <a:xfrm>
              <a:off x="6595009" y="1650775"/>
              <a:ext cx="542166" cy="493614"/>
            </a:xfrm>
            <a:prstGeom prst="ellipse">
              <a:avLst/>
            </a:prstGeom>
            <a:solidFill>
              <a:schemeClr val="accent1"/>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59" name="Google Shape;259;p24"/>
            <p:cNvSpPr txBox="1"/>
            <p:nvPr/>
          </p:nvSpPr>
          <p:spPr>
            <a:xfrm>
              <a:off x="6595009" y="1650775"/>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dirty="0">
                  <a:solidFill>
                    <a:srgbClr val="000000"/>
                  </a:solidFill>
                  <a:ea typeface="Arial"/>
                  <a:cs typeface="Arial"/>
                  <a:sym typeface="Arial"/>
                </a:rPr>
                <a:t>A</a:t>
              </a:r>
              <a:endParaRPr sz="2200" kern="0" dirty="0">
                <a:solidFill>
                  <a:srgbClr val="000000"/>
                </a:solidFill>
                <a:ea typeface="Arial"/>
                <a:cs typeface="Arial"/>
                <a:sym typeface="Arial"/>
              </a:endParaRPr>
            </a:p>
          </p:txBody>
        </p:sp>
      </p:grpSp>
      <p:grpSp>
        <p:nvGrpSpPr>
          <p:cNvPr id="260" name="Google Shape;260;p24"/>
          <p:cNvGrpSpPr/>
          <p:nvPr/>
        </p:nvGrpSpPr>
        <p:grpSpPr>
          <a:xfrm>
            <a:off x="6223675" y="2761393"/>
            <a:ext cx="722888" cy="493614"/>
            <a:chOff x="6595009" y="1650775"/>
            <a:chExt cx="542166" cy="493614"/>
          </a:xfrm>
        </p:grpSpPr>
        <p:sp>
          <p:nvSpPr>
            <p:cNvPr id="261" name="Google Shape;261;p24"/>
            <p:cNvSpPr/>
            <p:nvPr/>
          </p:nvSpPr>
          <p:spPr>
            <a:xfrm>
              <a:off x="6595009" y="1650775"/>
              <a:ext cx="542166" cy="493614"/>
            </a:xfrm>
            <a:prstGeom prst="ellipse">
              <a:avLst/>
            </a:prstGeom>
            <a:solidFill>
              <a:srgbClr val="FF00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62" name="Google Shape;262;p24"/>
            <p:cNvSpPr txBox="1"/>
            <p:nvPr/>
          </p:nvSpPr>
          <p:spPr>
            <a:xfrm>
              <a:off x="6595009" y="1650775"/>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B</a:t>
              </a:r>
              <a:endParaRPr sz="2200" kern="0">
                <a:solidFill>
                  <a:srgbClr val="000000"/>
                </a:solidFill>
                <a:ea typeface="Arial"/>
                <a:cs typeface="Arial"/>
                <a:sym typeface="Arial"/>
              </a:endParaRPr>
            </a:p>
          </p:txBody>
        </p:sp>
      </p:grpSp>
      <p:grpSp>
        <p:nvGrpSpPr>
          <p:cNvPr id="263" name="Google Shape;263;p24"/>
          <p:cNvGrpSpPr/>
          <p:nvPr/>
        </p:nvGrpSpPr>
        <p:grpSpPr>
          <a:xfrm>
            <a:off x="538320" y="4447234"/>
            <a:ext cx="722888" cy="493614"/>
            <a:chOff x="6570733" y="2377709"/>
            <a:chExt cx="542166" cy="493614"/>
          </a:xfrm>
        </p:grpSpPr>
        <p:sp>
          <p:nvSpPr>
            <p:cNvPr id="264" name="Google Shape;264;p24"/>
            <p:cNvSpPr/>
            <p:nvPr/>
          </p:nvSpPr>
          <p:spPr>
            <a:xfrm>
              <a:off x="6570733" y="2377709"/>
              <a:ext cx="542166" cy="493614"/>
            </a:xfrm>
            <a:prstGeom prst="ellipse">
              <a:avLst/>
            </a:prstGeom>
            <a:solidFill>
              <a:srgbClr val="FFFF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65" name="Google Shape;265;p24"/>
            <p:cNvSpPr txBox="1"/>
            <p:nvPr/>
          </p:nvSpPr>
          <p:spPr>
            <a:xfrm>
              <a:off x="6570733" y="2377709"/>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C</a:t>
              </a:r>
              <a:endParaRPr sz="2200" kern="0">
                <a:solidFill>
                  <a:srgbClr val="000000"/>
                </a:solidFill>
                <a:ea typeface="Arial"/>
                <a:cs typeface="Arial"/>
                <a:sym typeface="Arial"/>
              </a:endParaRPr>
            </a:p>
          </p:txBody>
        </p:sp>
      </p:grpSp>
      <p:grpSp>
        <p:nvGrpSpPr>
          <p:cNvPr id="266" name="Google Shape;266;p24"/>
          <p:cNvGrpSpPr/>
          <p:nvPr/>
        </p:nvGrpSpPr>
        <p:grpSpPr>
          <a:xfrm>
            <a:off x="6191307" y="4509961"/>
            <a:ext cx="722888" cy="493614"/>
            <a:chOff x="7597073" y="2377709"/>
            <a:chExt cx="542166" cy="493614"/>
          </a:xfrm>
        </p:grpSpPr>
        <p:sp>
          <p:nvSpPr>
            <p:cNvPr id="267" name="Google Shape;267;p24"/>
            <p:cNvSpPr/>
            <p:nvPr/>
          </p:nvSpPr>
          <p:spPr>
            <a:xfrm>
              <a:off x="7597073" y="2377709"/>
              <a:ext cx="542166" cy="493614"/>
            </a:xfrm>
            <a:prstGeom prst="ellipse">
              <a:avLst/>
            </a:prstGeom>
            <a:solidFill>
              <a:srgbClr val="00B05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68" name="Google Shape;268;p24"/>
            <p:cNvSpPr txBox="1"/>
            <p:nvPr/>
          </p:nvSpPr>
          <p:spPr>
            <a:xfrm>
              <a:off x="7597073" y="2377709"/>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D</a:t>
              </a:r>
              <a:endParaRPr sz="2200" kern="0">
                <a:solidFill>
                  <a:srgbClr val="000000"/>
                </a:solidFill>
                <a:ea typeface="Arial"/>
                <a:cs typeface="Arial"/>
                <a:sym typeface="Arial"/>
              </a:endParaRPr>
            </a:p>
          </p:txBody>
        </p:sp>
      </p:grpSp>
      <p:pic>
        <p:nvPicPr>
          <p:cNvPr id="269" name="Google Shape;269;p24"/>
          <p:cNvPicPr preferRelativeResize="0"/>
          <p:nvPr/>
        </p:nvPicPr>
        <p:blipFill>
          <a:blip r:embed="rId3">
            <a:alphaModFix/>
          </a:blip>
          <a:stretch>
            <a:fillRect/>
          </a:stretch>
        </p:blipFill>
        <p:spPr>
          <a:xfrm>
            <a:off x="10234938" y="6335003"/>
            <a:ext cx="1957062" cy="523004"/>
          </a:xfrm>
          <a:prstGeom prst="rect">
            <a:avLst/>
          </a:prstGeom>
          <a:noFill/>
          <a:ln>
            <a:noFill/>
          </a:ln>
        </p:spPr>
      </p:pic>
    </p:spTree>
    <p:extLst>
      <p:ext uri="{BB962C8B-B14F-4D97-AF65-F5344CB8AC3E}">
        <p14:creationId xmlns:p14="http://schemas.microsoft.com/office/powerpoint/2010/main" val="880758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5" name="Rounded Rectangle 4"/>
          <p:cNvSpPr/>
          <p:nvPr/>
        </p:nvSpPr>
        <p:spPr>
          <a:xfrm>
            <a:off x="432486" y="1940011"/>
            <a:ext cx="8538519" cy="420129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AU"/>
          </a:p>
        </p:txBody>
      </p:sp>
      <p:sp>
        <p:nvSpPr>
          <p:cNvPr id="275" name="Google Shape;275;g914cbb75e1_0_0"/>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FFFFFF"/>
              </a:buClr>
              <a:buSzPts val="4400"/>
              <a:buFont typeface="Candara"/>
              <a:buNone/>
            </a:pPr>
            <a:r>
              <a:rPr lang="en-AU" dirty="0">
                <a:latin typeface="Calibri" panose="020F0502020204030204" pitchFamily="34" charset="0"/>
                <a:cs typeface="Calibri" panose="020F0502020204030204" pitchFamily="34" charset="0"/>
              </a:rPr>
              <a:t>Question 6: Automation</a:t>
            </a:r>
            <a:endParaRPr dirty="0">
              <a:latin typeface="Calibri" panose="020F0502020204030204" pitchFamily="34" charset="0"/>
              <a:cs typeface="Calibri" panose="020F0502020204030204" pitchFamily="34" charset="0"/>
            </a:endParaRPr>
          </a:p>
        </p:txBody>
      </p:sp>
      <p:sp>
        <p:nvSpPr>
          <p:cNvPr id="274" name="Google Shape;274;g914cbb75e1_0_0"/>
          <p:cNvSpPr txBox="1">
            <a:spLocks noGrp="1"/>
          </p:cNvSpPr>
          <p:nvPr>
            <p:ph idx="1"/>
          </p:nvPr>
        </p:nvSpPr>
        <p:spPr>
          <a:xfrm>
            <a:off x="407500" y="2651191"/>
            <a:ext cx="8547600" cy="3450600"/>
          </a:xfrm>
          <a:prstGeom prst="rect">
            <a:avLst/>
          </a:prstGeom>
          <a:noFill/>
          <a:ln>
            <a:noFill/>
          </a:ln>
        </p:spPr>
        <p:txBody>
          <a:bodyPr spcFirstLastPara="1" wrap="square" lIns="91425" tIns="45700" rIns="91425" bIns="45700" anchor="t" anchorCtr="0">
            <a:noAutofit/>
          </a:bodyPr>
          <a:lstStyle/>
          <a:p>
            <a:pPr marL="114300" lvl="0" indent="0" algn="l" rtl="0">
              <a:lnSpc>
                <a:spcPct val="90000"/>
              </a:lnSpc>
              <a:spcBef>
                <a:spcPts val="0"/>
              </a:spcBef>
              <a:spcAft>
                <a:spcPts val="1200"/>
              </a:spcAft>
              <a:buSzPts val="2550"/>
              <a:buNone/>
            </a:pPr>
            <a:r>
              <a:rPr lang="en-AU" sz="2550" dirty="0">
                <a:latin typeface="Calibri" panose="020F0502020204030204" pitchFamily="34" charset="0"/>
                <a:cs typeface="Calibri" panose="020F0502020204030204" pitchFamily="34" charset="0"/>
              </a:rPr>
              <a:t>A company is considering an AI application to automate their warehouse storage and inventory systems.  </a:t>
            </a:r>
            <a:endParaRPr dirty="0">
              <a:latin typeface="Calibri" panose="020F0502020204030204" pitchFamily="34" charset="0"/>
              <a:cs typeface="Calibri" panose="020F0502020204030204" pitchFamily="34" charset="0"/>
            </a:endParaRPr>
          </a:p>
          <a:p>
            <a:pPr marL="114300" lvl="0" indent="0" algn="l" rtl="0">
              <a:lnSpc>
                <a:spcPct val="90000"/>
              </a:lnSpc>
              <a:spcBef>
                <a:spcPts val="510"/>
              </a:spcBef>
              <a:spcAft>
                <a:spcPts val="1200"/>
              </a:spcAft>
              <a:buSzPts val="2550"/>
              <a:buNone/>
            </a:pPr>
            <a:r>
              <a:rPr lang="en-AU" sz="2550" dirty="0">
                <a:latin typeface="Calibri" panose="020F0502020204030204" pitchFamily="34" charset="0"/>
                <a:cs typeface="Calibri" panose="020F0502020204030204" pitchFamily="34" charset="0"/>
              </a:rPr>
              <a:t>Management has estimated that this will result in 50 staff losing their jobs.</a:t>
            </a:r>
            <a:endParaRPr dirty="0">
              <a:latin typeface="Calibri" panose="020F0502020204030204" pitchFamily="34" charset="0"/>
              <a:cs typeface="Calibri" panose="020F0502020204030204" pitchFamily="34" charset="0"/>
            </a:endParaRPr>
          </a:p>
          <a:p>
            <a:pPr marL="114300" lvl="0" indent="0" algn="l" rtl="0">
              <a:lnSpc>
                <a:spcPct val="90000"/>
              </a:lnSpc>
              <a:spcBef>
                <a:spcPts val="510"/>
              </a:spcBef>
              <a:spcAft>
                <a:spcPts val="0"/>
              </a:spcAft>
              <a:buSzPts val="2550"/>
              <a:buNone/>
            </a:pPr>
            <a:r>
              <a:rPr lang="en-AU" sz="2550" dirty="0">
                <a:latin typeface="Calibri" panose="020F0502020204030204" pitchFamily="34" charset="0"/>
                <a:cs typeface="Calibri" panose="020F0502020204030204" pitchFamily="34" charset="0"/>
              </a:rPr>
              <a:t>The company says that this investment will save the company money over time. </a:t>
            </a:r>
            <a:endParaRPr sz="2550" dirty="0">
              <a:latin typeface="Calibri" panose="020F0502020204030204" pitchFamily="34" charset="0"/>
              <a:cs typeface="Calibri" panose="020F0502020204030204" pitchFamily="34" charset="0"/>
            </a:endParaRPr>
          </a:p>
          <a:p>
            <a:pPr marL="274320" lvl="0" indent="-144780" algn="l" rtl="0">
              <a:lnSpc>
                <a:spcPct val="90000"/>
              </a:lnSpc>
              <a:spcBef>
                <a:spcPts val="408"/>
              </a:spcBef>
              <a:spcAft>
                <a:spcPts val="0"/>
              </a:spcAft>
              <a:buSzPts val="2040"/>
              <a:buNone/>
            </a:pPr>
            <a:endParaRPr sz="2040" dirty="0"/>
          </a:p>
        </p:txBody>
      </p:sp>
      <p:pic>
        <p:nvPicPr>
          <p:cNvPr id="276" name="Google Shape;276;g914cbb75e1_0_0"/>
          <p:cNvPicPr preferRelativeResize="0"/>
          <p:nvPr/>
        </p:nvPicPr>
        <p:blipFill>
          <a:blip r:embed="rId3">
            <a:alphaModFix/>
          </a:blip>
          <a:stretch>
            <a:fillRect/>
          </a:stretch>
        </p:blipFill>
        <p:spPr>
          <a:xfrm>
            <a:off x="10234938" y="6339017"/>
            <a:ext cx="1957062" cy="518990"/>
          </a:xfrm>
          <a:prstGeom prst="rect">
            <a:avLst/>
          </a:prstGeom>
          <a:noFill/>
          <a:ln>
            <a:noFill/>
          </a:ln>
        </p:spPr>
      </p:pic>
    </p:spTree>
    <p:extLst>
      <p:ext uri="{BB962C8B-B14F-4D97-AF65-F5344CB8AC3E}">
        <p14:creationId xmlns:p14="http://schemas.microsoft.com/office/powerpoint/2010/main" val="1965374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2" name="Google Shape;282;g914cbb75e1_0_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lvl="0">
              <a:buSzPts val="4400"/>
            </a:pPr>
            <a:r>
              <a:rPr lang="en-AU" dirty="0">
                <a:latin typeface="Calibri" panose="020F0502020204030204" pitchFamily="34" charset="0"/>
                <a:cs typeface="Calibri" panose="020F0502020204030204" pitchFamily="34" charset="0"/>
              </a:rPr>
              <a:t>Question 6: Automation</a:t>
            </a:r>
            <a:endParaRPr dirty="0">
              <a:latin typeface="Calibri" panose="020F0502020204030204" pitchFamily="34" charset="0"/>
              <a:cs typeface="Calibri" panose="020F0502020204030204" pitchFamily="34" charset="0"/>
            </a:endParaRPr>
          </a:p>
        </p:txBody>
      </p:sp>
      <p:sp>
        <p:nvSpPr>
          <p:cNvPr id="281" name="Google Shape;281;g914cbb75e1_0_6"/>
          <p:cNvSpPr txBox="1">
            <a:spLocks noGrp="1"/>
          </p:cNvSpPr>
          <p:nvPr>
            <p:ph idx="1"/>
          </p:nvPr>
        </p:nvSpPr>
        <p:spPr>
          <a:xfrm>
            <a:off x="625787" y="1982813"/>
            <a:ext cx="10508800" cy="647100"/>
          </a:xfrm>
          <a:prstGeom prst="rect">
            <a:avLst/>
          </a:prstGeom>
          <a:noFill/>
          <a:ln>
            <a:noFill/>
          </a:ln>
        </p:spPr>
        <p:txBody>
          <a:bodyPr spcFirstLastPara="1" wrap="square" lIns="91425" tIns="45700" rIns="91425" bIns="45700" anchor="t" anchorCtr="0">
            <a:noAutofit/>
          </a:bodyPr>
          <a:lstStyle/>
          <a:p>
            <a:pPr marL="114300" lvl="0" indent="0" algn="l" rtl="0">
              <a:spcBef>
                <a:spcPts val="0"/>
              </a:spcBef>
              <a:spcAft>
                <a:spcPts val="0"/>
              </a:spcAft>
              <a:buSzPts val="3000"/>
              <a:buNone/>
            </a:pPr>
            <a:r>
              <a:rPr lang="en-AU" sz="3000" dirty="0">
                <a:latin typeface="Calibri" panose="020F0502020204030204" pitchFamily="34" charset="0"/>
                <a:cs typeface="Calibri" panose="020F0502020204030204" pitchFamily="34" charset="0"/>
              </a:rPr>
              <a:t>The company should:</a:t>
            </a:r>
            <a:endParaRPr dirty="0">
              <a:latin typeface="Calibri" panose="020F0502020204030204" pitchFamily="34" charset="0"/>
              <a:cs typeface="Calibri" panose="020F0502020204030204" pitchFamily="34" charset="0"/>
            </a:endParaRPr>
          </a:p>
          <a:p>
            <a:pPr marL="274320" lvl="0" indent="-121920" algn="l" rtl="0">
              <a:spcBef>
                <a:spcPts val="480"/>
              </a:spcBef>
              <a:spcAft>
                <a:spcPts val="0"/>
              </a:spcAft>
              <a:buSzPts val="2400"/>
              <a:buNone/>
            </a:pPr>
            <a:endParaRPr dirty="0"/>
          </a:p>
        </p:txBody>
      </p:sp>
      <p:graphicFrame>
        <p:nvGraphicFramePr>
          <p:cNvPr id="283" name="Google Shape;283;g914cbb75e1_0_6"/>
          <p:cNvGraphicFramePr/>
          <p:nvPr>
            <p:extLst>
              <p:ext uri="{D42A27DB-BD31-4B8C-83A1-F6EECF244321}">
                <p14:modId xmlns:p14="http://schemas.microsoft.com/office/powerpoint/2010/main" val="2141747873"/>
              </p:ext>
            </p:extLst>
          </p:nvPr>
        </p:nvGraphicFramePr>
        <p:xfrm>
          <a:off x="386618" y="2646681"/>
          <a:ext cx="11416934" cy="3483350"/>
        </p:xfrm>
        <a:graphic>
          <a:graphicData uri="http://schemas.openxmlformats.org/drawingml/2006/table">
            <a:tbl>
              <a:tblPr firstRow="1" bandRow="1">
                <a:noFill/>
              </a:tblPr>
              <a:tblGrid>
                <a:gridCol w="5708467">
                  <a:extLst>
                    <a:ext uri="{9D8B030D-6E8A-4147-A177-3AD203B41FA5}">
                      <a16:colId xmlns:a16="http://schemas.microsoft.com/office/drawing/2014/main" val="20000"/>
                    </a:ext>
                  </a:extLst>
                </a:gridCol>
                <a:gridCol w="5708467">
                  <a:extLst>
                    <a:ext uri="{9D8B030D-6E8A-4147-A177-3AD203B41FA5}">
                      <a16:colId xmlns:a16="http://schemas.microsoft.com/office/drawing/2014/main" val="20001"/>
                    </a:ext>
                  </a:extLst>
                </a:gridCol>
              </a:tblGrid>
              <a:tr h="1629375">
                <a:tc>
                  <a:txBody>
                    <a:bodyPr/>
                    <a:lstStyle/>
                    <a:p>
                      <a:pPr marL="0" marR="0" lvl="0" indent="0" algn="l" rtl="0">
                        <a:spcBef>
                          <a:spcPts val="0"/>
                        </a:spcBef>
                        <a:spcAft>
                          <a:spcPts val="0"/>
                        </a:spcAft>
                        <a:buNone/>
                      </a:pPr>
                      <a:r>
                        <a:rPr lang="en-AU" sz="2200" b="0" dirty="0"/>
                        <a:t>          </a:t>
                      </a:r>
                      <a:endParaRPr dirty="0"/>
                    </a:p>
                    <a:p>
                      <a:pPr marL="0" marR="0" lvl="0" indent="0" algn="l" rtl="0">
                        <a:spcBef>
                          <a:spcPts val="0"/>
                        </a:spcBef>
                        <a:spcAft>
                          <a:spcPts val="0"/>
                        </a:spcAft>
                        <a:buNone/>
                      </a:pPr>
                      <a:endParaRPr sz="2200" b="0" dirty="0"/>
                    </a:p>
                    <a:p>
                      <a:pPr marL="0" marR="0" lvl="0" indent="0" algn="l" rtl="0">
                        <a:spcBef>
                          <a:spcPts val="0"/>
                        </a:spcBef>
                        <a:spcAft>
                          <a:spcPts val="0"/>
                        </a:spcAft>
                        <a:buNone/>
                      </a:pPr>
                      <a:r>
                        <a:rPr lang="en-AU" sz="2200" b="0" dirty="0">
                          <a:latin typeface="Calibri" panose="020F0502020204030204" pitchFamily="34" charset="0"/>
                          <a:cs typeface="Calibri" panose="020F0502020204030204" pitchFamily="34" charset="0"/>
                        </a:rPr>
                        <a:t>Reward management with a financial bonus and increase their wages. </a:t>
                      </a:r>
                      <a:endParaRPr sz="2200" b="0" dirty="0">
                        <a:latin typeface="Calibri" panose="020F0502020204030204" pitchFamily="34" charset="0"/>
                        <a:cs typeface="Calibri" panose="020F0502020204030204" pitchFamily="34" charset="0"/>
                      </a:endParaRPr>
                    </a:p>
                  </a:txBody>
                  <a:tcPr marL="121933" marR="121933" marT="45725" marB="45725"/>
                </a:tc>
                <a:tc>
                  <a:txBody>
                    <a:bodyPr/>
                    <a:lstStyle/>
                    <a:p>
                      <a:pPr marL="0" marR="0" lvl="0"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457200" marR="0" lvl="1"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0" marR="0" lvl="0"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Train the workers instead of sacking them. The new roles would likely require new skills. </a:t>
                      </a:r>
                      <a:endParaRPr sz="2200" b="0" i="0" u="none" strike="noStrike" cap="none" dirty="0">
                        <a:solidFill>
                          <a:schemeClr val="dk1"/>
                        </a:solidFill>
                        <a:latin typeface="Calibri" panose="020F0502020204030204" pitchFamily="34" charset="0"/>
                        <a:ea typeface="Candara"/>
                        <a:cs typeface="Calibri" panose="020F0502020204030204" pitchFamily="34" charset="0"/>
                        <a:sym typeface="Candara"/>
                      </a:endParaRPr>
                    </a:p>
                  </a:txBody>
                  <a:tcPr marL="121933" marR="121933" marT="45725" marB="45725"/>
                </a:tc>
                <a:extLst>
                  <a:ext uri="{0D108BD9-81ED-4DB2-BD59-A6C34878D82A}">
                    <a16:rowId xmlns:a16="http://schemas.microsoft.com/office/drawing/2014/main" val="10000"/>
                  </a:ext>
                </a:extLst>
              </a:tr>
              <a:tr h="1853975">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0"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Decide not to automate their operations. </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txBody>
                  <a:tcPr marL="121933" marR="121933" marT="45725" marB="45725"/>
                </a:tc>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0"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Take up the plan to automate their operations, as the work is too menial for humans. </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p>
                      <a:pPr marL="0" marR="0" lvl="0" indent="0" algn="l" rtl="0">
                        <a:spcBef>
                          <a:spcPts val="0"/>
                        </a:spcBef>
                        <a:spcAft>
                          <a:spcPts val="0"/>
                        </a:spcAft>
                        <a:buNone/>
                      </a:pPr>
                      <a:endParaRPr sz="1800" dirty="0"/>
                    </a:p>
                  </a:txBody>
                  <a:tcPr marL="121933" marR="121933" marT="45725" marB="45725"/>
                </a:tc>
                <a:extLst>
                  <a:ext uri="{0D108BD9-81ED-4DB2-BD59-A6C34878D82A}">
                    <a16:rowId xmlns:a16="http://schemas.microsoft.com/office/drawing/2014/main" val="10001"/>
                  </a:ext>
                </a:extLst>
              </a:tr>
            </a:tbl>
          </a:graphicData>
        </a:graphic>
      </p:graphicFrame>
      <p:grpSp>
        <p:nvGrpSpPr>
          <p:cNvPr id="284" name="Google Shape;284;g914cbb75e1_0_6"/>
          <p:cNvGrpSpPr/>
          <p:nvPr/>
        </p:nvGrpSpPr>
        <p:grpSpPr>
          <a:xfrm>
            <a:off x="609600" y="2761393"/>
            <a:ext cx="722800" cy="493500"/>
            <a:chOff x="6595009" y="1650775"/>
            <a:chExt cx="542100" cy="493500"/>
          </a:xfrm>
        </p:grpSpPr>
        <p:sp>
          <p:nvSpPr>
            <p:cNvPr id="285" name="Google Shape;285;g914cbb75e1_0_6"/>
            <p:cNvSpPr/>
            <p:nvPr/>
          </p:nvSpPr>
          <p:spPr>
            <a:xfrm>
              <a:off x="6595009" y="1650775"/>
              <a:ext cx="542100" cy="493500"/>
            </a:xfrm>
            <a:prstGeom prst="ellipse">
              <a:avLst/>
            </a:prstGeom>
            <a:solidFill>
              <a:schemeClr val="accent1"/>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86" name="Google Shape;286;g914cbb75e1_0_6"/>
            <p:cNvSpPr txBox="1"/>
            <p:nvPr/>
          </p:nvSpPr>
          <p:spPr>
            <a:xfrm>
              <a:off x="6595009" y="1650775"/>
              <a:ext cx="542100" cy="430800"/>
            </a:xfrm>
            <a:prstGeom prst="rect">
              <a:avLst/>
            </a:prstGeom>
            <a:noFill/>
            <a:ln>
              <a:noFill/>
            </a:ln>
          </p:spPr>
          <p:txBody>
            <a:bodyPr spcFirstLastPara="1" wrap="square" lIns="91425" tIns="45700" rIns="91425" bIns="45700" anchor="t" anchorCtr="0">
              <a:noAutofit/>
            </a:bodyPr>
            <a:lstStyle/>
            <a:p>
              <a:pPr algn="ctr" defTabSz="914400">
                <a:buClr>
                  <a:srgbClr val="000000"/>
                </a:buClr>
                <a:buFont typeface="Arial"/>
                <a:buNone/>
              </a:pPr>
              <a:r>
                <a:rPr lang="en-AU" sz="2200" kern="0">
                  <a:solidFill>
                    <a:srgbClr val="000000"/>
                  </a:solidFill>
                  <a:ea typeface="Arial"/>
                  <a:cs typeface="Arial"/>
                  <a:sym typeface="Arial"/>
                </a:rPr>
                <a:t>A</a:t>
              </a:r>
              <a:endParaRPr sz="2200" kern="0">
                <a:solidFill>
                  <a:srgbClr val="000000"/>
                </a:solidFill>
                <a:ea typeface="Arial"/>
                <a:cs typeface="Arial"/>
                <a:sym typeface="Arial"/>
              </a:endParaRPr>
            </a:p>
          </p:txBody>
        </p:sp>
      </p:grpSp>
      <p:grpSp>
        <p:nvGrpSpPr>
          <p:cNvPr id="287" name="Google Shape;287;g914cbb75e1_0_6"/>
          <p:cNvGrpSpPr/>
          <p:nvPr/>
        </p:nvGrpSpPr>
        <p:grpSpPr>
          <a:xfrm>
            <a:off x="6223675" y="2761393"/>
            <a:ext cx="722800" cy="493500"/>
            <a:chOff x="6595009" y="1650775"/>
            <a:chExt cx="542100" cy="493500"/>
          </a:xfrm>
        </p:grpSpPr>
        <p:sp>
          <p:nvSpPr>
            <p:cNvPr id="288" name="Google Shape;288;g914cbb75e1_0_6"/>
            <p:cNvSpPr/>
            <p:nvPr/>
          </p:nvSpPr>
          <p:spPr>
            <a:xfrm>
              <a:off x="6595009" y="1650775"/>
              <a:ext cx="542100" cy="493500"/>
            </a:xfrm>
            <a:prstGeom prst="ellipse">
              <a:avLst/>
            </a:prstGeom>
            <a:solidFill>
              <a:srgbClr val="FF00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89" name="Google Shape;289;g914cbb75e1_0_6"/>
            <p:cNvSpPr txBox="1"/>
            <p:nvPr/>
          </p:nvSpPr>
          <p:spPr>
            <a:xfrm>
              <a:off x="6595009" y="1650775"/>
              <a:ext cx="542100" cy="430800"/>
            </a:xfrm>
            <a:prstGeom prst="rect">
              <a:avLst/>
            </a:prstGeom>
            <a:noFill/>
            <a:ln>
              <a:noFill/>
            </a:ln>
          </p:spPr>
          <p:txBody>
            <a:bodyPr spcFirstLastPara="1" wrap="square" lIns="91425" tIns="45700" rIns="91425" bIns="45700" anchor="t" anchorCtr="0">
              <a:noAutofit/>
            </a:bodyPr>
            <a:lstStyle/>
            <a:p>
              <a:pPr algn="ctr" defTabSz="914400">
                <a:buClr>
                  <a:srgbClr val="000000"/>
                </a:buClr>
                <a:buFont typeface="Arial"/>
                <a:buNone/>
              </a:pPr>
              <a:r>
                <a:rPr lang="en-AU" sz="2200" kern="0">
                  <a:solidFill>
                    <a:srgbClr val="000000"/>
                  </a:solidFill>
                  <a:ea typeface="Arial"/>
                  <a:cs typeface="Arial"/>
                  <a:sym typeface="Arial"/>
                </a:rPr>
                <a:t>B</a:t>
              </a:r>
              <a:endParaRPr sz="2200" kern="0">
                <a:solidFill>
                  <a:srgbClr val="000000"/>
                </a:solidFill>
                <a:ea typeface="Arial"/>
                <a:cs typeface="Arial"/>
                <a:sym typeface="Arial"/>
              </a:endParaRPr>
            </a:p>
          </p:txBody>
        </p:sp>
      </p:grpSp>
      <p:grpSp>
        <p:nvGrpSpPr>
          <p:cNvPr id="290" name="Google Shape;290;g914cbb75e1_0_6"/>
          <p:cNvGrpSpPr/>
          <p:nvPr/>
        </p:nvGrpSpPr>
        <p:grpSpPr>
          <a:xfrm>
            <a:off x="579064" y="4509961"/>
            <a:ext cx="722800" cy="493500"/>
            <a:chOff x="6570733" y="2377709"/>
            <a:chExt cx="542100" cy="493500"/>
          </a:xfrm>
        </p:grpSpPr>
        <p:sp>
          <p:nvSpPr>
            <p:cNvPr id="291" name="Google Shape;291;g914cbb75e1_0_6"/>
            <p:cNvSpPr/>
            <p:nvPr/>
          </p:nvSpPr>
          <p:spPr>
            <a:xfrm>
              <a:off x="6570733" y="2377709"/>
              <a:ext cx="542100" cy="493500"/>
            </a:xfrm>
            <a:prstGeom prst="ellipse">
              <a:avLst/>
            </a:prstGeom>
            <a:solidFill>
              <a:srgbClr val="FFFF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92" name="Google Shape;292;g914cbb75e1_0_6"/>
            <p:cNvSpPr txBox="1"/>
            <p:nvPr/>
          </p:nvSpPr>
          <p:spPr>
            <a:xfrm>
              <a:off x="6570733" y="2377709"/>
              <a:ext cx="542100" cy="430800"/>
            </a:xfrm>
            <a:prstGeom prst="rect">
              <a:avLst/>
            </a:prstGeom>
            <a:noFill/>
            <a:ln>
              <a:noFill/>
            </a:ln>
          </p:spPr>
          <p:txBody>
            <a:bodyPr spcFirstLastPara="1" wrap="square" lIns="91425" tIns="45700" rIns="91425" bIns="45700" anchor="t" anchorCtr="0">
              <a:noAutofit/>
            </a:bodyPr>
            <a:lstStyle/>
            <a:p>
              <a:pPr algn="ctr" defTabSz="914400">
                <a:buClr>
                  <a:srgbClr val="000000"/>
                </a:buClr>
                <a:buFont typeface="Arial"/>
                <a:buNone/>
              </a:pPr>
              <a:r>
                <a:rPr lang="en-AU" sz="2200" kern="0">
                  <a:solidFill>
                    <a:srgbClr val="000000"/>
                  </a:solidFill>
                  <a:ea typeface="Arial"/>
                  <a:cs typeface="Arial"/>
                  <a:sym typeface="Arial"/>
                </a:rPr>
                <a:t>C</a:t>
              </a:r>
              <a:endParaRPr sz="2200" kern="0">
                <a:solidFill>
                  <a:srgbClr val="000000"/>
                </a:solidFill>
                <a:ea typeface="Arial"/>
                <a:cs typeface="Arial"/>
                <a:sym typeface="Arial"/>
              </a:endParaRPr>
            </a:p>
          </p:txBody>
        </p:sp>
      </p:grpSp>
      <p:grpSp>
        <p:nvGrpSpPr>
          <p:cNvPr id="293" name="Google Shape;293;g914cbb75e1_0_6"/>
          <p:cNvGrpSpPr/>
          <p:nvPr/>
        </p:nvGrpSpPr>
        <p:grpSpPr>
          <a:xfrm>
            <a:off x="6191307" y="4509961"/>
            <a:ext cx="722800" cy="493500"/>
            <a:chOff x="7597073" y="2377709"/>
            <a:chExt cx="542100" cy="493500"/>
          </a:xfrm>
        </p:grpSpPr>
        <p:sp>
          <p:nvSpPr>
            <p:cNvPr id="294" name="Google Shape;294;g914cbb75e1_0_6"/>
            <p:cNvSpPr/>
            <p:nvPr/>
          </p:nvSpPr>
          <p:spPr>
            <a:xfrm>
              <a:off x="7597073" y="2377709"/>
              <a:ext cx="542100" cy="493500"/>
            </a:xfrm>
            <a:prstGeom prst="ellipse">
              <a:avLst/>
            </a:prstGeom>
            <a:solidFill>
              <a:srgbClr val="00B05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95" name="Google Shape;295;g914cbb75e1_0_6"/>
            <p:cNvSpPr txBox="1"/>
            <p:nvPr/>
          </p:nvSpPr>
          <p:spPr>
            <a:xfrm>
              <a:off x="7597073" y="2377709"/>
              <a:ext cx="542100" cy="430800"/>
            </a:xfrm>
            <a:prstGeom prst="rect">
              <a:avLst/>
            </a:prstGeom>
            <a:noFill/>
            <a:ln>
              <a:noFill/>
            </a:ln>
          </p:spPr>
          <p:txBody>
            <a:bodyPr spcFirstLastPara="1" wrap="square" lIns="91425" tIns="45700" rIns="91425" bIns="45700" anchor="t" anchorCtr="0">
              <a:noAutofit/>
            </a:bodyPr>
            <a:lstStyle/>
            <a:p>
              <a:pPr algn="ctr" defTabSz="914400">
                <a:buClr>
                  <a:srgbClr val="000000"/>
                </a:buClr>
                <a:buFont typeface="Arial"/>
                <a:buNone/>
              </a:pPr>
              <a:r>
                <a:rPr lang="en-AU" sz="2200" kern="0">
                  <a:solidFill>
                    <a:srgbClr val="000000"/>
                  </a:solidFill>
                  <a:ea typeface="Arial"/>
                  <a:cs typeface="Arial"/>
                  <a:sym typeface="Arial"/>
                </a:rPr>
                <a:t>D</a:t>
              </a:r>
              <a:endParaRPr sz="2200" kern="0">
                <a:solidFill>
                  <a:srgbClr val="000000"/>
                </a:solidFill>
                <a:ea typeface="Arial"/>
                <a:cs typeface="Arial"/>
                <a:sym typeface="Arial"/>
              </a:endParaRPr>
            </a:p>
          </p:txBody>
        </p:sp>
      </p:grpSp>
      <p:pic>
        <p:nvPicPr>
          <p:cNvPr id="296" name="Google Shape;296;g914cbb75e1_0_6"/>
          <p:cNvPicPr preferRelativeResize="0"/>
          <p:nvPr/>
        </p:nvPicPr>
        <p:blipFill>
          <a:blip r:embed="rId3">
            <a:alphaModFix/>
          </a:blip>
          <a:stretch>
            <a:fillRect/>
          </a:stretch>
        </p:blipFill>
        <p:spPr>
          <a:xfrm>
            <a:off x="10234938" y="6339017"/>
            <a:ext cx="1957062" cy="518990"/>
          </a:xfrm>
          <a:prstGeom prst="rect">
            <a:avLst/>
          </a:prstGeom>
          <a:noFill/>
          <a:ln>
            <a:noFill/>
          </a:ln>
        </p:spPr>
      </p:pic>
    </p:spTree>
    <p:extLst>
      <p:ext uri="{BB962C8B-B14F-4D97-AF65-F5344CB8AC3E}">
        <p14:creationId xmlns:p14="http://schemas.microsoft.com/office/powerpoint/2010/main" val="3004305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2" name="Rounded Rectangle 1"/>
          <p:cNvSpPr/>
          <p:nvPr/>
        </p:nvSpPr>
        <p:spPr>
          <a:xfrm>
            <a:off x="432486" y="1940011"/>
            <a:ext cx="8538519" cy="420129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AU"/>
          </a:p>
        </p:txBody>
      </p:sp>
      <p:sp>
        <p:nvSpPr>
          <p:cNvPr id="133" name="Google Shape;133;p1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FFFFF"/>
              </a:buClr>
              <a:buSzPts val="4400"/>
              <a:buFont typeface="Candara"/>
              <a:buNone/>
            </a:pPr>
            <a:r>
              <a:rPr lang="en-AU" dirty="0">
                <a:latin typeface="Calibri" panose="020F0502020204030204" pitchFamily="34" charset="0"/>
                <a:cs typeface="Calibri" panose="020F0502020204030204" pitchFamily="34" charset="0"/>
              </a:rPr>
              <a:t>AI quiz</a:t>
            </a:r>
            <a:endParaRPr dirty="0">
              <a:latin typeface="Calibri" panose="020F0502020204030204" pitchFamily="34" charset="0"/>
              <a:cs typeface="Calibri" panose="020F0502020204030204" pitchFamily="34" charset="0"/>
            </a:endParaRPr>
          </a:p>
        </p:txBody>
      </p:sp>
      <p:sp>
        <p:nvSpPr>
          <p:cNvPr id="132" name="Google Shape;132;p14"/>
          <p:cNvSpPr txBox="1">
            <a:spLocks noGrp="1"/>
          </p:cNvSpPr>
          <p:nvPr>
            <p:ph idx="1"/>
          </p:nvPr>
        </p:nvSpPr>
        <p:spPr>
          <a:xfrm>
            <a:off x="541190" y="2299927"/>
            <a:ext cx="8321109" cy="3841381"/>
          </a:xfrm>
          <a:prstGeom prst="rect">
            <a:avLst/>
          </a:prstGeom>
          <a:noFill/>
          <a:ln>
            <a:noFill/>
          </a:ln>
        </p:spPr>
        <p:txBody>
          <a:bodyPr spcFirstLastPara="1" wrap="square" lIns="91425" tIns="45700" rIns="91425" bIns="45700" anchor="t" anchorCtr="0">
            <a:normAutofit fontScale="77500" lnSpcReduction="20000"/>
          </a:bodyPr>
          <a:lstStyle/>
          <a:p>
            <a:pPr marL="114300" lvl="0" indent="0" algn="l" rtl="0">
              <a:lnSpc>
                <a:spcPct val="110000"/>
              </a:lnSpc>
              <a:spcBef>
                <a:spcPts val="0"/>
              </a:spcBef>
              <a:spcAft>
                <a:spcPts val="1200"/>
              </a:spcAft>
              <a:buSzPts val="3000"/>
              <a:buNone/>
            </a:pPr>
            <a:r>
              <a:rPr lang="en-AU" sz="3000" dirty="0">
                <a:latin typeface="Calibri" panose="020F0502020204030204" pitchFamily="34" charset="0"/>
                <a:cs typeface="Calibri" panose="020F0502020204030204" pitchFamily="34" charset="0"/>
              </a:rPr>
              <a:t>The aim of this quiz is to stimulate thinking about Artificial Intelligence (AI) applications and some of the ethical issues that may arise from them.</a:t>
            </a:r>
          </a:p>
          <a:p>
            <a:pPr marL="114300" lvl="0" indent="0">
              <a:lnSpc>
                <a:spcPct val="110000"/>
              </a:lnSpc>
              <a:spcBef>
                <a:spcPts val="0"/>
              </a:spcBef>
              <a:spcAft>
                <a:spcPts val="1200"/>
              </a:spcAft>
              <a:buSzPts val="3000"/>
              <a:buNone/>
            </a:pPr>
            <a:r>
              <a:rPr lang="en-AU" sz="3000" dirty="0">
                <a:latin typeface="Calibri" panose="020F0502020204030204" pitchFamily="34" charset="0"/>
                <a:cs typeface="Calibri" panose="020F0502020204030204" pitchFamily="34" charset="0"/>
              </a:rPr>
              <a:t>An ethical issue exists when there are competing alternatives and the right thing to do is not clear.</a:t>
            </a:r>
            <a:endParaRPr sz="3000" dirty="0">
              <a:latin typeface="Calibri" panose="020F0502020204030204" pitchFamily="34" charset="0"/>
              <a:cs typeface="Calibri" panose="020F0502020204030204" pitchFamily="34" charset="0"/>
            </a:endParaRPr>
          </a:p>
          <a:p>
            <a:pPr marL="114300" lvl="0" indent="0" algn="l" rtl="0">
              <a:lnSpc>
                <a:spcPct val="110000"/>
              </a:lnSpc>
              <a:spcBef>
                <a:spcPts val="600"/>
              </a:spcBef>
              <a:spcAft>
                <a:spcPts val="1200"/>
              </a:spcAft>
              <a:buSzPts val="3000"/>
              <a:buNone/>
            </a:pPr>
            <a:r>
              <a:rPr lang="en-AU" sz="3000" dirty="0">
                <a:latin typeface="Calibri" panose="020F0502020204030204" pitchFamily="34" charset="0"/>
                <a:cs typeface="Calibri" panose="020F0502020204030204" pitchFamily="34" charset="0"/>
              </a:rPr>
              <a:t>In this quiz, there are no right or wrong answers.</a:t>
            </a:r>
            <a:endParaRPr dirty="0">
              <a:latin typeface="Calibri" panose="020F0502020204030204" pitchFamily="34" charset="0"/>
              <a:cs typeface="Calibri" panose="020F0502020204030204" pitchFamily="34" charset="0"/>
            </a:endParaRPr>
          </a:p>
          <a:p>
            <a:pPr marL="114300" lvl="0" indent="0">
              <a:lnSpc>
                <a:spcPct val="110000"/>
              </a:lnSpc>
              <a:spcBef>
                <a:spcPts val="600"/>
              </a:spcBef>
              <a:spcAft>
                <a:spcPts val="1200"/>
              </a:spcAft>
              <a:buSzPts val="3000"/>
              <a:buNone/>
            </a:pPr>
            <a:r>
              <a:rPr lang="en-AU" sz="3000" dirty="0">
                <a:latin typeface="Calibri" panose="020F0502020204030204" pitchFamily="34" charset="0"/>
                <a:cs typeface="Calibri" panose="020F0502020204030204" pitchFamily="34" charset="0"/>
              </a:rPr>
              <a:t>In each question, consider what </a:t>
            </a:r>
            <a:r>
              <a:rPr lang="en-AU" sz="3000" b="1" dirty="0">
                <a:latin typeface="Calibri" panose="020F0502020204030204" pitchFamily="34" charset="0"/>
                <a:cs typeface="Calibri" panose="020F0502020204030204" pitchFamily="34" charset="0"/>
              </a:rPr>
              <a:t>you</a:t>
            </a:r>
            <a:r>
              <a:rPr lang="en-AU" sz="3000" dirty="0">
                <a:latin typeface="Calibri" panose="020F0502020204030204" pitchFamily="34" charset="0"/>
                <a:cs typeface="Calibri" panose="020F0502020204030204" pitchFamily="34" charset="0"/>
              </a:rPr>
              <a:t> think is the ‘right’ thing to do. There are four options for each question - A, B, C and D. </a:t>
            </a:r>
            <a:endParaRPr dirty="0">
              <a:latin typeface="Calibri" panose="020F0502020204030204" pitchFamily="34" charset="0"/>
              <a:cs typeface="Calibri" panose="020F0502020204030204" pitchFamily="34" charset="0"/>
            </a:endParaRPr>
          </a:p>
          <a:p>
            <a:pPr marL="274320" lvl="0" indent="-121920" algn="l" rtl="0">
              <a:lnSpc>
                <a:spcPct val="90000"/>
              </a:lnSpc>
              <a:spcBef>
                <a:spcPts val="480"/>
              </a:spcBef>
              <a:spcAft>
                <a:spcPts val="0"/>
              </a:spcAft>
              <a:buSzPts val="2400"/>
              <a:buNone/>
            </a:pPr>
            <a:endParaRPr dirty="0"/>
          </a:p>
        </p:txBody>
      </p:sp>
      <p:pic>
        <p:nvPicPr>
          <p:cNvPr id="134" name="Google Shape;134;p14"/>
          <p:cNvPicPr preferRelativeResize="0"/>
          <p:nvPr/>
        </p:nvPicPr>
        <p:blipFill>
          <a:blip r:embed="rId3">
            <a:alphaModFix/>
          </a:blip>
          <a:stretch>
            <a:fillRect/>
          </a:stretch>
        </p:blipFill>
        <p:spPr>
          <a:xfrm>
            <a:off x="10132541" y="6326659"/>
            <a:ext cx="2075935" cy="531341"/>
          </a:xfrm>
          <a:prstGeom prst="rect">
            <a:avLst/>
          </a:prstGeom>
          <a:noFill/>
          <a:ln>
            <a:noFill/>
          </a:ln>
        </p:spPr>
      </p:pic>
    </p:spTree>
    <p:extLst>
      <p:ext uri="{BB962C8B-B14F-4D97-AF65-F5344CB8AC3E}">
        <p14:creationId xmlns:p14="http://schemas.microsoft.com/office/powerpoint/2010/main" val="1065416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5" name="Rounded Rectangle 4"/>
          <p:cNvSpPr/>
          <p:nvPr/>
        </p:nvSpPr>
        <p:spPr>
          <a:xfrm>
            <a:off x="432486" y="1940011"/>
            <a:ext cx="8538519" cy="420129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AU"/>
          </a:p>
        </p:txBody>
      </p:sp>
      <p:sp>
        <p:nvSpPr>
          <p:cNvPr id="140" name="Google Shape;140;p1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FFFFF"/>
              </a:buClr>
              <a:buSzPts val="4400"/>
              <a:buFont typeface="Candara"/>
              <a:buNone/>
            </a:pPr>
            <a:r>
              <a:rPr lang="en-AU" dirty="0">
                <a:latin typeface="Calibri" panose="020F0502020204030204" pitchFamily="34" charset="0"/>
                <a:cs typeface="Calibri" panose="020F0502020204030204" pitchFamily="34" charset="0"/>
              </a:rPr>
              <a:t>Question 1: Facial recognition</a:t>
            </a:r>
            <a:endParaRPr dirty="0">
              <a:latin typeface="Calibri" panose="020F0502020204030204" pitchFamily="34" charset="0"/>
              <a:cs typeface="Calibri" panose="020F0502020204030204" pitchFamily="34" charset="0"/>
            </a:endParaRPr>
          </a:p>
        </p:txBody>
      </p:sp>
      <p:sp>
        <p:nvSpPr>
          <p:cNvPr id="139" name="Google Shape;139;p15"/>
          <p:cNvSpPr txBox="1">
            <a:spLocks noGrp="1"/>
          </p:cNvSpPr>
          <p:nvPr>
            <p:ph idx="1"/>
          </p:nvPr>
        </p:nvSpPr>
        <p:spPr>
          <a:xfrm>
            <a:off x="407504" y="2651191"/>
            <a:ext cx="8321109" cy="3450696"/>
          </a:xfrm>
          <a:prstGeom prst="rect">
            <a:avLst/>
          </a:prstGeom>
          <a:noFill/>
          <a:ln>
            <a:noFill/>
          </a:ln>
        </p:spPr>
        <p:txBody>
          <a:bodyPr spcFirstLastPara="1" wrap="square" lIns="91425" tIns="45700" rIns="91425" bIns="45700" anchor="t" anchorCtr="0">
            <a:normAutofit/>
          </a:bodyPr>
          <a:lstStyle/>
          <a:p>
            <a:pPr marL="114300" lvl="0" indent="0" algn="l" rtl="0">
              <a:lnSpc>
                <a:spcPts val="3000"/>
              </a:lnSpc>
              <a:spcBef>
                <a:spcPts val="0"/>
              </a:spcBef>
              <a:spcAft>
                <a:spcPts val="1200"/>
              </a:spcAft>
              <a:buSzPts val="3000"/>
              <a:buNone/>
            </a:pPr>
            <a:r>
              <a:rPr lang="en-AU" sz="2500" dirty="0">
                <a:latin typeface="Calibri" panose="020F0502020204030204" pitchFamily="34" charset="0"/>
                <a:cs typeface="Calibri" panose="020F0502020204030204" pitchFamily="34" charset="0"/>
              </a:rPr>
              <a:t>A company is behind schedule and over budget in building an AI application. </a:t>
            </a:r>
          </a:p>
          <a:p>
            <a:pPr marL="114300" lvl="0" indent="0" algn="l" rtl="0">
              <a:lnSpc>
                <a:spcPts val="3000"/>
              </a:lnSpc>
              <a:spcBef>
                <a:spcPts val="0"/>
              </a:spcBef>
              <a:spcAft>
                <a:spcPts val="1200"/>
              </a:spcAft>
              <a:buSzPts val="3000"/>
              <a:buNone/>
            </a:pPr>
            <a:r>
              <a:rPr lang="en-AU" sz="2500" dirty="0">
                <a:latin typeface="Calibri" panose="020F0502020204030204" pitchFamily="34" charset="0"/>
                <a:cs typeface="Calibri" panose="020F0502020204030204" pitchFamily="34" charset="0"/>
              </a:rPr>
              <a:t>The AI uses facial recognition to unlock a smartphone. </a:t>
            </a:r>
            <a:endParaRPr sz="2500" dirty="0">
              <a:latin typeface="Calibri" panose="020F0502020204030204" pitchFamily="34" charset="0"/>
              <a:cs typeface="Calibri" panose="020F0502020204030204" pitchFamily="34" charset="0"/>
            </a:endParaRPr>
          </a:p>
          <a:p>
            <a:pPr marL="114300" lvl="0" indent="0" algn="l" rtl="0">
              <a:lnSpc>
                <a:spcPts val="3000"/>
              </a:lnSpc>
              <a:spcBef>
                <a:spcPts val="600"/>
              </a:spcBef>
              <a:spcAft>
                <a:spcPts val="0"/>
              </a:spcAft>
              <a:buSzPts val="3000"/>
              <a:buNone/>
            </a:pPr>
            <a:r>
              <a:rPr lang="en-AU" sz="2500" dirty="0">
                <a:latin typeface="Calibri" panose="020F0502020204030204" pitchFamily="34" charset="0"/>
                <a:cs typeface="Calibri" panose="020F0502020204030204" pitchFamily="34" charset="0"/>
              </a:rPr>
              <a:t>Through testing the company found that the AI worked on </a:t>
            </a:r>
            <a:r>
              <a:rPr lang="en-AU" sz="2500" b="1" dirty="0">
                <a:latin typeface="Calibri" panose="020F0502020204030204" pitchFamily="34" charset="0"/>
                <a:cs typeface="Calibri" panose="020F0502020204030204" pitchFamily="34" charset="0"/>
              </a:rPr>
              <a:t>most</a:t>
            </a:r>
            <a:r>
              <a:rPr lang="en-AU" sz="2500" dirty="0">
                <a:latin typeface="Calibri" panose="020F0502020204030204" pitchFamily="34" charset="0"/>
                <a:cs typeface="Calibri" panose="020F0502020204030204" pitchFamily="34" charset="0"/>
              </a:rPr>
              <a:t> people’s faces. </a:t>
            </a:r>
            <a:endParaRPr sz="2500" dirty="0">
              <a:latin typeface="Calibri" panose="020F0502020204030204" pitchFamily="34" charset="0"/>
              <a:cs typeface="Calibri" panose="020F0502020204030204" pitchFamily="34" charset="0"/>
            </a:endParaRPr>
          </a:p>
          <a:p>
            <a:pPr marL="274320" lvl="0" indent="-121920" algn="l" rtl="0">
              <a:spcBef>
                <a:spcPts val="480"/>
              </a:spcBef>
              <a:spcAft>
                <a:spcPts val="0"/>
              </a:spcAft>
              <a:buSzPts val="2400"/>
              <a:buNone/>
            </a:pPr>
            <a:endParaRPr dirty="0"/>
          </a:p>
        </p:txBody>
      </p:sp>
      <p:pic>
        <p:nvPicPr>
          <p:cNvPr id="141" name="Google Shape;141;p15"/>
          <p:cNvPicPr preferRelativeResize="0"/>
          <p:nvPr/>
        </p:nvPicPr>
        <p:blipFill>
          <a:blip r:embed="rId3">
            <a:alphaModFix/>
          </a:blip>
          <a:stretch>
            <a:fillRect/>
          </a:stretch>
        </p:blipFill>
        <p:spPr>
          <a:xfrm>
            <a:off x="10132541" y="6325251"/>
            <a:ext cx="2059466" cy="532750"/>
          </a:xfrm>
          <a:prstGeom prst="rect">
            <a:avLst/>
          </a:prstGeom>
          <a:noFill/>
          <a:ln>
            <a:noFill/>
          </a:ln>
        </p:spPr>
      </p:pic>
    </p:spTree>
    <p:extLst>
      <p:ext uri="{BB962C8B-B14F-4D97-AF65-F5344CB8AC3E}">
        <p14:creationId xmlns:p14="http://schemas.microsoft.com/office/powerpoint/2010/main" val="2419653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7" name="Google Shape;147;p1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FFFFF"/>
              </a:buClr>
              <a:buSzPts val="4400"/>
              <a:buFont typeface="Candara"/>
              <a:buNone/>
            </a:pPr>
            <a:r>
              <a:rPr lang="en-AU" dirty="0">
                <a:latin typeface="Calibri" panose="020F0502020204030204" pitchFamily="34" charset="0"/>
                <a:cs typeface="Calibri" panose="020F0502020204030204" pitchFamily="34" charset="0"/>
              </a:rPr>
              <a:t>Question 1: Facial recognition</a:t>
            </a:r>
            <a:endParaRPr dirty="0">
              <a:latin typeface="Calibri" panose="020F0502020204030204" pitchFamily="34" charset="0"/>
              <a:cs typeface="Calibri" panose="020F0502020204030204" pitchFamily="34" charset="0"/>
            </a:endParaRPr>
          </a:p>
        </p:txBody>
      </p:sp>
      <p:sp>
        <p:nvSpPr>
          <p:cNvPr id="146" name="Google Shape;146;p16"/>
          <p:cNvSpPr txBox="1">
            <a:spLocks noGrp="1"/>
          </p:cNvSpPr>
          <p:nvPr>
            <p:ph idx="1"/>
          </p:nvPr>
        </p:nvSpPr>
        <p:spPr>
          <a:xfrm>
            <a:off x="625788" y="1982820"/>
            <a:ext cx="10508957" cy="647099"/>
          </a:xfrm>
          <a:prstGeom prst="rect">
            <a:avLst/>
          </a:prstGeom>
          <a:noFill/>
          <a:ln>
            <a:noFill/>
          </a:ln>
        </p:spPr>
        <p:txBody>
          <a:bodyPr spcFirstLastPara="1" wrap="square" lIns="91425" tIns="45700" rIns="91425" bIns="45700" anchor="t" anchorCtr="0">
            <a:normAutofit/>
          </a:bodyPr>
          <a:lstStyle/>
          <a:p>
            <a:pPr marL="114300" lvl="0" indent="0" algn="l" rtl="0">
              <a:spcBef>
                <a:spcPts val="0"/>
              </a:spcBef>
              <a:spcAft>
                <a:spcPts val="0"/>
              </a:spcAft>
              <a:buSzPts val="3000"/>
              <a:buNone/>
            </a:pPr>
            <a:r>
              <a:rPr lang="en-AU" sz="3000" dirty="0">
                <a:latin typeface="Calibri" panose="020F0502020204030204" pitchFamily="34" charset="0"/>
                <a:cs typeface="Calibri" panose="020F0502020204030204" pitchFamily="34" charset="0"/>
              </a:rPr>
              <a:t>Should the company:</a:t>
            </a:r>
            <a:endParaRPr dirty="0">
              <a:latin typeface="Calibri" panose="020F0502020204030204" pitchFamily="34" charset="0"/>
              <a:cs typeface="Calibri" panose="020F0502020204030204" pitchFamily="34" charset="0"/>
            </a:endParaRPr>
          </a:p>
          <a:p>
            <a:pPr marL="274320" lvl="0" indent="-121920" algn="l" rtl="0">
              <a:spcBef>
                <a:spcPts val="480"/>
              </a:spcBef>
              <a:spcAft>
                <a:spcPts val="0"/>
              </a:spcAft>
              <a:buSzPts val="2400"/>
              <a:buNone/>
            </a:pPr>
            <a:endParaRPr dirty="0"/>
          </a:p>
        </p:txBody>
      </p:sp>
      <p:graphicFrame>
        <p:nvGraphicFramePr>
          <p:cNvPr id="148" name="Google Shape;148;p16"/>
          <p:cNvGraphicFramePr/>
          <p:nvPr>
            <p:extLst>
              <p:ext uri="{D42A27DB-BD31-4B8C-83A1-F6EECF244321}">
                <p14:modId xmlns:p14="http://schemas.microsoft.com/office/powerpoint/2010/main" val="1730314878"/>
              </p:ext>
            </p:extLst>
          </p:nvPr>
        </p:nvGraphicFramePr>
        <p:xfrm>
          <a:off x="690525" y="2514384"/>
          <a:ext cx="10810934" cy="3621825"/>
        </p:xfrm>
        <a:graphic>
          <a:graphicData uri="http://schemas.openxmlformats.org/drawingml/2006/table">
            <a:tbl>
              <a:tblPr firstRow="1" bandRow="1">
                <a:noFill/>
              </a:tblPr>
              <a:tblGrid>
                <a:gridCol w="5405467">
                  <a:extLst>
                    <a:ext uri="{9D8B030D-6E8A-4147-A177-3AD203B41FA5}">
                      <a16:colId xmlns:a16="http://schemas.microsoft.com/office/drawing/2014/main" val="20000"/>
                    </a:ext>
                  </a:extLst>
                </a:gridCol>
                <a:gridCol w="5405467">
                  <a:extLst>
                    <a:ext uri="{9D8B030D-6E8A-4147-A177-3AD203B41FA5}">
                      <a16:colId xmlns:a16="http://schemas.microsoft.com/office/drawing/2014/main" val="20001"/>
                    </a:ext>
                  </a:extLst>
                </a:gridCol>
              </a:tblGrid>
              <a:tr h="1629375">
                <a:tc>
                  <a:txBody>
                    <a:bodyPr/>
                    <a:lstStyle/>
                    <a:p>
                      <a:pPr marL="0" marR="0" lvl="0" indent="0" algn="l" rtl="0">
                        <a:spcBef>
                          <a:spcPts val="0"/>
                        </a:spcBef>
                        <a:spcAft>
                          <a:spcPts val="0"/>
                        </a:spcAft>
                        <a:buNone/>
                      </a:pPr>
                      <a:r>
                        <a:rPr lang="en-AU" sz="2200" b="0" u="none" strike="noStrike" cap="none" dirty="0"/>
                        <a:t>          </a:t>
                      </a:r>
                      <a:endParaRPr dirty="0"/>
                    </a:p>
                    <a:p>
                      <a:pPr marL="0" marR="0" lvl="0" indent="0" algn="l" rtl="0">
                        <a:spcBef>
                          <a:spcPts val="0"/>
                        </a:spcBef>
                        <a:spcAft>
                          <a:spcPts val="0"/>
                        </a:spcAft>
                        <a:buNone/>
                      </a:pPr>
                      <a:endParaRPr sz="2200" b="0" dirty="0"/>
                    </a:p>
                    <a:p>
                      <a:pPr marL="0" marR="0" lvl="0" indent="0" algn="l" rtl="0">
                        <a:spcBef>
                          <a:spcPts val="0"/>
                        </a:spcBef>
                        <a:spcAft>
                          <a:spcPts val="0"/>
                        </a:spcAft>
                        <a:buNone/>
                      </a:pPr>
                      <a:r>
                        <a:rPr lang="en-AU" sz="2200" b="0" dirty="0">
                          <a:latin typeface="Calibri" panose="020F0502020204030204" pitchFamily="34" charset="0"/>
                          <a:cs typeface="Calibri" panose="020F0502020204030204" pitchFamily="34" charset="0"/>
                        </a:rPr>
                        <a:t>Sell the phone using this AI to make money</a:t>
                      </a:r>
                      <a:r>
                        <a:rPr lang="en-AU" sz="2200" b="0" baseline="0" dirty="0">
                          <a:latin typeface="Calibri" panose="020F0502020204030204" pitchFamily="34" charset="0"/>
                          <a:cs typeface="Calibri" panose="020F0502020204030204" pitchFamily="34" charset="0"/>
                        </a:rPr>
                        <a:t> and f</a:t>
                      </a:r>
                      <a:r>
                        <a:rPr lang="en-AU" sz="2200" b="0" dirty="0">
                          <a:latin typeface="Calibri" panose="020F0502020204030204" pitchFamily="34" charset="0"/>
                          <a:cs typeface="Calibri" panose="020F0502020204030204" pitchFamily="34" charset="0"/>
                        </a:rPr>
                        <a:t>ix the AI in</a:t>
                      </a:r>
                      <a:r>
                        <a:rPr lang="en-AU" sz="2200" b="0" dirty="0">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 </a:t>
                      </a:r>
                      <a:r>
                        <a:rPr lang="en-AU" sz="2200" b="0" dirty="0">
                          <a:latin typeface="Calibri" panose="020F0502020204030204" pitchFamily="34" charset="0"/>
                          <a:cs typeface="Calibri" panose="020F0502020204030204" pitchFamily="34" charset="0"/>
                        </a:rPr>
                        <a:t>the </a:t>
                      </a:r>
                      <a:r>
                        <a:rPr lang="en-AU" sz="2200" b="0" dirty="0">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next</a:t>
                      </a:r>
                      <a:r>
                        <a:rPr lang="en-AU" sz="2200" b="0" dirty="0">
                          <a:latin typeface="Calibri" panose="020F0502020204030204" pitchFamily="34" charset="0"/>
                          <a:cs typeface="Calibri" panose="020F0502020204030204" pitchFamily="34" charset="0"/>
                        </a:rPr>
                        <a:t> version of the phone. Don’t mention any issues. </a:t>
                      </a:r>
                      <a:endParaRPr sz="2200" b="0" dirty="0">
                        <a:latin typeface="Calibri" panose="020F0502020204030204" pitchFamily="34" charset="0"/>
                        <a:cs typeface="Calibri" panose="020F0502020204030204" pitchFamily="34" charset="0"/>
                      </a:endParaRPr>
                    </a:p>
                  </a:txBody>
                  <a:tcPr marL="121933" marR="121933" marT="45725" marB="45725"/>
                </a:tc>
                <a:tc>
                  <a:txBody>
                    <a:bodyPr/>
                    <a:lstStyle/>
                    <a:p>
                      <a:pPr marL="0" marR="0" lvl="0"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457200" marR="0" lvl="1"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0" marR="0" lvl="1" indent="0" algn="l" rtl="0">
                        <a:lnSpc>
                          <a:spcPct val="100000"/>
                        </a:lnSpc>
                        <a:spcBef>
                          <a:spcPts val="0"/>
                        </a:spcBef>
                        <a:spcAft>
                          <a:spcPts val="0"/>
                        </a:spcAft>
                        <a:buNone/>
                      </a:pPr>
                      <a:r>
                        <a:rPr lang="en-AU" sz="2200" b="0" u="none" strike="noStrike" cap="none" dirty="0">
                          <a:solidFill>
                            <a:schemeClr val="dk1"/>
                          </a:solidFill>
                          <a:latin typeface="Calibri" panose="020F0502020204030204" pitchFamily="34" charset="0"/>
                          <a:ea typeface="Candara"/>
                          <a:cs typeface="Calibri" panose="020F0502020204030204" pitchFamily="34" charset="0"/>
                          <a:sym typeface="Candara"/>
                        </a:rPr>
                        <a:t>Take longer and spend more time and</a:t>
                      </a:r>
                      <a:r>
                        <a:rPr lang="en-AU" sz="2200" b="0" u="none" strike="noStrike" cap="none" dirty="0">
                          <a:solidFill>
                            <a:schemeClr val="dk1"/>
                          </a:solidFill>
                          <a:latin typeface="Calibri" panose="020F0502020204030204" pitchFamily="34" charset="0"/>
                          <a:ea typeface="Candara"/>
                          <a:cs typeface="Calibri" panose="020F0502020204030204" pitchFamily="34" charset="0"/>
                          <a:sym typeface="Candara"/>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r>
                        <a:rPr lang="en-AU" sz="2200" b="0" u="none" strike="noStrike" cap="none" dirty="0">
                          <a:solidFill>
                            <a:schemeClr val="dk1"/>
                          </a:solidFill>
                          <a:latin typeface="Calibri" panose="020F0502020204030204" pitchFamily="34" charset="0"/>
                          <a:ea typeface="Candara"/>
                          <a:cs typeface="Calibri" panose="020F0502020204030204" pitchFamily="34" charset="0"/>
                          <a:sym typeface="Candara"/>
                        </a:rPr>
                        <a:t>money to retrain the AI so it works for all people.</a:t>
                      </a:r>
                      <a:endParaRPr dirty="0">
                        <a:latin typeface="Calibri" panose="020F0502020204030204" pitchFamily="34" charset="0"/>
                        <a:cs typeface="Calibri" panose="020F0502020204030204" pitchFamily="34" charset="0"/>
                      </a:endParaRPr>
                    </a:p>
                  </a:txBody>
                  <a:tcPr marL="121933" marR="121933" marT="45725" marB="45725"/>
                </a:tc>
                <a:extLst>
                  <a:ext uri="{0D108BD9-81ED-4DB2-BD59-A6C34878D82A}">
                    <a16:rowId xmlns:a16="http://schemas.microsoft.com/office/drawing/2014/main" val="10000"/>
                  </a:ext>
                </a:extLst>
              </a:tr>
              <a:tr h="1853975">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0"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Sell the phone using this AI but also</a:t>
                      </a:r>
                      <a:r>
                        <a:rPr lang="en-AU" sz="2200" b="0" i="0" u="none" strike="noStrike" cap="none" baseline="0" dirty="0">
                          <a:solidFill>
                            <a:schemeClr val="dk1"/>
                          </a:solidFill>
                          <a:latin typeface="Calibri" panose="020F0502020204030204" pitchFamily="34" charset="0"/>
                          <a:cs typeface="Calibri" panose="020F0502020204030204" pitchFamily="34" charset="0"/>
                          <a:sym typeface="Arial"/>
                        </a:rPr>
                        <a:t> </a:t>
                      </a:r>
                      <a:r>
                        <a:rPr lang="en-AU" sz="2200" b="0" i="0" u="none" strike="noStrike" cap="none" dirty="0">
                          <a:solidFill>
                            <a:schemeClr val="dk1"/>
                          </a:solidFill>
                          <a:latin typeface="Calibri" panose="020F0502020204030204" pitchFamily="34" charset="0"/>
                          <a:cs typeface="Calibri" panose="020F0502020204030204" pitchFamily="34" charset="0"/>
                          <a:sym typeface="Arial"/>
                        </a:rPr>
                        <a:t>include a warning alerting the customers that face scan may not work for everyone.</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txBody>
                  <a:tcPr marL="121933" marR="121933" marT="45725" marB="45725"/>
                </a:tc>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0" indent="0" algn="l" rtl="0">
                        <a:spcBef>
                          <a:spcPts val="0"/>
                        </a:spcBef>
                        <a:spcAft>
                          <a:spcPts val="0"/>
                        </a:spcAft>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Fix the AI and sell the phone at a higher price to make a profit. </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p>
                      <a:pPr marL="0" marR="0" lvl="0" indent="0" algn="l" rtl="0">
                        <a:spcBef>
                          <a:spcPts val="0"/>
                        </a:spcBef>
                        <a:spcAft>
                          <a:spcPts val="0"/>
                        </a:spcAft>
                        <a:buNone/>
                      </a:pPr>
                      <a:endParaRPr sz="1800" dirty="0"/>
                    </a:p>
                  </a:txBody>
                  <a:tcPr marL="121933" marR="121933" marT="45725" marB="45725"/>
                </a:tc>
                <a:extLst>
                  <a:ext uri="{0D108BD9-81ED-4DB2-BD59-A6C34878D82A}">
                    <a16:rowId xmlns:a16="http://schemas.microsoft.com/office/drawing/2014/main" val="10001"/>
                  </a:ext>
                </a:extLst>
              </a:tr>
            </a:tbl>
          </a:graphicData>
        </a:graphic>
      </p:graphicFrame>
      <p:grpSp>
        <p:nvGrpSpPr>
          <p:cNvPr id="149" name="Google Shape;149;p16"/>
          <p:cNvGrpSpPr/>
          <p:nvPr/>
        </p:nvGrpSpPr>
        <p:grpSpPr>
          <a:xfrm>
            <a:off x="831759" y="2629893"/>
            <a:ext cx="722888" cy="493614"/>
            <a:chOff x="6595009" y="1650775"/>
            <a:chExt cx="542166" cy="493614"/>
          </a:xfrm>
        </p:grpSpPr>
        <p:sp>
          <p:nvSpPr>
            <p:cNvPr id="150" name="Google Shape;150;p16"/>
            <p:cNvSpPr/>
            <p:nvPr/>
          </p:nvSpPr>
          <p:spPr>
            <a:xfrm>
              <a:off x="6595009" y="1650775"/>
              <a:ext cx="542166" cy="493614"/>
            </a:xfrm>
            <a:prstGeom prst="ellipse">
              <a:avLst/>
            </a:prstGeom>
            <a:solidFill>
              <a:schemeClr val="accent1"/>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151" name="Google Shape;151;p16"/>
            <p:cNvSpPr txBox="1"/>
            <p:nvPr/>
          </p:nvSpPr>
          <p:spPr>
            <a:xfrm>
              <a:off x="6595009" y="1650775"/>
              <a:ext cx="542100" cy="430800"/>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A</a:t>
              </a:r>
              <a:endParaRPr sz="2200" kern="0">
                <a:solidFill>
                  <a:srgbClr val="000000"/>
                </a:solidFill>
                <a:ea typeface="Arial"/>
                <a:cs typeface="Arial"/>
                <a:sym typeface="Arial"/>
              </a:endParaRPr>
            </a:p>
          </p:txBody>
        </p:sp>
      </p:grpSp>
      <p:grpSp>
        <p:nvGrpSpPr>
          <p:cNvPr id="152" name="Google Shape;152;p16"/>
          <p:cNvGrpSpPr/>
          <p:nvPr/>
        </p:nvGrpSpPr>
        <p:grpSpPr>
          <a:xfrm>
            <a:off x="6191308" y="2629893"/>
            <a:ext cx="722888" cy="493614"/>
            <a:chOff x="6595009" y="1650775"/>
            <a:chExt cx="542166" cy="493614"/>
          </a:xfrm>
        </p:grpSpPr>
        <p:sp>
          <p:nvSpPr>
            <p:cNvPr id="153" name="Google Shape;153;p16"/>
            <p:cNvSpPr/>
            <p:nvPr/>
          </p:nvSpPr>
          <p:spPr>
            <a:xfrm>
              <a:off x="6595009" y="1650775"/>
              <a:ext cx="542166" cy="493614"/>
            </a:xfrm>
            <a:prstGeom prst="ellipse">
              <a:avLst/>
            </a:prstGeom>
            <a:solidFill>
              <a:srgbClr val="FF00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154" name="Google Shape;154;p16"/>
            <p:cNvSpPr txBox="1"/>
            <p:nvPr/>
          </p:nvSpPr>
          <p:spPr>
            <a:xfrm>
              <a:off x="6595009" y="1650775"/>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B</a:t>
              </a:r>
              <a:endParaRPr sz="2200" kern="0">
                <a:solidFill>
                  <a:srgbClr val="000000"/>
                </a:solidFill>
                <a:ea typeface="Arial"/>
                <a:cs typeface="Arial"/>
                <a:sym typeface="Arial"/>
              </a:endParaRPr>
            </a:p>
          </p:txBody>
        </p:sp>
      </p:grpSp>
      <p:grpSp>
        <p:nvGrpSpPr>
          <p:cNvPr id="155" name="Google Shape;155;p16"/>
          <p:cNvGrpSpPr/>
          <p:nvPr/>
        </p:nvGrpSpPr>
        <p:grpSpPr>
          <a:xfrm>
            <a:off x="895520" y="4462019"/>
            <a:ext cx="722888" cy="493614"/>
            <a:chOff x="6570733" y="2377709"/>
            <a:chExt cx="542166" cy="493614"/>
          </a:xfrm>
        </p:grpSpPr>
        <p:sp>
          <p:nvSpPr>
            <p:cNvPr id="156" name="Google Shape;156;p16"/>
            <p:cNvSpPr/>
            <p:nvPr/>
          </p:nvSpPr>
          <p:spPr>
            <a:xfrm>
              <a:off x="6570733" y="2377709"/>
              <a:ext cx="542166" cy="493614"/>
            </a:xfrm>
            <a:prstGeom prst="ellipse">
              <a:avLst/>
            </a:prstGeom>
            <a:solidFill>
              <a:srgbClr val="FFFF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157" name="Google Shape;157;p16"/>
            <p:cNvSpPr txBox="1"/>
            <p:nvPr/>
          </p:nvSpPr>
          <p:spPr>
            <a:xfrm>
              <a:off x="6570733" y="2377709"/>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C</a:t>
              </a:r>
              <a:endParaRPr sz="2200" kern="0">
                <a:solidFill>
                  <a:srgbClr val="000000"/>
                </a:solidFill>
                <a:ea typeface="Arial"/>
                <a:cs typeface="Arial"/>
                <a:sym typeface="Arial"/>
              </a:endParaRPr>
            </a:p>
          </p:txBody>
        </p:sp>
      </p:grpSp>
      <p:pic>
        <p:nvPicPr>
          <p:cNvPr id="158" name="Google Shape;158;p16"/>
          <p:cNvPicPr preferRelativeResize="0"/>
          <p:nvPr/>
        </p:nvPicPr>
        <p:blipFill>
          <a:blip r:embed="rId3">
            <a:alphaModFix/>
          </a:blip>
          <a:stretch>
            <a:fillRect/>
          </a:stretch>
        </p:blipFill>
        <p:spPr>
          <a:xfrm>
            <a:off x="10158638" y="6301946"/>
            <a:ext cx="2033362" cy="556061"/>
          </a:xfrm>
          <a:prstGeom prst="rect">
            <a:avLst/>
          </a:prstGeom>
          <a:noFill/>
          <a:ln>
            <a:noFill/>
          </a:ln>
        </p:spPr>
      </p:pic>
      <p:grpSp>
        <p:nvGrpSpPr>
          <p:cNvPr id="159" name="Google Shape;159;p16"/>
          <p:cNvGrpSpPr/>
          <p:nvPr/>
        </p:nvGrpSpPr>
        <p:grpSpPr>
          <a:xfrm>
            <a:off x="6191396" y="4468373"/>
            <a:ext cx="722840" cy="493500"/>
            <a:chOff x="7597073" y="2377709"/>
            <a:chExt cx="542130" cy="493500"/>
          </a:xfrm>
        </p:grpSpPr>
        <p:sp>
          <p:nvSpPr>
            <p:cNvPr id="160" name="Google Shape;160;p16"/>
            <p:cNvSpPr/>
            <p:nvPr/>
          </p:nvSpPr>
          <p:spPr>
            <a:xfrm>
              <a:off x="7597073" y="2377709"/>
              <a:ext cx="542100" cy="493500"/>
            </a:xfrm>
            <a:prstGeom prst="ellipse">
              <a:avLst/>
            </a:prstGeom>
            <a:solidFill>
              <a:srgbClr val="00B05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161" name="Google Shape;161;p16"/>
            <p:cNvSpPr txBox="1"/>
            <p:nvPr/>
          </p:nvSpPr>
          <p:spPr>
            <a:xfrm>
              <a:off x="7597103" y="2377709"/>
              <a:ext cx="542100" cy="430800"/>
            </a:xfrm>
            <a:prstGeom prst="rect">
              <a:avLst/>
            </a:prstGeom>
            <a:noFill/>
            <a:ln>
              <a:noFill/>
            </a:ln>
          </p:spPr>
          <p:txBody>
            <a:bodyPr spcFirstLastPara="1" wrap="square" lIns="91425" tIns="45700" rIns="91425" bIns="45700" anchor="t" anchorCtr="0">
              <a:noAutofit/>
            </a:bodyPr>
            <a:lstStyle/>
            <a:p>
              <a:pPr algn="ctr" defTabSz="914400">
                <a:buClr>
                  <a:srgbClr val="000000"/>
                </a:buClr>
                <a:buFont typeface="Arial"/>
                <a:buNone/>
              </a:pPr>
              <a:r>
                <a:rPr lang="en-AU" sz="2200" kern="0" dirty="0">
                  <a:solidFill>
                    <a:srgbClr val="000000"/>
                  </a:solidFill>
                  <a:ea typeface="Arial"/>
                  <a:cs typeface="Arial"/>
                  <a:sym typeface="Arial"/>
                </a:rPr>
                <a:t>D</a:t>
              </a:r>
              <a:endParaRPr sz="2200" kern="0" dirty="0">
                <a:solidFill>
                  <a:srgbClr val="000000"/>
                </a:solidFill>
                <a:ea typeface="Arial"/>
                <a:cs typeface="Arial"/>
                <a:sym typeface="Arial"/>
              </a:endParaRPr>
            </a:p>
          </p:txBody>
        </p:sp>
      </p:grpSp>
    </p:spTree>
    <p:extLst>
      <p:ext uri="{BB962C8B-B14F-4D97-AF65-F5344CB8AC3E}">
        <p14:creationId xmlns:p14="http://schemas.microsoft.com/office/powerpoint/2010/main" val="1900678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5" name="Rounded Rectangle 4"/>
          <p:cNvSpPr/>
          <p:nvPr/>
        </p:nvSpPr>
        <p:spPr>
          <a:xfrm>
            <a:off x="432486" y="1940011"/>
            <a:ext cx="8538519" cy="420129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AU"/>
          </a:p>
        </p:txBody>
      </p:sp>
      <p:sp>
        <p:nvSpPr>
          <p:cNvPr id="167" name="Google Shape;167;p1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FFFFF"/>
              </a:buClr>
              <a:buSzPts val="4400"/>
              <a:buFont typeface="Candara"/>
              <a:buNone/>
            </a:pPr>
            <a:r>
              <a:rPr lang="en-AU" dirty="0">
                <a:latin typeface="Calibri" panose="020F0502020204030204" pitchFamily="34" charset="0"/>
                <a:cs typeface="Calibri" panose="020F0502020204030204" pitchFamily="34" charset="0"/>
              </a:rPr>
              <a:t>Question 2: Hacking</a:t>
            </a:r>
            <a:endParaRPr dirty="0">
              <a:latin typeface="Calibri" panose="020F0502020204030204" pitchFamily="34" charset="0"/>
              <a:cs typeface="Calibri" panose="020F0502020204030204" pitchFamily="34" charset="0"/>
            </a:endParaRPr>
          </a:p>
        </p:txBody>
      </p:sp>
      <p:sp>
        <p:nvSpPr>
          <p:cNvPr id="166" name="Google Shape;166;p17"/>
          <p:cNvSpPr txBox="1">
            <a:spLocks noGrp="1"/>
          </p:cNvSpPr>
          <p:nvPr>
            <p:ph idx="1"/>
          </p:nvPr>
        </p:nvSpPr>
        <p:spPr>
          <a:xfrm>
            <a:off x="407503" y="2651191"/>
            <a:ext cx="8547684" cy="3450696"/>
          </a:xfrm>
          <a:prstGeom prst="rect">
            <a:avLst/>
          </a:prstGeom>
          <a:noFill/>
          <a:ln>
            <a:noFill/>
          </a:ln>
        </p:spPr>
        <p:txBody>
          <a:bodyPr spcFirstLastPara="1" wrap="square" lIns="91425" tIns="45700" rIns="91425" bIns="45700" anchor="t" anchorCtr="0">
            <a:normAutofit/>
          </a:bodyPr>
          <a:lstStyle/>
          <a:p>
            <a:pPr marL="114300" lvl="0" indent="0" algn="l" rtl="0">
              <a:spcBef>
                <a:spcPts val="0"/>
              </a:spcBef>
              <a:spcAft>
                <a:spcPts val="1200"/>
              </a:spcAft>
              <a:buSzPts val="3000"/>
              <a:buNone/>
            </a:pPr>
            <a:r>
              <a:rPr lang="en-AU" sz="2600" dirty="0">
                <a:latin typeface="Calibri" panose="020F0502020204030204" pitchFamily="34" charset="0"/>
                <a:cs typeface="Calibri" panose="020F0502020204030204" pitchFamily="34" charset="0"/>
              </a:rPr>
              <a:t>An employee working for a company on an AI project finds out that the AI application could be hacked and used for criminal purposes. </a:t>
            </a:r>
            <a:endParaRPr sz="2600" dirty="0">
              <a:latin typeface="Calibri" panose="020F0502020204030204" pitchFamily="34" charset="0"/>
              <a:cs typeface="Calibri" panose="020F0502020204030204" pitchFamily="34" charset="0"/>
            </a:endParaRPr>
          </a:p>
          <a:p>
            <a:pPr marL="114300" lvl="0" indent="0" algn="l" rtl="0">
              <a:spcBef>
                <a:spcPts val="600"/>
              </a:spcBef>
              <a:spcAft>
                <a:spcPts val="0"/>
              </a:spcAft>
              <a:buSzPts val="3000"/>
              <a:buNone/>
            </a:pPr>
            <a:r>
              <a:rPr lang="en-AU" sz="2600" dirty="0">
                <a:latin typeface="Calibri" panose="020F0502020204030204" pitchFamily="34" charset="0"/>
                <a:cs typeface="Calibri" panose="020F0502020204030204" pitchFamily="34" charset="0"/>
              </a:rPr>
              <a:t>The manager of the project instructs the employee to ignore it, saying ‘Don’t worry, that won't happen!’</a:t>
            </a:r>
            <a:endParaRPr sz="2600" dirty="0">
              <a:latin typeface="Calibri" panose="020F0502020204030204" pitchFamily="34" charset="0"/>
              <a:cs typeface="Calibri" panose="020F0502020204030204" pitchFamily="34" charset="0"/>
            </a:endParaRPr>
          </a:p>
          <a:p>
            <a:pPr marL="274320" lvl="0" indent="-121920" algn="l" rtl="0">
              <a:spcBef>
                <a:spcPts val="480"/>
              </a:spcBef>
              <a:spcAft>
                <a:spcPts val="0"/>
              </a:spcAft>
              <a:buSzPts val="2400"/>
              <a:buNone/>
            </a:pPr>
            <a:endParaRPr dirty="0"/>
          </a:p>
        </p:txBody>
      </p:sp>
      <p:pic>
        <p:nvPicPr>
          <p:cNvPr id="168" name="Google Shape;168;p17"/>
          <p:cNvPicPr preferRelativeResize="0"/>
          <p:nvPr/>
        </p:nvPicPr>
        <p:blipFill>
          <a:blip r:embed="rId3">
            <a:alphaModFix/>
          </a:blip>
          <a:stretch>
            <a:fillRect/>
          </a:stretch>
        </p:blipFill>
        <p:spPr>
          <a:xfrm>
            <a:off x="10158638" y="6301946"/>
            <a:ext cx="2033362" cy="556061"/>
          </a:xfrm>
          <a:prstGeom prst="rect">
            <a:avLst/>
          </a:prstGeom>
          <a:noFill/>
          <a:ln>
            <a:noFill/>
          </a:ln>
        </p:spPr>
      </p:pic>
    </p:spTree>
    <p:extLst>
      <p:ext uri="{BB962C8B-B14F-4D97-AF65-F5344CB8AC3E}">
        <p14:creationId xmlns:p14="http://schemas.microsoft.com/office/powerpoint/2010/main" val="1103580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4" name="Google Shape;174;p18"/>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lvl="0">
              <a:buSzPts val="4400"/>
            </a:pPr>
            <a:r>
              <a:rPr lang="en-AU" dirty="0">
                <a:latin typeface="Calibri" panose="020F0502020204030204" pitchFamily="34" charset="0"/>
                <a:cs typeface="Calibri" panose="020F0502020204030204" pitchFamily="34" charset="0"/>
              </a:rPr>
              <a:t>Question 2: Hacking</a:t>
            </a:r>
            <a:endParaRPr dirty="0">
              <a:latin typeface="Calibri" panose="020F0502020204030204" pitchFamily="34" charset="0"/>
              <a:cs typeface="Calibri" panose="020F0502020204030204" pitchFamily="34" charset="0"/>
            </a:endParaRPr>
          </a:p>
        </p:txBody>
      </p:sp>
      <p:sp>
        <p:nvSpPr>
          <p:cNvPr id="173" name="Google Shape;173;p18"/>
          <p:cNvSpPr txBox="1">
            <a:spLocks noGrp="1"/>
          </p:cNvSpPr>
          <p:nvPr>
            <p:ph idx="1"/>
          </p:nvPr>
        </p:nvSpPr>
        <p:spPr>
          <a:xfrm>
            <a:off x="625788" y="1982820"/>
            <a:ext cx="10508957" cy="647099"/>
          </a:xfrm>
          <a:prstGeom prst="rect">
            <a:avLst/>
          </a:prstGeom>
          <a:noFill/>
          <a:ln>
            <a:noFill/>
          </a:ln>
        </p:spPr>
        <p:txBody>
          <a:bodyPr spcFirstLastPara="1" wrap="square" lIns="91425" tIns="45700" rIns="91425" bIns="45700" anchor="t" anchorCtr="0">
            <a:normAutofit/>
          </a:bodyPr>
          <a:lstStyle/>
          <a:p>
            <a:pPr marL="114300" lvl="0" indent="0" algn="l" rtl="0">
              <a:spcBef>
                <a:spcPts val="0"/>
              </a:spcBef>
              <a:spcAft>
                <a:spcPts val="0"/>
              </a:spcAft>
              <a:buSzPts val="3000"/>
              <a:buNone/>
            </a:pPr>
            <a:r>
              <a:rPr lang="en-AU" sz="3000" dirty="0">
                <a:latin typeface="Calibri" panose="020F0502020204030204" pitchFamily="34" charset="0"/>
                <a:cs typeface="Calibri" panose="020F0502020204030204" pitchFamily="34" charset="0"/>
              </a:rPr>
              <a:t>Should the person:</a:t>
            </a:r>
            <a:endParaRPr dirty="0">
              <a:latin typeface="Calibri" panose="020F0502020204030204" pitchFamily="34" charset="0"/>
              <a:cs typeface="Calibri" panose="020F0502020204030204" pitchFamily="34" charset="0"/>
            </a:endParaRPr>
          </a:p>
          <a:p>
            <a:pPr marL="274320" lvl="0" indent="-121920" algn="l" rtl="0">
              <a:spcBef>
                <a:spcPts val="480"/>
              </a:spcBef>
              <a:spcAft>
                <a:spcPts val="0"/>
              </a:spcAft>
              <a:buSzPts val="2400"/>
              <a:buNone/>
            </a:pPr>
            <a:endParaRPr dirty="0"/>
          </a:p>
        </p:txBody>
      </p:sp>
      <p:graphicFrame>
        <p:nvGraphicFramePr>
          <p:cNvPr id="175" name="Google Shape;175;p18"/>
          <p:cNvGraphicFramePr/>
          <p:nvPr>
            <p:extLst>
              <p:ext uri="{D42A27DB-BD31-4B8C-83A1-F6EECF244321}">
                <p14:modId xmlns:p14="http://schemas.microsoft.com/office/powerpoint/2010/main" val="2078904328"/>
              </p:ext>
            </p:extLst>
          </p:nvPr>
        </p:nvGraphicFramePr>
        <p:xfrm>
          <a:off x="688725" y="2662288"/>
          <a:ext cx="10810934" cy="3619008"/>
        </p:xfrm>
        <a:graphic>
          <a:graphicData uri="http://schemas.openxmlformats.org/drawingml/2006/table">
            <a:tbl>
              <a:tblPr firstRow="1" bandRow="1">
                <a:noFill/>
              </a:tblPr>
              <a:tblGrid>
                <a:gridCol w="5405467">
                  <a:extLst>
                    <a:ext uri="{9D8B030D-6E8A-4147-A177-3AD203B41FA5}">
                      <a16:colId xmlns:a16="http://schemas.microsoft.com/office/drawing/2014/main" val="20000"/>
                    </a:ext>
                  </a:extLst>
                </a:gridCol>
                <a:gridCol w="5405467">
                  <a:extLst>
                    <a:ext uri="{9D8B030D-6E8A-4147-A177-3AD203B41FA5}">
                      <a16:colId xmlns:a16="http://schemas.microsoft.com/office/drawing/2014/main" val="20001"/>
                    </a:ext>
                  </a:extLst>
                </a:gridCol>
              </a:tblGrid>
              <a:tr h="1576838">
                <a:tc>
                  <a:txBody>
                    <a:bodyPr/>
                    <a:lstStyle/>
                    <a:p>
                      <a:pPr marL="0" marR="0" lvl="0" indent="0" algn="l" rtl="0">
                        <a:spcBef>
                          <a:spcPts val="0"/>
                        </a:spcBef>
                        <a:spcAft>
                          <a:spcPts val="0"/>
                        </a:spcAft>
                        <a:buNone/>
                      </a:pPr>
                      <a:r>
                        <a:rPr lang="en-AU" sz="2200" b="0" dirty="0"/>
                        <a:t>          </a:t>
                      </a:r>
                      <a:endParaRPr dirty="0"/>
                    </a:p>
                    <a:p>
                      <a:pPr marL="0" marR="0" lvl="0" indent="0" algn="l" rtl="0">
                        <a:spcBef>
                          <a:spcPts val="0"/>
                        </a:spcBef>
                        <a:spcAft>
                          <a:spcPts val="0"/>
                        </a:spcAft>
                        <a:buNone/>
                      </a:pPr>
                      <a:endParaRPr sz="2200" b="0" dirty="0"/>
                    </a:p>
                    <a:p>
                      <a:pPr marL="0" marR="0" lvl="0" indent="0" algn="l" rtl="0">
                        <a:spcBef>
                          <a:spcPts val="0"/>
                        </a:spcBef>
                        <a:spcAft>
                          <a:spcPts val="0"/>
                        </a:spcAft>
                        <a:buNone/>
                      </a:pPr>
                      <a:r>
                        <a:rPr lang="en-AU" sz="2200" b="0" dirty="0">
                          <a:latin typeface="Calibri" panose="020F0502020204030204" pitchFamily="34" charset="0"/>
                          <a:cs typeface="Calibri" panose="020F0502020204030204" pitchFamily="34" charset="0"/>
                        </a:rPr>
                        <a:t>Do as they are told in case they might lose their job. </a:t>
                      </a:r>
                      <a:endParaRPr sz="2200" b="0" dirty="0">
                        <a:latin typeface="Calibri" panose="020F0502020204030204" pitchFamily="34" charset="0"/>
                        <a:cs typeface="Calibri" panose="020F0502020204030204" pitchFamily="34" charset="0"/>
                      </a:endParaRPr>
                    </a:p>
                  </a:txBody>
                  <a:tcPr marL="121933" marR="121933" marT="45725" marB="45725"/>
                </a:tc>
                <a:tc>
                  <a:txBody>
                    <a:bodyPr/>
                    <a:lstStyle/>
                    <a:p>
                      <a:pPr marL="0" marR="0" lvl="0"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457200" marR="0" lvl="1"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0" marR="0" lvl="1" indent="0" algn="l" rtl="0">
                        <a:lnSpc>
                          <a:spcPct val="100000"/>
                        </a:lnSpc>
                        <a:spcBef>
                          <a:spcPts val="0"/>
                        </a:spcBef>
                        <a:spcAft>
                          <a:spcPts val="0"/>
                        </a:spcAft>
                        <a:buNone/>
                      </a:pPr>
                      <a:r>
                        <a:rPr lang="en-AU" sz="2200" b="0" i="0" u="none" strike="noStrike" cap="none" dirty="0">
                          <a:solidFill>
                            <a:schemeClr val="dk1"/>
                          </a:solidFill>
                          <a:latin typeface="Calibri" panose="020F0502020204030204" pitchFamily="34" charset="0"/>
                          <a:ea typeface="Candara"/>
                          <a:cs typeface="Calibri" panose="020F0502020204030204" pitchFamily="34" charset="0"/>
                          <a:sym typeface="Candara"/>
                        </a:rPr>
                        <a:t>Try and come up with a fix that might work. </a:t>
                      </a:r>
                      <a:endParaRPr sz="2200" b="0" i="0" u="none" strike="noStrike" cap="none" dirty="0">
                        <a:solidFill>
                          <a:schemeClr val="dk1"/>
                        </a:solidFill>
                        <a:latin typeface="Calibri" panose="020F0502020204030204" pitchFamily="34" charset="0"/>
                        <a:ea typeface="Candara"/>
                        <a:cs typeface="Calibri" panose="020F0502020204030204" pitchFamily="34" charset="0"/>
                        <a:sym typeface="Candara"/>
                      </a:endParaRPr>
                    </a:p>
                  </a:txBody>
                  <a:tcPr marL="121933" marR="121933" marT="45725" marB="45725"/>
                </a:tc>
                <a:extLst>
                  <a:ext uri="{0D108BD9-81ED-4DB2-BD59-A6C34878D82A}">
                    <a16:rowId xmlns:a16="http://schemas.microsoft.com/office/drawing/2014/main" val="10000"/>
                  </a:ext>
                </a:extLst>
              </a:tr>
              <a:tr h="1976324">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1" indent="0" algn="l" rtl="0">
                        <a:lnSpc>
                          <a:spcPct val="100000"/>
                        </a:lnSpc>
                        <a:spcBef>
                          <a:spcPts val="0"/>
                        </a:spcBef>
                        <a:spcAft>
                          <a:spcPts val="0"/>
                        </a:spcAft>
                        <a:buClr>
                          <a:srgbClr val="000000"/>
                        </a:buClr>
                        <a:buFont typeface="Arial"/>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Inform someone higher up in the company such as the Managing Director. </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txBody>
                  <a:tcPr marL="121933" marR="121933" marT="45725" marB="45725"/>
                </a:tc>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0" indent="0" algn="l" rtl="0">
                        <a:spcBef>
                          <a:spcPts val="0"/>
                        </a:spcBef>
                        <a:spcAft>
                          <a:spcPts val="0"/>
                        </a:spcAft>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Wait until the product is in use and if there is a problem tell the project manager ‘I told you so’. </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p>
                      <a:pPr marL="0" marR="0" lvl="0" indent="0" algn="l" rtl="0">
                        <a:spcBef>
                          <a:spcPts val="0"/>
                        </a:spcBef>
                        <a:spcAft>
                          <a:spcPts val="0"/>
                        </a:spcAft>
                        <a:buNone/>
                      </a:pPr>
                      <a:endParaRPr sz="1800" dirty="0"/>
                    </a:p>
                  </a:txBody>
                  <a:tcPr marL="121933" marR="121933" marT="45725" marB="45725"/>
                </a:tc>
                <a:extLst>
                  <a:ext uri="{0D108BD9-81ED-4DB2-BD59-A6C34878D82A}">
                    <a16:rowId xmlns:a16="http://schemas.microsoft.com/office/drawing/2014/main" val="10001"/>
                  </a:ext>
                </a:extLst>
              </a:tr>
            </a:tbl>
          </a:graphicData>
        </a:graphic>
      </p:graphicFrame>
      <p:grpSp>
        <p:nvGrpSpPr>
          <p:cNvPr id="176" name="Google Shape;176;p18"/>
          <p:cNvGrpSpPr/>
          <p:nvPr/>
        </p:nvGrpSpPr>
        <p:grpSpPr>
          <a:xfrm>
            <a:off x="895521" y="2783660"/>
            <a:ext cx="722888" cy="493614"/>
            <a:chOff x="6595009" y="1650775"/>
            <a:chExt cx="542166" cy="493614"/>
          </a:xfrm>
        </p:grpSpPr>
        <p:sp>
          <p:nvSpPr>
            <p:cNvPr id="177" name="Google Shape;177;p18"/>
            <p:cNvSpPr/>
            <p:nvPr/>
          </p:nvSpPr>
          <p:spPr>
            <a:xfrm>
              <a:off x="6595009" y="1650775"/>
              <a:ext cx="542166" cy="493614"/>
            </a:xfrm>
            <a:prstGeom prst="ellipse">
              <a:avLst/>
            </a:prstGeom>
            <a:solidFill>
              <a:schemeClr val="accent1"/>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178" name="Google Shape;178;p18"/>
            <p:cNvSpPr txBox="1"/>
            <p:nvPr/>
          </p:nvSpPr>
          <p:spPr>
            <a:xfrm>
              <a:off x="6595009" y="1650775"/>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A</a:t>
              </a:r>
              <a:endParaRPr sz="2200" kern="0">
                <a:solidFill>
                  <a:srgbClr val="000000"/>
                </a:solidFill>
                <a:ea typeface="Arial"/>
                <a:cs typeface="Arial"/>
                <a:sym typeface="Arial"/>
              </a:endParaRPr>
            </a:p>
          </p:txBody>
        </p:sp>
      </p:grpSp>
      <p:grpSp>
        <p:nvGrpSpPr>
          <p:cNvPr id="179" name="Google Shape;179;p18"/>
          <p:cNvGrpSpPr/>
          <p:nvPr/>
        </p:nvGrpSpPr>
        <p:grpSpPr>
          <a:xfrm>
            <a:off x="6223675" y="2761393"/>
            <a:ext cx="722888" cy="493614"/>
            <a:chOff x="6595009" y="1650775"/>
            <a:chExt cx="542166" cy="493614"/>
          </a:xfrm>
        </p:grpSpPr>
        <p:sp>
          <p:nvSpPr>
            <p:cNvPr id="180" name="Google Shape;180;p18"/>
            <p:cNvSpPr/>
            <p:nvPr/>
          </p:nvSpPr>
          <p:spPr>
            <a:xfrm>
              <a:off x="6595009" y="1650775"/>
              <a:ext cx="542166" cy="493614"/>
            </a:xfrm>
            <a:prstGeom prst="ellipse">
              <a:avLst/>
            </a:prstGeom>
            <a:solidFill>
              <a:srgbClr val="FF00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181" name="Google Shape;181;p18"/>
            <p:cNvSpPr txBox="1"/>
            <p:nvPr/>
          </p:nvSpPr>
          <p:spPr>
            <a:xfrm>
              <a:off x="6595009" y="1650775"/>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B</a:t>
              </a:r>
              <a:endParaRPr sz="2200" kern="0">
                <a:solidFill>
                  <a:srgbClr val="000000"/>
                </a:solidFill>
                <a:ea typeface="Arial"/>
                <a:cs typeface="Arial"/>
                <a:sym typeface="Arial"/>
              </a:endParaRPr>
            </a:p>
          </p:txBody>
        </p:sp>
      </p:grpSp>
      <p:grpSp>
        <p:nvGrpSpPr>
          <p:cNvPr id="182" name="Google Shape;182;p18"/>
          <p:cNvGrpSpPr/>
          <p:nvPr/>
        </p:nvGrpSpPr>
        <p:grpSpPr>
          <a:xfrm>
            <a:off x="776837" y="4503878"/>
            <a:ext cx="722888" cy="493614"/>
            <a:chOff x="6570733" y="2377709"/>
            <a:chExt cx="542166" cy="493614"/>
          </a:xfrm>
        </p:grpSpPr>
        <p:sp>
          <p:nvSpPr>
            <p:cNvPr id="183" name="Google Shape;183;p18"/>
            <p:cNvSpPr/>
            <p:nvPr/>
          </p:nvSpPr>
          <p:spPr>
            <a:xfrm>
              <a:off x="6570733" y="2377709"/>
              <a:ext cx="542166" cy="493614"/>
            </a:xfrm>
            <a:prstGeom prst="ellipse">
              <a:avLst/>
            </a:prstGeom>
            <a:solidFill>
              <a:srgbClr val="FFFF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184" name="Google Shape;184;p18"/>
            <p:cNvSpPr txBox="1"/>
            <p:nvPr/>
          </p:nvSpPr>
          <p:spPr>
            <a:xfrm>
              <a:off x="6570733" y="2377709"/>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C</a:t>
              </a:r>
              <a:endParaRPr sz="2200" kern="0">
                <a:solidFill>
                  <a:srgbClr val="000000"/>
                </a:solidFill>
                <a:ea typeface="Arial"/>
                <a:cs typeface="Arial"/>
                <a:sym typeface="Arial"/>
              </a:endParaRPr>
            </a:p>
          </p:txBody>
        </p:sp>
      </p:grpSp>
      <p:grpSp>
        <p:nvGrpSpPr>
          <p:cNvPr id="185" name="Google Shape;185;p18"/>
          <p:cNvGrpSpPr/>
          <p:nvPr/>
        </p:nvGrpSpPr>
        <p:grpSpPr>
          <a:xfrm>
            <a:off x="6191307" y="4509961"/>
            <a:ext cx="722888" cy="493614"/>
            <a:chOff x="7597073" y="2377709"/>
            <a:chExt cx="542166" cy="493614"/>
          </a:xfrm>
        </p:grpSpPr>
        <p:sp>
          <p:nvSpPr>
            <p:cNvPr id="186" name="Google Shape;186;p18"/>
            <p:cNvSpPr/>
            <p:nvPr/>
          </p:nvSpPr>
          <p:spPr>
            <a:xfrm>
              <a:off x="7597073" y="2377709"/>
              <a:ext cx="542166" cy="493614"/>
            </a:xfrm>
            <a:prstGeom prst="ellipse">
              <a:avLst/>
            </a:prstGeom>
            <a:solidFill>
              <a:srgbClr val="00B05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187" name="Google Shape;187;p18"/>
            <p:cNvSpPr txBox="1"/>
            <p:nvPr/>
          </p:nvSpPr>
          <p:spPr>
            <a:xfrm>
              <a:off x="7597073" y="2377709"/>
              <a:ext cx="542166" cy="430887"/>
            </a:xfrm>
            <a:prstGeom prst="rect">
              <a:avLst/>
            </a:prstGeom>
            <a:noFill/>
            <a:ln>
              <a:noFill/>
            </a:ln>
          </p:spPr>
          <p:txBody>
            <a:bodyPr spcFirstLastPara="1" wrap="square" lIns="91425" tIns="45700" rIns="91425" bIns="45700" anchor="t" anchorCtr="0">
              <a:spAutoFit/>
            </a:bodyPr>
            <a:lstStyle/>
            <a:p>
              <a:pPr algn="ctr" defTabSz="914400">
                <a:buClr>
                  <a:srgbClr val="000000"/>
                </a:buClr>
                <a:buFont typeface="Arial"/>
                <a:buNone/>
              </a:pPr>
              <a:r>
                <a:rPr lang="en-AU" sz="2200" kern="0">
                  <a:solidFill>
                    <a:srgbClr val="000000"/>
                  </a:solidFill>
                  <a:ea typeface="Arial"/>
                  <a:cs typeface="Arial"/>
                  <a:sym typeface="Arial"/>
                </a:rPr>
                <a:t>D</a:t>
              </a:r>
              <a:endParaRPr sz="2200" kern="0">
                <a:solidFill>
                  <a:srgbClr val="000000"/>
                </a:solidFill>
                <a:ea typeface="Arial"/>
                <a:cs typeface="Arial"/>
                <a:sym typeface="Arial"/>
              </a:endParaRPr>
            </a:p>
          </p:txBody>
        </p:sp>
      </p:grpSp>
      <p:pic>
        <p:nvPicPr>
          <p:cNvPr id="188" name="Google Shape;188;p18"/>
          <p:cNvPicPr preferRelativeResize="0"/>
          <p:nvPr/>
        </p:nvPicPr>
        <p:blipFill>
          <a:blip r:embed="rId3">
            <a:alphaModFix/>
          </a:blip>
          <a:stretch>
            <a:fillRect/>
          </a:stretch>
        </p:blipFill>
        <p:spPr>
          <a:xfrm>
            <a:off x="10272505" y="6301948"/>
            <a:ext cx="1919495" cy="565044"/>
          </a:xfrm>
          <a:prstGeom prst="rect">
            <a:avLst/>
          </a:prstGeom>
          <a:noFill/>
          <a:ln>
            <a:noFill/>
          </a:ln>
        </p:spPr>
      </p:pic>
    </p:spTree>
    <p:extLst>
      <p:ext uri="{BB962C8B-B14F-4D97-AF65-F5344CB8AC3E}">
        <p14:creationId xmlns:p14="http://schemas.microsoft.com/office/powerpoint/2010/main" val="186981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5" name="Rounded Rectangle 4"/>
          <p:cNvSpPr/>
          <p:nvPr/>
        </p:nvSpPr>
        <p:spPr>
          <a:xfrm>
            <a:off x="432486" y="1940011"/>
            <a:ext cx="8538519" cy="420129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AU"/>
          </a:p>
        </p:txBody>
      </p:sp>
      <p:sp>
        <p:nvSpPr>
          <p:cNvPr id="194" name="Google Shape;194;p1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FFFFF"/>
              </a:buClr>
              <a:buSzPts val="4400"/>
              <a:buFont typeface="Candara"/>
              <a:buNone/>
            </a:pPr>
            <a:r>
              <a:rPr lang="en-AU" dirty="0">
                <a:latin typeface="Calibri" panose="020F0502020204030204" pitchFamily="34" charset="0"/>
                <a:cs typeface="Calibri" panose="020F0502020204030204" pitchFamily="34" charset="0"/>
              </a:rPr>
              <a:t>Question 3: Self-driving car</a:t>
            </a:r>
            <a:endParaRPr dirty="0">
              <a:latin typeface="Calibri" panose="020F0502020204030204" pitchFamily="34" charset="0"/>
              <a:cs typeface="Calibri" panose="020F0502020204030204" pitchFamily="34" charset="0"/>
            </a:endParaRPr>
          </a:p>
        </p:txBody>
      </p:sp>
      <p:sp>
        <p:nvSpPr>
          <p:cNvPr id="193" name="Google Shape;193;p19"/>
          <p:cNvSpPr txBox="1">
            <a:spLocks noGrp="1"/>
          </p:cNvSpPr>
          <p:nvPr>
            <p:ph idx="1"/>
          </p:nvPr>
        </p:nvSpPr>
        <p:spPr>
          <a:xfrm>
            <a:off x="370432" y="2582562"/>
            <a:ext cx="8547684" cy="4124037"/>
          </a:xfrm>
          <a:prstGeom prst="rect">
            <a:avLst/>
          </a:prstGeom>
          <a:noFill/>
          <a:ln>
            <a:noFill/>
          </a:ln>
        </p:spPr>
        <p:txBody>
          <a:bodyPr spcFirstLastPara="1" wrap="square" lIns="91425" tIns="45700" rIns="91425" bIns="45700" anchor="t" anchorCtr="0">
            <a:normAutofit fontScale="55000" lnSpcReduction="20000"/>
          </a:bodyPr>
          <a:lstStyle/>
          <a:p>
            <a:pPr marL="114300" lvl="0" indent="0" algn="l" rtl="0">
              <a:lnSpc>
                <a:spcPts val="2500"/>
              </a:lnSpc>
              <a:spcBef>
                <a:spcPts val="600"/>
              </a:spcBef>
              <a:spcAft>
                <a:spcPts val="600"/>
              </a:spcAft>
              <a:buSzPts val="3000"/>
              <a:buNone/>
            </a:pPr>
            <a:r>
              <a:rPr lang="en-AU" sz="6000" dirty="0">
                <a:latin typeface="Calibri" panose="020F0502020204030204" pitchFamily="34" charset="0"/>
                <a:cs typeface="Calibri" panose="020F0502020204030204" pitchFamily="34" charset="0"/>
              </a:rPr>
              <a:t>A parent with a pram crosses the road illegally while the don’t walk sign is flashing. They step in front of an AI self-driving car. The AI has to decide whether to:</a:t>
            </a:r>
          </a:p>
          <a:p>
            <a:pPr marL="628650" lvl="0" indent="-514350" algn="l" rtl="0">
              <a:lnSpc>
                <a:spcPts val="2300"/>
              </a:lnSpc>
              <a:spcBef>
                <a:spcPts val="600"/>
              </a:spcBef>
              <a:spcAft>
                <a:spcPts val="600"/>
              </a:spcAft>
              <a:buSzPts val="3000"/>
              <a:buFont typeface="+mj-lt"/>
              <a:buAutoNum type="alphaLcPeriod"/>
            </a:pPr>
            <a:r>
              <a:rPr lang="en-AU" sz="6000" dirty="0">
                <a:latin typeface="Calibri" panose="020F0502020204030204" pitchFamily="34" charset="0"/>
                <a:cs typeface="Calibri" panose="020F0502020204030204" pitchFamily="34" charset="0"/>
              </a:rPr>
              <a:t>brake hard and accept it will hit the parent and </a:t>
            </a:r>
            <a:r>
              <a:rPr lang="en-US" sz="6000" dirty="0">
                <a:latin typeface="Calibri" panose="020F0502020204030204" pitchFamily="34" charset="0"/>
                <a:cs typeface="Calibri" panose="020F0502020204030204" pitchFamily="34" charset="0"/>
              </a:rPr>
              <a:t>pram</a:t>
            </a:r>
            <a:br>
              <a:rPr lang="en-US" sz="6000" dirty="0">
                <a:latin typeface="Calibri" panose="020F0502020204030204" pitchFamily="34" charset="0"/>
                <a:cs typeface="Calibri" panose="020F0502020204030204" pitchFamily="34" charset="0"/>
              </a:rPr>
            </a:br>
            <a:br>
              <a:rPr lang="en-US" sz="6000" dirty="0">
                <a:latin typeface="Calibri" panose="020F0502020204030204" pitchFamily="34" charset="0"/>
                <a:cs typeface="Calibri" panose="020F0502020204030204" pitchFamily="34" charset="0"/>
              </a:rPr>
            </a:br>
            <a:r>
              <a:rPr lang="en-US" sz="6000" dirty="0">
                <a:latin typeface="Calibri" panose="020F0502020204030204" pitchFamily="34" charset="0"/>
                <a:cs typeface="Calibri" panose="020F0502020204030204" pitchFamily="34" charset="0"/>
              </a:rPr>
              <a:t>OR</a:t>
            </a:r>
            <a:endParaRPr sz="6000" dirty="0">
              <a:latin typeface="Calibri" panose="020F0502020204030204" pitchFamily="34" charset="0"/>
              <a:cs typeface="Calibri" panose="020F0502020204030204" pitchFamily="34" charset="0"/>
            </a:endParaRPr>
          </a:p>
          <a:p>
            <a:pPr marL="628650" lvl="0" indent="-514350" algn="l" rtl="0">
              <a:lnSpc>
                <a:spcPts val="2300"/>
              </a:lnSpc>
              <a:spcBef>
                <a:spcPts val="600"/>
              </a:spcBef>
              <a:spcAft>
                <a:spcPts val="600"/>
              </a:spcAft>
              <a:buSzPts val="3000"/>
              <a:buFont typeface="+mj-lt"/>
              <a:buAutoNum type="alphaLcPeriod"/>
            </a:pPr>
            <a:r>
              <a:rPr lang="en-AU" sz="6000" dirty="0">
                <a:latin typeface="Calibri" panose="020F0502020204030204" pitchFamily="34" charset="0"/>
                <a:cs typeface="Calibri" panose="020F0502020204030204" pitchFamily="34" charset="0"/>
              </a:rPr>
              <a:t>avoid the parent and pram and turn into the nearby bike lane but hit a cyclist. </a:t>
            </a:r>
            <a:endParaRPr sz="6000" dirty="0">
              <a:latin typeface="Calibri" panose="020F0502020204030204" pitchFamily="34" charset="0"/>
              <a:cs typeface="Calibri" panose="020F0502020204030204" pitchFamily="34" charset="0"/>
            </a:endParaRPr>
          </a:p>
          <a:p>
            <a:pPr marL="274320" lvl="0" indent="-121920" algn="l" rtl="0">
              <a:lnSpc>
                <a:spcPct val="90000"/>
              </a:lnSpc>
              <a:spcBef>
                <a:spcPts val="480"/>
              </a:spcBef>
              <a:spcAft>
                <a:spcPts val="0"/>
              </a:spcAft>
              <a:buSzPts val="2400"/>
              <a:buNone/>
            </a:pPr>
            <a:endParaRPr dirty="0"/>
          </a:p>
        </p:txBody>
      </p:sp>
      <p:pic>
        <p:nvPicPr>
          <p:cNvPr id="195" name="Google Shape;195;p19"/>
          <p:cNvPicPr preferRelativeResize="0"/>
          <p:nvPr/>
        </p:nvPicPr>
        <p:blipFill>
          <a:blip r:embed="rId3">
            <a:alphaModFix/>
          </a:blip>
          <a:stretch>
            <a:fillRect/>
          </a:stretch>
        </p:blipFill>
        <p:spPr>
          <a:xfrm>
            <a:off x="10256109" y="6339016"/>
            <a:ext cx="1935892" cy="518983"/>
          </a:xfrm>
          <a:prstGeom prst="rect">
            <a:avLst/>
          </a:prstGeom>
          <a:noFill/>
          <a:ln>
            <a:noFill/>
          </a:ln>
        </p:spPr>
      </p:pic>
    </p:spTree>
    <p:extLst>
      <p:ext uri="{BB962C8B-B14F-4D97-AF65-F5344CB8AC3E}">
        <p14:creationId xmlns:p14="http://schemas.microsoft.com/office/powerpoint/2010/main" val="871539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1" name="Google Shape;201;g8fc0232742_0_0"/>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lvl="0">
              <a:buSzPts val="4400"/>
            </a:pPr>
            <a:r>
              <a:rPr lang="en-AU" dirty="0">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Question</a:t>
            </a:r>
            <a:r>
              <a:rPr lang="en-AU" dirty="0">
                <a:latin typeface="Calibri" panose="020F0502020204030204" pitchFamily="34" charset="0"/>
                <a:cs typeface="Calibri" panose="020F0502020204030204" pitchFamily="34" charset="0"/>
              </a:rPr>
              <a:t> 3: Self-driving car</a:t>
            </a:r>
            <a:endParaRPr dirty="0">
              <a:latin typeface="Calibri" panose="020F0502020204030204" pitchFamily="34" charset="0"/>
              <a:cs typeface="Calibri" panose="020F0502020204030204" pitchFamily="34" charset="0"/>
            </a:endParaRPr>
          </a:p>
        </p:txBody>
      </p:sp>
      <p:sp>
        <p:nvSpPr>
          <p:cNvPr id="200" name="Google Shape;200;g8fc0232742_0_0"/>
          <p:cNvSpPr txBox="1">
            <a:spLocks noGrp="1"/>
          </p:cNvSpPr>
          <p:nvPr>
            <p:ph idx="1"/>
          </p:nvPr>
        </p:nvSpPr>
        <p:spPr>
          <a:xfrm>
            <a:off x="625787" y="1982813"/>
            <a:ext cx="10508800" cy="647100"/>
          </a:xfrm>
          <a:prstGeom prst="rect">
            <a:avLst/>
          </a:prstGeom>
          <a:noFill/>
          <a:ln>
            <a:noFill/>
          </a:ln>
        </p:spPr>
        <p:txBody>
          <a:bodyPr spcFirstLastPara="1" wrap="square" lIns="91425" tIns="45700" rIns="91425" bIns="45700" anchor="t" anchorCtr="0">
            <a:noAutofit/>
          </a:bodyPr>
          <a:lstStyle/>
          <a:p>
            <a:pPr marL="114300" lvl="0" indent="0" algn="l" rtl="0">
              <a:spcBef>
                <a:spcPts val="0"/>
              </a:spcBef>
              <a:spcAft>
                <a:spcPts val="0"/>
              </a:spcAft>
              <a:buSzPts val="3000"/>
              <a:buNone/>
            </a:pPr>
            <a:r>
              <a:rPr lang="en-AU" sz="3000" dirty="0">
                <a:latin typeface="Calibri" panose="020F0502020204030204" pitchFamily="34" charset="0"/>
                <a:cs typeface="Calibri" panose="020F0502020204030204" pitchFamily="34" charset="0"/>
              </a:rPr>
              <a:t>The AI should:</a:t>
            </a:r>
            <a:endParaRPr dirty="0">
              <a:latin typeface="Calibri" panose="020F0502020204030204" pitchFamily="34" charset="0"/>
              <a:cs typeface="Calibri" panose="020F0502020204030204" pitchFamily="34" charset="0"/>
            </a:endParaRPr>
          </a:p>
          <a:p>
            <a:pPr marL="274320" lvl="0" indent="-121920" algn="l" rtl="0">
              <a:spcBef>
                <a:spcPts val="480"/>
              </a:spcBef>
              <a:spcAft>
                <a:spcPts val="0"/>
              </a:spcAft>
              <a:buSzPts val="2400"/>
              <a:buNone/>
            </a:pPr>
            <a:endParaRPr dirty="0"/>
          </a:p>
        </p:txBody>
      </p:sp>
      <p:graphicFrame>
        <p:nvGraphicFramePr>
          <p:cNvPr id="202" name="Google Shape;202;g8fc0232742_0_0"/>
          <p:cNvGraphicFramePr/>
          <p:nvPr>
            <p:extLst>
              <p:ext uri="{D42A27DB-BD31-4B8C-83A1-F6EECF244321}">
                <p14:modId xmlns:p14="http://schemas.microsoft.com/office/powerpoint/2010/main" val="21199128"/>
              </p:ext>
            </p:extLst>
          </p:nvPr>
        </p:nvGraphicFramePr>
        <p:xfrm>
          <a:off x="336518" y="2533956"/>
          <a:ext cx="11416934" cy="3483350"/>
        </p:xfrm>
        <a:graphic>
          <a:graphicData uri="http://schemas.openxmlformats.org/drawingml/2006/table">
            <a:tbl>
              <a:tblPr firstRow="1" bandRow="1">
                <a:noFill/>
              </a:tblPr>
              <a:tblGrid>
                <a:gridCol w="5708467">
                  <a:extLst>
                    <a:ext uri="{9D8B030D-6E8A-4147-A177-3AD203B41FA5}">
                      <a16:colId xmlns:a16="http://schemas.microsoft.com/office/drawing/2014/main" val="20000"/>
                    </a:ext>
                  </a:extLst>
                </a:gridCol>
                <a:gridCol w="5708467">
                  <a:extLst>
                    <a:ext uri="{9D8B030D-6E8A-4147-A177-3AD203B41FA5}">
                      <a16:colId xmlns:a16="http://schemas.microsoft.com/office/drawing/2014/main" val="20001"/>
                    </a:ext>
                  </a:extLst>
                </a:gridCol>
              </a:tblGrid>
              <a:tr h="1629375">
                <a:tc>
                  <a:txBody>
                    <a:bodyPr/>
                    <a:lstStyle/>
                    <a:p>
                      <a:pPr marL="0" marR="0" lvl="0" indent="0" algn="l" rtl="0">
                        <a:spcBef>
                          <a:spcPts val="0"/>
                        </a:spcBef>
                        <a:spcAft>
                          <a:spcPts val="0"/>
                        </a:spcAft>
                        <a:buNone/>
                      </a:pPr>
                      <a:r>
                        <a:rPr lang="en-AU" sz="2200" b="0" dirty="0"/>
                        <a:t>          </a:t>
                      </a:r>
                      <a:endParaRPr dirty="0"/>
                    </a:p>
                    <a:p>
                      <a:pPr marL="0" marR="0" lvl="0" indent="0" algn="l" rtl="0">
                        <a:spcBef>
                          <a:spcPts val="0"/>
                        </a:spcBef>
                        <a:spcAft>
                          <a:spcPts val="0"/>
                        </a:spcAft>
                        <a:buNone/>
                      </a:pPr>
                      <a:endParaRPr sz="2200" b="0" dirty="0"/>
                    </a:p>
                    <a:p>
                      <a:pPr marL="0" marR="0" lvl="0" indent="0" algn="l" rtl="0">
                        <a:spcBef>
                          <a:spcPts val="0"/>
                        </a:spcBef>
                        <a:spcAft>
                          <a:spcPts val="0"/>
                        </a:spcAft>
                        <a:buNone/>
                      </a:pPr>
                      <a:r>
                        <a:rPr lang="en-AU" sz="2200" b="0" dirty="0">
                          <a:latin typeface="Calibri" panose="020F0502020204030204" pitchFamily="34" charset="0"/>
                          <a:cs typeface="Calibri" panose="020F0502020204030204" pitchFamily="34" charset="0"/>
                        </a:rPr>
                        <a:t>Be trained to avoid hitting </a:t>
                      </a:r>
                      <a:r>
                        <a:rPr lang="en-AU" sz="2200" b="0" i="0" u="none" strike="noStrike" cap="none" dirty="0">
                          <a:solidFill>
                            <a:schemeClr val="dk1"/>
                          </a:solidFill>
                          <a:latin typeface="Calibri" panose="020F0502020204030204" pitchFamily="34" charset="0"/>
                          <a:ea typeface="Candara"/>
                          <a:cs typeface="Calibri" panose="020F0502020204030204" pitchFamily="34" charset="0"/>
                          <a:sym typeface="Arial"/>
                        </a:rPr>
                        <a:t>a person </a:t>
                      </a:r>
                      <a:r>
                        <a:rPr lang="en-AU" sz="2200" b="0" dirty="0">
                          <a:latin typeface="Calibri" panose="020F0502020204030204" pitchFamily="34" charset="0"/>
                          <a:cs typeface="Calibri" panose="020F0502020204030204" pitchFamily="34" charset="0"/>
                        </a:rPr>
                        <a:t>with a pram over any other situation. </a:t>
                      </a:r>
                      <a:endParaRPr sz="2200" b="0" dirty="0">
                        <a:latin typeface="Calibri" panose="020F0502020204030204" pitchFamily="34" charset="0"/>
                        <a:cs typeface="Calibri" panose="020F0502020204030204" pitchFamily="34" charset="0"/>
                      </a:endParaRPr>
                    </a:p>
                  </a:txBody>
                  <a:tcPr marL="121933" marR="121933" marT="45725" marB="45725"/>
                </a:tc>
                <a:tc>
                  <a:txBody>
                    <a:bodyPr/>
                    <a:lstStyle/>
                    <a:p>
                      <a:pPr marL="0" marR="0" lvl="0"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457200" marR="0" lvl="1" indent="0" algn="l" rtl="0">
                        <a:lnSpc>
                          <a:spcPct val="100000"/>
                        </a:lnSpc>
                        <a:spcBef>
                          <a:spcPts val="0"/>
                        </a:spcBef>
                        <a:spcAft>
                          <a:spcPts val="0"/>
                        </a:spcAft>
                        <a:buNone/>
                      </a:pPr>
                      <a:endParaRPr sz="2200" b="0" i="0" u="none" strike="noStrike" cap="none" dirty="0">
                        <a:solidFill>
                          <a:schemeClr val="dk1"/>
                        </a:solidFill>
                        <a:latin typeface="Candara"/>
                        <a:ea typeface="Candara"/>
                        <a:cs typeface="Candara"/>
                        <a:sym typeface="Candara"/>
                      </a:endParaRPr>
                    </a:p>
                    <a:p>
                      <a:pPr marL="0" marR="0" lvl="1" indent="0" algn="l" rtl="0">
                        <a:lnSpc>
                          <a:spcPct val="100000"/>
                        </a:lnSpc>
                        <a:spcBef>
                          <a:spcPts val="0"/>
                        </a:spcBef>
                        <a:spcAft>
                          <a:spcPts val="0"/>
                        </a:spcAft>
                        <a:buNone/>
                      </a:pPr>
                      <a:r>
                        <a:rPr lang="en-AU" sz="2200" b="0" i="0" u="none" strike="noStrike" cap="none" dirty="0">
                          <a:solidFill>
                            <a:schemeClr val="dk1"/>
                          </a:solidFill>
                          <a:latin typeface="Calibri" panose="020F0502020204030204" pitchFamily="34" charset="0"/>
                          <a:ea typeface="Candara"/>
                          <a:cs typeface="Calibri" panose="020F0502020204030204" pitchFamily="34" charset="0"/>
                          <a:sym typeface="Candara"/>
                        </a:rPr>
                        <a:t>Choose the option that results in the least loss of life. </a:t>
                      </a:r>
                      <a:endParaRPr sz="2200" b="0" i="0" u="none" strike="noStrike" cap="none" dirty="0">
                        <a:solidFill>
                          <a:schemeClr val="dk1"/>
                        </a:solidFill>
                        <a:latin typeface="Calibri" panose="020F0502020204030204" pitchFamily="34" charset="0"/>
                        <a:ea typeface="Candara"/>
                        <a:cs typeface="Calibri" panose="020F0502020204030204" pitchFamily="34" charset="0"/>
                        <a:sym typeface="Candara"/>
                      </a:endParaRPr>
                    </a:p>
                  </a:txBody>
                  <a:tcPr marL="121933" marR="121933" marT="45725" marB="45725"/>
                </a:tc>
                <a:extLst>
                  <a:ext uri="{0D108BD9-81ED-4DB2-BD59-A6C34878D82A}">
                    <a16:rowId xmlns:a16="http://schemas.microsoft.com/office/drawing/2014/main" val="10000"/>
                  </a:ext>
                </a:extLst>
              </a:tr>
              <a:tr h="1853975">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marR="0" lvl="0" indent="0" algn="l" rtl="0">
                        <a:spcBef>
                          <a:spcPts val="0"/>
                        </a:spcBef>
                        <a:spcAft>
                          <a:spcPts val="0"/>
                        </a:spcAft>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Brake as hard as possible, but accept that it might still hit the </a:t>
                      </a:r>
                      <a:r>
                        <a:rPr lang="en-AU" sz="2200" b="0" i="0" u="none" strike="noStrike" cap="none" dirty="0">
                          <a:solidFill>
                            <a:schemeClr val="dk1"/>
                          </a:solidFill>
                          <a:latin typeface="Calibri" panose="020F0502020204030204" pitchFamily="34" charset="0"/>
                          <a:ea typeface="Candara"/>
                          <a:cs typeface="Calibri" panose="020F0502020204030204" pitchFamily="34" charset="0"/>
                          <a:sym typeface="Arial"/>
                        </a:rPr>
                        <a:t>person </a:t>
                      </a:r>
                      <a:r>
                        <a:rPr lang="en-AU" sz="2200" b="0" i="0" u="none" strike="noStrike" cap="none" dirty="0">
                          <a:solidFill>
                            <a:schemeClr val="dk1"/>
                          </a:solidFill>
                          <a:latin typeface="Calibri" panose="020F0502020204030204" pitchFamily="34" charset="0"/>
                          <a:cs typeface="Calibri" panose="020F0502020204030204" pitchFamily="34" charset="0"/>
                          <a:sym typeface="Arial"/>
                        </a:rPr>
                        <a:t>with the pram.</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txBody>
                  <a:tcPr marL="121933" marR="121933" marT="45725" marB="45725"/>
                </a:tc>
                <a:tc>
                  <a:txBody>
                    <a:bodyPr/>
                    <a:lstStyle/>
                    <a:p>
                      <a:pPr marL="0" marR="0" lvl="0" indent="0" algn="l" rtl="0">
                        <a:spcBef>
                          <a:spcPts val="0"/>
                        </a:spcBef>
                        <a:spcAft>
                          <a:spcPts val="0"/>
                        </a:spcAft>
                        <a:buNone/>
                      </a:pPr>
                      <a:endParaRPr sz="2200" dirty="0"/>
                    </a:p>
                    <a:p>
                      <a:pPr marL="0" marR="0" lvl="0" indent="0" algn="l" rtl="0">
                        <a:spcBef>
                          <a:spcPts val="0"/>
                        </a:spcBef>
                        <a:spcAft>
                          <a:spcPts val="0"/>
                        </a:spcAft>
                        <a:buNone/>
                      </a:pPr>
                      <a:endParaRPr sz="2200" dirty="0"/>
                    </a:p>
                    <a:p>
                      <a:pPr marL="0" lvl="0" indent="0" algn="l" rtl="0">
                        <a:spcBef>
                          <a:spcPts val="0"/>
                        </a:spcBef>
                        <a:spcAft>
                          <a:spcPts val="0"/>
                        </a:spcAft>
                        <a:buClr>
                          <a:schemeClr val="dk1"/>
                        </a:buClr>
                        <a:buFont typeface="Arial"/>
                        <a:buNone/>
                      </a:pPr>
                      <a:r>
                        <a:rPr lang="en-AU" sz="2200" b="0" i="0" u="none" strike="noStrike" cap="none" dirty="0">
                          <a:solidFill>
                            <a:schemeClr val="dk1"/>
                          </a:solidFill>
                          <a:latin typeface="Calibri" panose="020F0502020204030204" pitchFamily="34" charset="0"/>
                          <a:cs typeface="Calibri" panose="020F0502020204030204" pitchFamily="34" charset="0"/>
                          <a:sym typeface="Arial"/>
                        </a:rPr>
                        <a:t>Brake as hard as possible and veer into the bike lane, but accept that it might still hit the cyclist.</a:t>
                      </a:r>
                      <a:endParaRPr sz="2200" b="0" i="0" u="none" strike="noStrike" cap="none" dirty="0">
                        <a:solidFill>
                          <a:schemeClr val="dk1"/>
                        </a:solidFill>
                        <a:latin typeface="Calibri" panose="020F0502020204030204" pitchFamily="34" charset="0"/>
                        <a:cs typeface="Calibri" panose="020F0502020204030204" pitchFamily="34" charset="0"/>
                        <a:sym typeface="Arial"/>
                      </a:endParaRPr>
                    </a:p>
                    <a:p>
                      <a:pPr marL="0" marR="0" lvl="0" indent="0" algn="l" rtl="0">
                        <a:spcBef>
                          <a:spcPts val="0"/>
                        </a:spcBef>
                        <a:spcAft>
                          <a:spcPts val="0"/>
                        </a:spcAft>
                        <a:buNone/>
                      </a:pPr>
                      <a:endParaRPr sz="1800" dirty="0"/>
                    </a:p>
                  </a:txBody>
                  <a:tcPr marL="121933" marR="121933" marT="45725" marB="45725"/>
                </a:tc>
                <a:extLst>
                  <a:ext uri="{0D108BD9-81ED-4DB2-BD59-A6C34878D82A}">
                    <a16:rowId xmlns:a16="http://schemas.microsoft.com/office/drawing/2014/main" val="10001"/>
                  </a:ext>
                </a:extLst>
              </a:tr>
            </a:tbl>
          </a:graphicData>
        </a:graphic>
      </p:graphicFrame>
      <p:grpSp>
        <p:nvGrpSpPr>
          <p:cNvPr id="203" name="Google Shape;203;g8fc0232742_0_0"/>
          <p:cNvGrpSpPr/>
          <p:nvPr/>
        </p:nvGrpSpPr>
        <p:grpSpPr>
          <a:xfrm>
            <a:off x="438551" y="2736008"/>
            <a:ext cx="742744" cy="493500"/>
            <a:chOff x="6580051" y="1650775"/>
            <a:chExt cx="557058" cy="493500"/>
          </a:xfrm>
        </p:grpSpPr>
        <p:sp>
          <p:nvSpPr>
            <p:cNvPr id="204" name="Google Shape;204;g8fc0232742_0_0"/>
            <p:cNvSpPr/>
            <p:nvPr/>
          </p:nvSpPr>
          <p:spPr>
            <a:xfrm>
              <a:off x="6595009" y="1650775"/>
              <a:ext cx="542100" cy="493500"/>
            </a:xfrm>
            <a:prstGeom prst="ellipse">
              <a:avLst/>
            </a:prstGeom>
            <a:solidFill>
              <a:schemeClr val="accent1"/>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05" name="Google Shape;205;g8fc0232742_0_0"/>
            <p:cNvSpPr txBox="1"/>
            <p:nvPr/>
          </p:nvSpPr>
          <p:spPr>
            <a:xfrm>
              <a:off x="6580051" y="1665023"/>
              <a:ext cx="542100" cy="430800"/>
            </a:xfrm>
            <a:prstGeom prst="rect">
              <a:avLst/>
            </a:prstGeom>
            <a:noFill/>
            <a:ln>
              <a:noFill/>
            </a:ln>
          </p:spPr>
          <p:txBody>
            <a:bodyPr spcFirstLastPara="1" wrap="square" lIns="91425" tIns="45700" rIns="91425" bIns="45700" anchor="t" anchorCtr="0">
              <a:noAutofit/>
            </a:bodyPr>
            <a:lstStyle/>
            <a:p>
              <a:pPr algn="ctr" defTabSz="914400">
                <a:buClr>
                  <a:srgbClr val="000000"/>
                </a:buClr>
                <a:buFont typeface="Arial"/>
                <a:buNone/>
              </a:pPr>
              <a:r>
                <a:rPr lang="en-AU" sz="2200" kern="0" dirty="0">
                  <a:solidFill>
                    <a:srgbClr val="000000"/>
                  </a:solidFill>
                  <a:ea typeface="Arial"/>
                  <a:cs typeface="Arial"/>
                  <a:sym typeface="Arial"/>
                </a:rPr>
                <a:t>A</a:t>
              </a:r>
              <a:endParaRPr sz="2200" kern="0" dirty="0">
                <a:solidFill>
                  <a:srgbClr val="000000"/>
                </a:solidFill>
                <a:ea typeface="Arial"/>
                <a:cs typeface="Arial"/>
                <a:sym typeface="Arial"/>
              </a:endParaRPr>
            </a:p>
          </p:txBody>
        </p:sp>
      </p:grpSp>
      <p:grpSp>
        <p:nvGrpSpPr>
          <p:cNvPr id="206" name="Google Shape;206;g8fc0232742_0_0"/>
          <p:cNvGrpSpPr/>
          <p:nvPr/>
        </p:nvGrpSpPr>
        <p:grpSpPr>
          <a:xfrm>
            <a:off x="6191307" y="2750256"/>
            <a:ext cx="722800" cy="493500"/>
            <a:chOff x="6595009" y="1650775"/>
            <a:chExt cx="542100" cy="493500"/>
          </a:xfrm>
        </p:grpSpPr>
        <p:sp>
          <p:nvSpPr>
            <p:cNvPr id="207" name="Google Shape;207;g8fc0232742_0_0"/>
            <p:cNvSpPr/>
            <p:nvPr/>
          </p:nvSpPr>
          <p:spPr>
            <a:xfrm>
              <a:off x="6595009" y="1650775"/>
              <a:ext cx="542100" cy="493500"/>
            </a:xfrm>
            <a:prstGeom prst="ellipse">
              <a:avLst/>
            </a:prstGeom>
            <a:solidFill>
              <a:srgbClr val="FF00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08" name="Google Shape;208;g8fc0232742_0_0"/>
            <p:cNvSpPr txBox="1"/>
            <p:nvPr/>
          </p:nvSpPr>
          <p:spPr>
            <a:xfrm>
              <a:off x="6595009" y="1650775"/>
              <a:ext cx="542100" cy="430800"/>
            </a:xfrm>
            <a:prstGeom prst="rect">
              <a:avLst/>
            </a:prstGeom>
            <a:noFill/>
            <a:ln>
              <a:noFill/>
            </a:ln>
          </p:spPr>
          <p:txBody>
            <a:bodyPr spcFirstLastPara="1" wrap="square" lIns="91425" tIns="45700" rIns="91425" bIns="45700" anchor="t" anchorCtr="0">
              <a:noAutofit/>
            </a:bodyPr>
            <a:lstStyle/>
            <a:p>
              <a:pPr algn="ctr" defTabSz="914400">
                <a:buClr>
                  <a:srgbClr val="000000"/>
                </a:buClr>
                <a:buFont typeface="Arial"/>
                <a:buNone/>
              </a:pPr>
              <a:r>
                <a:rPr lang="en-AU" sz="2200" kern="0">
                  <a:solidFill>
                    <a:srgbClr val="000000"/>
                  </a:solidFill>
                  <a:ea typeface="Arial"/>
                  <a:cs typeface="Arial"/>
                  <a:sym typeface="Arial"/>
                </a:rPr>
                <a:t>B</a:t>
              </a:r>
              <a:endParaRPr sz="2200" kern="0">
                <a:solidFill>
                  <a:srgbClr val="000000"/>
                </a:solidFill>
                <a:ea typeface="Arial"/>
                <a:cs typeface="Arial"/>
                <a:sym typeface="Arial"/>
              </a:endParaRPr>
            </a:p>
          </p:txBody>
        </p:sp>
      </p:grpSp>
      <p:grpSp>
        <p:nvGrpSpPr>
          <p:cNvPr id="209" name="Google Shape;209;g8fc0232742_0_0"/>
          <p:cNvGrpSpPr/>
          <p:nvPr/>
        </p:nvGrpSpPr>
        <p:grpSpPr>
          <a:xfrm>
            <a:off x="458495" y="4447261"/>
            <a:ext cx="722800" cy="493500"/>
            <a:chOff x="6570733" y="2377709"/>
            <a:chExt cx="542100" cy="493500"/>
          </a:xfrm>
        </p:grpSpPr>
        <p:sp>
          <p:nvSpPr>
            <p:cNvPr id="210" name="Google Shape;210;g8fc0232742_0_0"/>
            <p:cNvSpPr/>
            <p:nvPr/>
          </p:nvSpPr>
          <p:spPr>
            <a:xfrm>
              <a:off x="6570733" y="2377709"/>
              <a:ext cx="542100" cy="493500"/>
            </a:xfrm>
            <a:prstGeom prst="ellipse">
              <a:avLst/>
            </a:prstGeom>
            <a:solidFill>
              <a:srgbClr val="FFFF0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11" name="Google Shape;211;g8fc0232742_0_0"/>
            <p:cNvSpPr txBox="1"/>
            <p:nvPr/>
          </p:nvSpPr>
          <p:spPr>
            <a:xfrm>
              <a:off x="6570733" y="2377709"/>
              <a:ext cx="542100" cy="430800"/>
            </a:xfrm>
            <a:prstGeom prst="rect">
              <a:avLst/>
            </a:prstGeom>
            <a:noFill/>
            <a:ln>
              <a:noFill/>
            </a:ln>
          </p:spPr>
          <p:txBody>
            <a:bodyPr spcFirstLastPara="1" wrap="square" lIns="91425" tIns="45700" rIns="91425" bIns="45700" anchor="t" anchorCtr="0">
              <a:noAutofit/>
            </a:bodyPr>
            <a:lstStyle/>
            <a:p>
              <a:pPr algn="ctr" defTabSz="914400">
                <a:buClr>
                  <a:srgbClr val="000000"/>
                </a:buClr>
                <a:buFont typeface="Arial"/>
                <a:buNone/>
              </a:pPr>
              <a:r>
                <a:rPr lang="en-AU" sz="2200" kern="0">
                  <a:solidFill>
                    <a:srgbClr val="000000"/>
                  </a:solidFill>
                  <a:ea typeface="Arial"/>
                  <a:cs typeface="Arial"/>
                  <a:sym typeface="Arial"/>
                </a:rPr>
                <a:t>C</a:t>
              </a:r>
              <a:endParaRPr sz="2200" kern="0">
                <a:solidFill>
                  <a:srgbClr val="000000"/>
                </a:solidFill>
                <a:ea typeface="Arial"/>
                <a:cs typeface="Arial"/>
                <a:sym typeface="Arial"/>
              </a:endParaRPr>
            </a:p>
          </p:txBody>
        </p:sp>
      </p:grpSp>
      <p:grpSp>
        <p:nvGrpSpPr>
          <p:cNvPr id="212" name="Google Shape;212;g8fc0232742_0_0"/>
          <p:cNvGrpSpPr/>
          <p:nvPr/>
        </p:nvGrpSpPr>
        <p:grpSpPr>
          <a:xfrm>
            <a:off x="6191307" y="4509961"/>
            <a:ext cx="722800" cy="493500"/>
            <a:chOff x="7597073" y="2377709"/>
            <a:chExt cx="542100" cy="493500"/>
          </a:xfrm>
        </p:grpSpPr>
        <p:sp>
          <p:nvSpPr>
            <p:cNvPr id="213" name="Google Shape;213;g8fc0232742_0_0"/>
            <p:cNvSpPr/>
            <p:nvPr/>
          </p:nvSpPr>
          <p:spPr>
            <a:xfrm>
              <a:off x="7597073" y="2377709"/>
              <a:ext cx="542100" cy="493500"/>
            </a:xfrm>
            <a:prstGeom prst="ellipse">
              <a:avLst/>
            </a:prstGeom>
            <a:solidFill>
              <a:srgbClr val="00B050"/>
            </a:solidFill>
            <a:ln w="15875" cap="flat" cmpd="sng">
              <a:solidFill>
                <a:srgbClr val="175B80"/>
              </a:solidFill>
              <a:prstDash val="solid"/>
              <a:round/>
              <a:headEnd type="none" w="sm" len="sm"/>
              <a:tailEnd type="none" w="sm" len="sm"/>
            </a:ln>
          </p:spPr>
          <p:txBody>
            <a:bodyPr spcFirstLastPara="1" wrap="square" lIns="91425" tIns="45700" rIns="91425" bIns="45700" anchor="ctr" anchorCtr="0">
              <a:noAutofit/>
            </a:bodyPr>
            <a:lstStyle/>
            <a:p>
              <a:pPr algn="ctr" defTabSz="914400">
                <a:buClr>
                  <a:srgbClr val="000000"/>
                </a:buClr>
                <a:buFont typeface="Arial"/>
                <a:buNone/>
              </a:pPr>
              <a:endParaRPr sz="1400" kern="0">
                <a:solidFill>
                  <a:srgbClr val="FFFFFF"/>
                </a:solidFill>
                <a:ea typeface="Arial"/>
                <a:cs typeface="Arial"/>
                <a:sym typeface="Arial"/>
              </a:endParaRPr>
            </a:p>
          </p:txBody>
        </p:sp>
        <p:sp>
          <p:nvSpPr>
            <p:cNvPr id="214" name="Google Shape;214;g8fc0232742_0_0"/>
            <p:cNvSpPr txBox="1"/>
            <p:nvPr/>
          </p:nvSpPr>
          <p:spPr>
            <a:xfrm>
              <a:off x="7597073" y="2377709"/>
              <a:ext cx="542100" cy="430800"/>
            </a:xfrm>
            <a:prstGeom prst="rect">
              <a:avLst/>
            </a:prstGeom>
            <a:noFill/>
            <a:ln>
              <a:noFill/>
            </a:ln>
          </p:spPr>
          <p:txBody>
            <a:bodyPr spcFirstLastPara="1" wrap="square" lIns="91425" tIns="45700" rIns="91425" bIns="45700" anchor="t" anchorCtr="0">
              <a:noAutofit/>
            </a:bodyPr>
            <a:lstStyle/>
            <a:p>
              <a:pPr algn="ctr" defTabSz="914400">
                <a:buClr>
                  <a:srgbClr val="000000"/>
                </a:buClr>
                <a:buFont typeface="Arial"/>
                <a:buNone/>
              </a:pPr>
              <a:r>
                <a:rPr lang="en-AU" sz="2200" kern="0">
                  <a:solidFill>
                    <a:srgbClr val="000000"/>
                  </a:solidFill>
                  <a:ea typeface="Arial"/>
                  <a:cs typeface="Arial"/>
                  <a:sym typeface="Arial"/>
                </a:rPr>
                <a:t>D</a:t>
              </a:r>
              <a:endParaRPr sz="2200" kern="0">
                <a:solidFill>
                  <a:srgbClr val="000000"/>
                </a:solidFill>
                <a:ea typeface="Arial"/>
                <a:cs typeface="Arial"/>
                <a:sym typeface="Arial"/>
              </a:endParaRPr>
            </a:p>
          </p:txBody>
        </p:sp>
      </p:grpSp>
      <p:pic>
        <p:nvPicPr>
          <p:cNvPr id="215" name="Google Shape;215;g8fc0232742_0_0"/>
          <p:cNvPicPr preferRelativeResize="0"/>
          <p:nvPr/>
        </p:nvPicPr>
        <p:blipFill>
          <a:blip r:embed="rId3">
            <a:alphaModFix/>
          </a:blip>
          <a:stretch>
            <a:fillRect/>
          </a:stretch>
        </p:blipFill>
        <p:spPr>
          <a:xfrm>
            <a:off x="10234938" y="6339017"/>
            <a:ext cx="1957062" cy="518990"/>
          </a:xfrm>
          <a:prstGeom prst="rect">
            <a:avLst/>
          </a:prstGeom>
          <a:noFill/>
          <a:ln>
            <a:noFill/>
          </a:ln>
        </p:spPr>
      </p:pic>
    </p:spTree>
    <p:extLst>
      <p:ext uri="{BB962C8B-B14F-4D97-AF65-F5344CB8AC3E}">
        <p14:creationId xmlns:p14="http://schemas.microsoft.com/office/powerpoint/2010/main" val="1996494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5" name="Rounded Rectangle 4"/>
          <p:cNvSpPr/>
          <p:nvPr/>
        </p:nvSpPr>
        <p:spPr>
          <a:xfrm>
            <a:off x="432486" y="1940011"/>
            <a:ext cx="8538519" cy="420129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AU"/>
          </a:p>
        </p:txBody>
      </p:sp>
      <p:sp>
        <p:nvSpPr>
          <p:cNvPr id="221" name="Google Shape;221;p21"/>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FFFFF"/>
              </a:buClr>
              <a:buSzPts val="4400"/>
              <a:buFont typeface="Candara"/>
              <a:buNone/>
            </a:pPr>
            <a:r>
              <a:rPr lang="en-AU" dirty="0">
                <a:latin typeface="Calibri" panose="020F0502020204030204" pitchFamily="34" charset="0"/>
                <a:cs typeface="Calibri" panose="020F0502020204030204" pitchFamily="34" charset="0"/>
              </a:rPr>
              <a:t>Question 4: Responsibility</a:t>
            </a:r>
            <a:endParaRPr dirty="0">
              <a:latin typeface="Calibri" panose="020F0502020204030204" pitchFamily="34" charset="0"/>
              <a:cs typeface="Calibri" panose="020F0502020204030204" pitchFamily="34" charset="0"/>
            </a:endParaRPr>
          </a:p>
        </p:txBody>
      </p:sp>
      <p:sp>
        <p:nvSpPr>
          <p:cNvPr id="220" name="Google Shape;220;p21"/>
          <p:cNvSpPr txBox="1">
            <a:spLocks noGrp="1"/>
          </p:cNvSpPr>
          <p:nvPr>
            <p:ph idx="1"/>
          </p:nvPr>
        </p:nvSpPr>
        <p:spPr>
          <a:xfrm>
            <a:off x="531071" y="2107177"/>
            <a:ext cx="8547684" cy="3574587"/>
          </a:xfrm>
          <a:prstGeom prst="rect">
            <a:avLst/>
          </a:prstGeom>
          <a:noFill/>
          <a:ln>
            <a:noFill/>
          </a:ln>
        </p:spPr>
        <p:txBody>
          <a:bodyPr spcFirstLastPara="1" wrap="square" lIns="91425" tIns="45700" rIns="91425" bIns="45700" anchor="t" anchorCtr="0">
            <a:normAutofit fontScale="92500" lnSpcReduction="10000"/>
          </a:bodyPr>
          <a:lstStyle/>
          <a:p>
            <a:pPr marL="114300" lvl="0" indent="0" algn="l" rtl="0">
              <a:lnSpc>
                <a:spcPct val="110000"/>
              </a:lnSpc>
              <a:spcBef>
                <a:spcPts val="0"/>
              </a:spcBef>
              <a:spcAft>
                <a:spcPts val="0"/>
              </a:spcAft>
              <a:buSzPts val="2775"/>
              <a:buNone/>
            </a:pPr>
            <a:endParaRPr lang="en-AU" sz="2600" dirty="0">
              <a:latin typeface="Calibri" panose="020F0502020204030204" pitchFamily="34" charset="0"/>
              <a:cs typeface="Calibri" panose="020F0502020204030204" pitchFamily="34" charset="0"/>
            </a:endParaRPr>
          </a:p>
          <a:p>
            <a:pPr marL="114300" lvl="0" indent="0" algn="l" rtl="0">
              <a:lnSpc>
                <a:spcPct val="110000"/>
              </a:lnSpc>
              <a:spcBef>
                <a:spcPts val="0"/>
              </a:spcBef>
              <a:spcAft>
                <a:spcPts val="0"/>
              </a:spcAft>
              <a:buSzPts val="2775"/>
              <a:buNone/>
            </a:pPr>
            <a:r>
              <a:rPr lang="en-AU" sz="2600" dirty="0">
                <a:latin typeface="Calibri" panose="020F0502020204030204" pitchFamily="34" charset="0"/>
                <a:cs typeface="Calibri" panose="020F0502020204030204" pitchFamily="34" charset="0"/>
              </a:rPr>
              <a:t>The AI self-driving car decided to</a:t>
            </a:r>
            <a:endParaRPr sz="2600" dirty="0">
              <a:latin typeface="Calibri" panose="020F0502020204030204" pitchFamily="34" charset="0"/>
              <a:cs typeface="Calibri" panose="020F0502020204030204" pitchFamily="34" charset="0"/>
            </a:endParaRPr>
          </a:p>
          <a:p>
            <a:pPr marL="114300" lvl="0" indent="0" algn="l" rtl="0">
              <a:lnSpc>
                <a:spcPct val="110000"/>
              </a:lnSpc>
              <a:spcBef>
                <a:spcPts val="555"/>
              </a:spcBef>
              <a:spcAft>
                <a:spcPts val="1200"/>
              </a:spcAft>
              <a:buSzPts val="2775"/>
              <a:buNone/>
            </a:pPr>
            <a:r>
              <a:rPr lang="en-AU" sz="2600" dirty="0">
                <a:latin typeface="Calibri" panose="020F0502020204030204" pitchFamily="34" charset="0"/>
                <a:cs typeface="Calibri" panose="020F0502020204030204" pitchFamily="34" charset="0"/>
              </a:rPr>
              <a:t>avoid hitting the parent with the pram. </a:t>
            </a:r>
          </a:p>
          <a:p>
            <a:pPr marL="114300" lvl="0" indent="0" algn="l" rtl="0">
              <a:lnSpc>
                <a:spcPct val="110000"/>
              </a:lnSpc>
              <a:spcBef>
                <a:spcPts val="555"/>
              </a:spcBef>
              <a:spcAft>
                <a:spcPts val="0"/>
              </a:spcAft>
              <a:buSzPts val="2775"/>
              <a:buNone/>
            </a:pPr>
            <a:r>
              <a:rPr lang="en-AU" sz="2600" dirty="0">
                <a:latin typeface="Calibri" panose="020F0502020204030204" pitchFamily="34" charset="0"/>
                <a:cs typeface="Calibri" panose="020F0502020204030204" pitchFamily="34" charset="0"/>
              </a:rPr>
              <a:t>Instead:</a:t>
            </a:r>
            <a:endParaRPr sz="2600" dirty="0">
              <a:latin typeface="Calibri" panose="020F0502020204030204" pitchFamily="34" charset="0"/>
              <a:cs typeface="Calibri" panose="020F0502020204030204" pitchFamily="34" charset="0"/>
            </a:endParaRPr>
          </a:p>
          <a:p>
            <a:pPr>
              <a:lnSpc>
                <a:spcPct val="110000"/>
              </a:lnSpc>
              <a:spcBef>
                <a:spcPts val="555"/>
              </a:spcBef>
              <a:buSzPts val="2775"/>
              <a:buFont typeface="Arial" panose="020B0604020202020204" pitchFamily="34" charset="0"/>
              <a:buChar char="•"/>
            </a:pPr>
            <a:r>
              <a:rPr lang="en-AU" sz="2600" spc="10" dirty="0">
                <a:latin typeface="Calibri" panose="020F0502020204030204" pitchFamily="34" charset="0"/>
                <a:cs typeface="Calibri" panose="020F0502020204030204" pitchFamily="34" charset="0"/>
              </a:rPr>
              <a:t>It slammed on the brakes and turned into the bike lane, hitting the cyclist. </a:t>
            </a:r>
          </a:p>
          <a:p>
            <a:pPr>
              <a:lnSpc>
                <a:spcPct val="110000"/>
              </a:lnSpc>
              <a:spcBef>
                <a:spcPts val="555"/>
              </a:spcBef>
              <a:buSzPts val="2775"/>
              <a:buFont typeface="Arial" panose="020B0604020202020204" pitchFamily="34" charset="0"/>
              <a:buChar char="•"/>
            </a:pPr>
            <a:r>
              <a:rPr lang="en-AU" sz="2600" spc="10" dirty="0">
                <a:latin typeface="Calibri" panose="020F0502020204030204" pitchFamily="34" charset="0"/>
                <a:cs typeface="Calibri" panose="020F0502020204030204" pitchFamily="34" charset="0"/>
              </a:rPr>
              <a:t>The cyclist suffered severe injuries, had to go to hospital and could not work for a long period.  </a:t>
            </a:r>
            <a:endParaRPr sz="2600" spc="10" dirty="0">
              <a:latin typeface="Calibri" panose="020F0502020204030204" pitchFamily="34" charset="0"/>
              <a:cs typeface="Calibri" panose="020F0502020204030204" pitchFamily="34" charset="0"/>
            </a:endParaRPr>
          </a:p>
          <a:p>
            <a:pPr marL="274320" lvl="0" indent="-133350" algn="l" rtl="0">
              <a:lnSpc>
                <a:spcPct val="80000"/>
              </a:lnSpc>
              <a:spcBef>
                <a:spcPts val="444"/>
              </a:spcBef>
              <a:spcAft>
                <a:spcPts val="0"/>
              </a:spcAft>
              <a:buSzPts val="2220"/>
              <a:buNone/>
            </a:pPr>
            <a:endParaRPr sz="2220" dirty="0"/>
          </a:p>
        </p:txBody>
      </p:sp>
      <p:pic>
        <p:nvPicPr>
          <p:cNvPr id="222" name="Google Shape;222;p21"/>
          <p:cNvPicPr preferRelativeResize="0"/>
          <p:nvPr/>
        </p:nvPicPr>
        <p:blipFill>
          <a:blip r:embed="rId3">
            <a:alphaModFix/>
          </a:blip>
          <a:stretch>
            <a:fillRect/>
          </a:stretch>
        </p:blipFill>
        <p:spPr>
          <a:xfrm>
            <a:off x="10234938" y="6301947"/>
            <a:ext cx="1957062" cy="556060"/>
          </a:xfrm>
          <a:prstGeom prst="rect">
            <a:avLst/>
          </a:prstGeom>
          <a:noFill/>
          <a:ln>
            <a:noFill/>
          </a:ln>
        </p:spPr>
      </p:pic>
    </p:spTree>
    <p:extLst>
      <p:ext uri="{BB962C8B-B14F-4D97-AF65-F5344CB8AC3E}">
        <p14:creationId xmlns:p14="http://schemas.microsoft.com/office/powerpoint/2010/main" val="271130484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9F74BE-202B-40EC-9CCD-9890F0FAE8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9E48DB-F449-4B08-BFBD-C4488AD26528}">
  <ds:schemaRefs>
    <ds:schemaRef ds:uri="http://schemas.microsoft.com/office/2006/documentManagement/types"/>
    <ds:schemaRef ds:uri="http://purl.org/dc/terms/"/>
    <ds:schemaRef ds:uri="16c05727-aa75-4e4a-9b5f-8a80a1165891"/>
    <ds:schemaRef ds:uri="http://schemas.microsoft.com/office/infopath/2007/PartnerControls"/>
    <ds:schemaRef ds:uri="http://purl.org/dc/elements/1.1/"/>
    <ds:schemaRef ds:uri="http://www.w3.org/XML/1998/namespace"/>
    <ds:schemaRef ds:uri="71af3243-3dd4-4a8d-8c0d-dd76da1f02a5"/>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794ECD3F-6DB3-46AA-9E81-2952CB11956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1611</Words>
  <Application>Microsoft Office PowerPoint</Application>
  <PresentationFormat>Widescreen</PresentationFormat>
  <Paragraphs>195</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Candara</vt:lpstr>
      <vt:lpstr>Retrospect</vt:lpstr>
      <vt:lpstr>Artificial Intelligence (AI)</vt:lpstr>
      <vt:lpstr>AI quiz</vt:lpstr>
      <vt:lpstr>Question 1: Facial recognition</vt:lpstr>
      <vt:lpstr>Question 1: Facial recognition</vt:lpstr>
      <vt:lpstr>Question 2: Hacking</vt:lpstr>
      <vt:lpstr>Question 2: Hacking</vt:lpstr>
      <vt:lpstr>Question 3: Self-driving car</vt:lpstr>
      <vt:lpstr>Question 3: Self-driving car</vt:lpstr>
      <vt:lpstr>Question 4: Responsibility</vt:lpstr>
      <vt:lpstr>Question 4: Responsibility</vt:lpstr>
      <vt:lpstr>Question 5: Marketing</vt:lpstr>
      <vt:lpstr>Question 5: Marketing</vt:lpstr>
      <vt:lpstr>Question 6: Automation</vt:lpstr>
      <vt:lpstr>Question 6: Automation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Berlin Design</dc:title>
  <dc:creator/>
  <cp:lastModifiedBy/>
  <cp:revision>4</cp:revision>
  <dcterms:created xsi:type="dcterms:W3CDTF">2019-12-20T21:30:53Z</dcterms:created>
  <dcterms:modified xsi:type="dcterms:W3CDTF">2020-10-13T03:33:58Z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