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60" r:id="rId3"/>
    <p:sldId id="264" r:id="rId4"/>
    <p:sldId id="265" r:id="rId5"/>
    <p:sldId id="266" r:id="rId6"/>
    <p:sldId id="267" r:id="rId7"/>
    <p:sldId id="268" r:id="rId8"/>
    <p:sldId id="2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i Stone" initials="JS" lastIdx="2" clrIdx="0">
    <p:extLst>
      <p:ext uri="{19B8F6BF-5375-455C-9EA6-DF929625EA0E}">
        <p15:presenceInfo xmlns:p15="http://schemas.microsoft.com/office/powerpoint/2012/main" userId="Jacqui Sto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2CB"/>
    <a:srgbClr val="2C4D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467" autoAdjust="0"/>
  </p:normalViewPr>
  <p:slideViewPr>
    <p:cSldViewPr>
      <p:cViewPr varScale="1">
        <p:scale>
          <a:sx n="62" d="100"/>
          <a:sy n="62" d="100"/>
        </p:scale>
        <p:origin x="1134"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9" d="100"/>
          <a:sy n="49" d="100"/>
        </p:scale>
        <p:origin x="2668"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1-15T11:33:48.156" idx="1">
    <p:pos x="10" y="10"/>
    <p:text>I split note 1 into 1 and 2 so that it correlates with the slide content (tchr can easily follow and also see that 5 is extra).</p:text>
    <p:extLst>
      <p:ext uri="{C676402C-5697-4E1C-873F-D02D1690AC5C}">
        <p15:threadingInfo xmlns:p15="http://schemas.microsoft.com/office/powerpoint/2012/main" timeZoneBias="-660"/>
      </p:ext>
    </p:extLst>
  </p:cm>
  <p:cm authorId="1" dt="2024-01-15T11:35:08.891" idx="2">
    <p:pos x="146" y="146"/>
    <p:text>In note 5, is the ellipsis (...) intentional or does some text need to be inserted?</p:text>
    <p:extLst>
      <p:ext uri="{C676402C-5697-4E1C-873F-D02D1690AC5C}">
        <p15:threadingInfo xmlns:p15="http://schemas.microsoft.com/office/powerpoint/2012/main" timeZoneBias="-6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B1BD8-E71F-1B4C-B4EA-C576079794DA}" type="doc">
      <dgm:prSet loTypeId="urn:microsoft.com/office/officeart/2005/8/layout/process2" loCatId="" qsTypeId="urn:microsoft.com/office/officeart/2005/8/quickstyle/simple1" qsCatId="simple" csTypeId="urn:microsoft.com/office/officeart/2005/8/colors/accent1_2" csCatId="accent1" phldr="1"/>
      <dgm:spPr/>
    </dgm:pt>
    <dgm:pt modelId="{8296C2CA-5C4C-8C4F-8E29-1EAC0329F3E1}">
      <dgm:prSet phldrT="[Text]"/>
      <dgm:spPr>
        <a:solidFill>
          <a:schemeClr val="tx2">
            <a:lumMod val="75000"/>
          </a:schemeClr>
        </a:solidFill>
      </dgm:spPr>
      <dgm:t>
        <a:bodyPr/>
        <a:lstStyle/>
        <a:p>
          <a:r>
            <a:rPr lang="en-GB" dirty="0"/>
            <a:t>Put toothpaste on toothbrush</a:t>
          </a:r>
        </a:p>
      </dgm:t>
    </dgm:pt>
    <dgm:pt modelId="{6619A75E-92CE-D043-91EB-4F13D5705861}" type="parTrans" cxnId="{AE6FB989-9F31-6944-9D60-1F02CB536774}">
      <dgm:prSet/>
      <dgm:spPr/>
      <dgm:t>
        <a:bodyPr/>
        <a:lstStyle/>
        <a:p>
          <a:endParaRPr lang="en-GB"/>
        </a:p>
      </dgm:t>
    </dgm:pt>
    <dgm:pt modelId="{3701B75E-9A69-3F4B-8814-4A364CE66A94}" type="sibTrans" cxnId="{AE6FB989-9F31-6944-9D60-1F02CB536774}">
      <dgm:prSet/>
      <dgm:spPr/>
      <dgm:t>
        <a:bodyPr/>
        <a:lstStyle/>
        <a:p>
          <a:endParaRPr lang="en-GB" dirty="0"/>
        </a:p>
      </dgm:t>
    </dgm:pt>
    <dgm:pt modelId="{5E086DE5-8290-2749-8918-6EBA3AED58B8}">
      <dgm:prSet phldrT="[Text]"/>
      <dgm:spPr>
        <a:solidFill>
          <a:schemeClr val="tx2">
            <a:lumMod val="75000"/>
          </a:schemeClr>
        </a:solidFill>
      </dgm:spPr>
      <dgm:t>
        <a:bodyPr/>
        <a:lstStyle/>
        <a:p>
          <a:r>
            <a:rPr lang="en-GB" dirty="0"/>
            <a:t>Brush teeth</a:t>
          </a:r>
        </a:p>
      </dgm:t>
    </dgm:pt>
    <dgm:pt modelId="{F092D9EA-3B9D-674B-BFD6-8871361D96FF}" type="parTrans" cxnId="{6081A487-1976-934B-A504-29C9CD37393A}">
      <dgm:prSet/>
      <dgm:spPr/>
      <dgm:t>
        <a:bodyPr/>
        <a:lstStyle/>
        <a:p>
          <a:endParaRPr lang="en-GB"/>
        </a:p>
      </dgm:t>
    </dgm:pt>
    <dgm:pt modelId="{B8DC2722-9C55-FE46-BF26-E50AC409F6E0}" type="sibTrans" cxnId="{6081A487-1976-934B-A504-29C9CD37393A}">
      <dgm:prSet/>
      <dgm:spPr/>
      <dgm:t>
        <a:bodyPr/>
        <a:lstStyle/>
        <a:p>
          <a:endParaRPr lang="en-GB" dirty="0"/>
        </a:p>
      </dgm:t>
    </dgm:pt>
    <dgm:pt modelId="{D25B013A-B798-784F-AD1B-91DA6ACCC03F}">
      <dgm:prSet phldrT="[Text]"/>
      <dgm:spPr>
        <a:solidFill>
          <a:schemeClr val="tx2">
            <a:lumMod val="75000"/>
          </a:schemeClr>
        </a:solidFill>
      </dgm:spPr>
      <dgm:t>
        <a:bodyPr/>
        <a:lstStyle/>
        <a:p>
          <a:r>
            <a:rPr lang="en-GB" dirty="0"/>
            <a:t>Check if all teeth are clean</a:t>
          </a:r>
        </a:p>
      </dgm:t>
    </dgm:pt>
    <dgm:pt modelId="{E18510AE-A561-A94E-B1C9-B97F05AEE30D}" type="parTrans" cxnId="{8CA87C45-763E-FD40-BCEA-BD312848DA6B}">
      <dgm:prSet/>
      <dgm:spPr/>
      <dgm:t>
        <a:bodyPr/>
        <a:lstStyle/>
        <a:p>
          <a:endParaRPr lang="en-GB"/>
        </a:p>
      </dgm:t>
    </dgm:pt>
    <dgm:pt modelId="{7E493B4A-D3A6-7745-8658-C7FCDA191726}" type="sibTrans" cxnId="{8CA87C45-763E-FD40-BCEA-BD312848DA6B}">
      <dgm:prSet/>
      <dgm:spPr/>
      <dgm:t>
        <a:bodyPr/>
        <a:lstStyle/>
        <a:p>
          <a:endParaRPr lang="en-GB" dirty="0"/>
        </a:p>
      </dgm:t>
    </dgm:pt>
    <dgm:pt modelId="{E5319F1F-5517-D74C-BE84-A07A9FF76B3C}">
      <dgm:prSet/>
      <dgm:spPr>
        <a:solidFill>
          <a:schemeClr val="tx2">
            <a:lumMod val="75000"/>
          </a:schemeClr>
        </a:solidFill>
      </dgm:spPr>
      <dgm:t>
        <a:bodyPr/>
        <a:lstStyle/>
        <a:p>
          <a:r>
            <a:rPr lang="en-GB" dirty="0"/>
            <a:t>Rinse toothbrush</a:t>
          </a:r>
        </a:p>
      </dgm:t>
    </dgm:pt>
    <dgm:pt modelId="{66AD436D-FA45-AA43-8AEB-7612610C2767}" type="parTrans" cxnId="{410C82DC-2385-C441-AAD5-FC20D42E0B30}">
      <dgm:prSet/>
      <dgm:spPr/>
      <dgm:t>
        <a:bodyPr/>
        <a:lstStyle/>
        <a:p>
          <a:endParaRPr lang="en-GB"/>
        </a:p>
      </dgm:t>
    </dgm:pt>
    <dgm:pt modelId="{ABABD24E-0571-2E4B-B615-1830B29E786D}" type="sibTrans" cxnId="{410C82DC-2385-C441-AAD5-FC20D42E0B30}">
      <dgm:prSet/>
      <dgm:spPr/>
      <dgm:t>
        <a:bodyPr/>
        <a:lstStyle/>
        <a:p>
          <a:endParaRPr lang="en-GB" dirty="0"/>
        </a:p>
      </dgm:t>
    </dgm:pt>
    <dgm:pt modelId="{947CEDB5-B8F8-4947-AD44-6C7DA76C7D63}">
      <dgm:prSet custT="1"/>
      <dgm:spPr>
        <a:solidFill>
          <a:schemeClr val="accent6">
            <a:lumMod val="60000"/>
            <a:lumOff val="40000"/>
          </a:schemeClr>
        </a:solidFill>
      </dgm:spPr>
      <dgm:t>
        <a:bodyPr/>
        <a:lstStyle/>
        <a:p>
          <a:r>
            <a:rPr lang="en-GB" sz="2400" dirty="0">
              <a:solidFill>
                <a:schemeClr val="tx2"/>
              </a:solidFill>
            </a:rPr>
            <a:t>START</a:t>
          </a:r>
          <a:endParaRPr lang="en-GB" sz="1600" dirty="0">
            <a:solidFill>
              <a:schemeClr val="tx2"/>
            </a:solidFill>
          </a:endParaRPr>
        </a:p>
      </dgm:t>
    </dgm:pt>
    <dgm:pt modelId="{8C5A9B46-FAD5-1C45-9609-5A3982A3CF59}" type="parTrans" cxnId="{B6C21916-8FEA-674A-A1A7-168775A5931E}">
      <dgm:prSet/>
      <dgm:spPr/>
      <dgm:t>
        <a:bodyPr/>
        <a:lstStyle/>
        <a:p>
          <a:endParaRPr lang="en-GB"/>
        </a:p>
      </dgm:t>
    </dgm:pt>
    <dgm:pt modelId="{EEE44B38-27C0-C942-97A6-3E53BA77F173}" type="sibTrans" cxnId="{B6C21916-8FEA-674A-A1A7-168775A5931E}">
      <dgm:prSet/>
      <dgm:spPr/>
      <dgm:t>
        <a:bodyPr/>
        <a:lstStyle/>
        <a:p>
          <a:endParaRPr lang="en-GB" dirty="0"/>
        </a:p>
      </dgm:t>
    </dgm:pt>
    <dgm:pt modelId="{D74BD37C-7B03-E34D-A460-669D56941282}">
      <dgm:prSet custT="1"/>
      <dgm:spPr>
        <a:solidFill>
          <a:schemeClr val="accent6">
            <a:lumMod val="60000"/>
            <a:lumOff val="40000"/>
          </a:schemeClr>
        </a:solidFill>
      </dgm:spPr>
      <dgm:t>
        <a:bodyPr/>
        <a:lstStyle/>
        <a:p>
          <a:r>
            <a:rPr lang="en-GB" sz="2400" dirty="0">
              <a:solidFill>
                <a:schemeClr val="tx2"/>
              </a:solidFill>
            </a:rPr>
            <a:t>FINISH</a:t>
          </a:r>
          <a:endParaRPr lang="en-GB" sz="1600" dirty="0">
            <a:solidFill>
              <a:schemeClr val="tx2"/>
            </a:solidFill>
          </a:endParaRPr>
        </a:p>
      </dgm:t>
    </dgm:pt>
    <dgm:pt modelId="{88574404-8CDE-2147-B145-E39959998B42}" type="parTrans" cxnId="{0293E12C-AC38-CA4E-9258-7F6DA09EFFE8}">
      <dgm:prSet/>
      <dgm:spPr/>
      <dgm:t>
        <a:bodyPr/>
        <a:lstStyle/>
        <a:p>
          <a:endParaRPr lang="en-GB"/>
        </a:p>
      </dgm:t>
    </dgm:pt>
    <dgm:pt modelId="{1058D6B8-3BD8-AD40-B350-C87E2BA35039}" type="sibTrans" cxnId="{0293E12C-AC38-CA4E-9258-7F6DA09EFFE8}">
      <dgm:prSet/>
      <dgm:spPr/>
      <dgm:t>
        <a:bodyPr/>
        <a:lstStyle/>
        <a:p>
          <a:endParaRPr lang="en-GB"/>
        </a:p>
      </dgm:t>
    </dgm:pt>
    <dgm:pt modelId="{24090601-A6A2-4A49-8F94-524D587115E5}" type="pres">
      <dgm:prSet presAssocID="{955B1BD8-E71F-1B4C-B4EA-C576079794DA}" presName="linearFlow" presStyleCnt="0">
        <dgm:presLayoutVars>
          <dgm:resizeHandles val="exact"/>
        </dgm:presLayoutVars>
      </dgm:prSet>
      <dgm:spPr/>
    </dgm:pt>
    <dgm:pt modelId="{7C8FC4D3-21BA-7F46-B2E2-1D4A2A261921}" type="pres">
      <dgm:prSet presAssocID="{947CEDB5-B8F8-4947-AD44-6C7DA76C7D63}" presName="node" presStyleLbl="node1" presStyleIdx="0" presStyleCnt="6">
        <dgm:presLayoutVars>
          <dgm:bulletEnabled val="1"/>
        </dgm:presLayoutVars>
      </dgm:prSet>
      <dgm:spPr/>
    </dgm:pt>
    <dgm:pt modelId="{FAC4B4D2-2E44-094D-92DE-5D679B700646}" type="pres">
      <dgm:prSet presAssocID="{EEE44B38-27C0-C942-97A6-3E53BA77F173}" presName="sibTrans" presStyleLbl="sibTrans2D1" presStyleIdx="0" presStyleCnt="5"/>
      <dgm:spPr/>
    </dgm:pt>
    <dgm:pt modelId="{3C0FFF71-B330-974B-BEC0-E6EE59F8F6B7}" type="pres">
      <dgm:prSet presAssocID="{EEE44B38-27C0-C942-97A6-3E53BA77F173}" presName="connectorText" presStyleLbl="sibTrans2D1" presStyleIdx="0" presStyleCnt="5"/>
      <dgm:spPr/>
    </dgm:pt>
    <dgm:pt modelId="{9CCE631A-A76A-A14E-AEF3-02E602D9443A}" type="pres">
      <dgm:prSet presAssocID="{8296C2CA-5C4C-8C4F-8E29-1EAC0329F3E1}" presName="node" presStyleLbl="node1" presStyleIdx="1" presStyleCnt="6" custScaleX="156270" custLinFactNeighborY="26361">
        <dgm:presLayoutVars>
          <dgm:bulletEnabled val="1"/>
        </dgm:presLayoutVars>
      </dgm:prSet>
      <dgm:spPr/>
    </dgm:pt>
    <dgm:pt modelId="{219FF4D9-2EBA-FA42-B888-8A6D6854C25D}" type="pres">
      <dgm:prSet presAssocID="{3701B75E-9A69-3F4B-8814-4A364CE66A94}" presName="sibTrans" presStyleLbl="sibTrans2D1" presStyleIdx="1" presStyleCnt="5"/>
      <dgm:spPr/>
    </dgm:pt>
    <dgm:pt modelId="{FB75C15A-7810-4C4C-AAFF-A07EC444D340}" type="pres">
      <dgm:prSet presAssocID="{3701B75E-9A69-3F4B-8814-4A364CE66A94}" presName="connectorText" presStyleLbl="sibTrans2D1" presStyleIdx="1" presStyleCnt="5"/>
      <dgm:spPr/>
    </dgm:pt>
    <dgm:pt modelId="{8F744971-CD1A-4C4A-AB6C-A7116B7DFB1E}" type="pres">
      <dgm:prSet presAssocID="{5E086DE5-8290-2749-8918-6EBA3AED58B8}" presName="node" presStyleLbl="node1" presStyleIdx="2" presStyleCnt="6" custScaleX="156270">
        <dgm:presLayoutVars>
          <dgm:bulletEnabled val="1"/>
        </dgm:presLayoutVars>
      </dgm:prSet>
      <dgm:spPr/>
    </dgm:pt>
    <dgm:pt modelId="{9CCA9DB2-297C-424F-9B80-6346B28004B9}" type="pres">
      <dgm:prSet presAssocID="{B8DC2722-9C55-FE46-BF26-E50AC409F6E0}" presName="sibTrans" presStyleLbl="sibTrans2D1" presStyleIdx="2" presStyleCnt="5"/>
      <dgm:spPr/>
    </dgm:pt>
    <dgm:pt modelId="{A755F7E8-69F6-494F-9CA6-2F25B4108667}" type="pres">
      <dgm:prSet presAssocID="{B8DC2722-9C55-FE46-BF26-E50AC409F6E0}" presName="connectorText" presStyleLbl="sibTrans2D1" presStyleIdx="2" presStyleCnt="5"/>
      <dgm:spPr/>
    </dgm:pt>
    <dgm:pt modelId="{ED32DA50-BBD5-2846-BC07-C736955322BA}" type="pres">
      <dgm:prSet presAssocID="{D25B013A-B798-784F-AD1B-91DA6ACCC03F}" presName="node" presStyleLbl="node1" presStyleIdx="3" presStyleCnt="6" custScaleX="156270">
        <dgm:presLayoutVars>
          <dgm:bulletEnabled val="1"/>
        </dgm:presLayoutVars>
      </dgm:prSet>
      <dgm:spPr/>
    </dgm:pt>
    <dgm:pt modelId="{505F1554-4AC4-D54B-BD5E-38CB12CF12FC}" type="pres">
      <dgm:prSet presAssocID="{7E493B4A-D3A6-7745-8658-C7FCDA191726}" presName="sibTrans" presStyleLbl="sibTrans2D1" presStyleIdx="3" presStyleCnt="5"/>
      <dgm:spPr/>
    </dgm:pt>
    <dgm:pt modelId="{AEDA5F39-765F-F449-899F-07DCA30A37F4}" type="pres">
      <dgm:prSet presAssocID="{7E493B4A-D3A6-7745-8658-C7FCDA191726}" presName="connectorText" presStyleLbl="sibTrans2D1" presStyleIdx="3" presStyleCnt="5"/>
      <dgm:spPr/>
    </dgm:pt>
    <dgm:pt modelId="{6B8BF2FD-3E78-F14F-A9A9-6A5EC41AC3FB}" type="pres">
      <dgm:prSet presAssocID="{E5319F1F-5517-D74C-BE84-A07A9FF76B3C}" presName="node" presStyleLbl="node1" presStyleIdx="4" presStyleCnt="6" custScaleX="153597">
        <dgm:presLayoutVars>
          <dgm:bulletEnabled val="1"/>
        </dgm:presLayoutVars>
      </dgm:prSet>
      <dgm:spPr/>
    </dgm:pt>
    <dgm:pt modelId="{F16181BF-81E2-6A48-80BF-1B423C144D5B}" type="pres">
      <dgm:prSet presAssocID="{ABABD24E-0571-2E4B-B615-1830B29E786D}" presName="sibTrans" presStyleLbl="sibTrans2D1" presStyleIdx="4" presStyleCnt="5"/>
      <dgm:spPr/>
    </dgm:pt>
    <dgm:pt modelId="{CDC0E436-6FAF-4440-90BF-789BCE638BD4}" type="pres">
      <dgm:prSet presAssocID="{ABABD24E-0571-2E4B-B615-1830B29E786D}" presName="connectorText" presStyleLbl="sibTrans2D1" presStyleIdx="4" presStyleCnt="5"/>
      <dgm:spPr/>
    </dgm:pt>
    <dgm:pt modelId="{CDE1DCC8-884D-1940-9348-35C13B29C61E}" type="pres">
      <dgm:prSet presAssocID="{D74BD37C-7B03-E34D-A460-669D56941282}" presName="node" presStyleLbl="node1" presStyleIdx="5" presStyleCnt="6">
        <dgm:presLayoutVars>
          <dgm:bulletEnabled val="1"/>
        </dgm:presLayoutVars>
      </dgm:prSet>
      <dgm:spPr/>
    </dgm:pt>
  </dgm:ptLst>
  <dgm:cxnLst>
    <dgm:cxn modelId="{05B49100-62A6-0448-802F-4E66CF4BD1E2}" type="presOf" srcId="{3701B75E-9A69-3F4B-8814-4A364CE66A94}" destId="{219FF4D9-2EBA-FA42-B888-8A6D6854C25D}" srcOrd="0" destOrd="0" presId="urn:microsoft.com/office/officeart/2005/8/layout/process2"/>
    <dgm:cxn modelId="{B6C21916-8FEA-674A-A1A7-168775A5931E}" srcId="{955B1BD8-E71F-1B4C-B4EA-C576079794DA}" destId="{947CEDB5-B8F8-4947-AD44-6C7DA76C7D63}" srcOrd="0" destOrd="0" parTransId="{8C5A9B46-FAD5-1C45-9609-5A3982A3CF59}" sibTransId="{EEE44B38-27C0-C942-97A6-3E53BA77F173}"/>
    <dgm:cxn modelId="{BA04F91C-C69E-CB43-A624-1EBDD71FA6D3}" type="presOf" srcId="{EEE44B38-27C0-C942-97A6-3E53BA77F173}" destId="{3C0FFF71-B330-974B-BEC0-E6EE59F8F6B7}" srcOrd="1" destOrd="0" presId="urn:microsoft.com/office/officeart/2005/8/layout/process2"/>
    <dgm:cxn modelId="{C5653E21-31DC-CE40-8D2B-1A6FE48C3599}" type="presOf" srcId="{ABABD24E-0571-2E4B-B615-1830B29E786D}" destId="{F16181BF-81E2-6A48-80BF-1B423C144D5B}" srcOrd="0" destOrd="0" presId="urn:microsoft.com/office/officeart/2005/8/layout/process2"/>
    <dgm:cxn modelId="{0293E12C-AC38-CA4E-9258-7F6DA09EFFE8}" srcId="{955B1BD8-E71F-1B4C-B4EA-C576079794DA}" destId="{D74BD37C-7B03-E34D-A460-669D56941282}" srcOrd="5" destOrd="0" parTransId="{88574404-8CDE-2147-B145-E39959998B42}" sibTransId="{1058D6B8-3BD8-AD40-B350-C87E2BA35039}"/>
    <dgm:cxn modelId="{59EA9535-7687-134F-A340-43DBBC8C7E14}" type="presOf" srcId="{7E493B4A-D3A6-7745-8658-C7FCDA191726}" destId="{AEDA5F39-765F-F449-899F-07DCA30A37F4}" srcOrd="1" destOrd="0" presId="urn:microsoft.com/office/officeart/2005/8/layout/process2"/>
    <dgm:cxn modelId="{0E251D3E-A247-5147-8D55-D6AAC45D10E9}" type="presOf" srcId="{D74BD37C-7B03-E34D-A460-669D56941282}" destId="{CDE1DCC8-884D-1940-9348-35C13B29C61E}" srcOrd="0" destOrd="0" presId="urn:microsoft.com/office/officeart/2005/8/layout/process2"/>
    <dgm:cxn modelId="{F8599F3E-7A55-1043-B876-E39E70430FC5}" type="presOf" srcId="{EEE44B38-27C0-C942-97A6-3E53BA77F173}" destId="{FAC4B4D2-2E44-094D-92DE-5D679B700646}" srcOrd="0" destOrd="0" presId="urn:microsoft.com/office/officeart/2005/8/layout/process2"/>
    <dgm:cxn modelId="{534D0B45-A5E3-A74B-99DB-57E518C292B1}" type="presOf" srcId="{B8DC2722-9C55-FE46-BF26-E50AC409F6E0}" destId="{A755F7E8-69F6-494F-9CA6-2F25B4108667}" srcOrd="1" destOrd="0" presId="urn:microsoft.com/office/officeart/2005/8/layout/process2"/>
    <dgm:cxn modelId="{90335C65-ED5F-E746-93F5-828E4A4FF5C7}" type="presOf" srcId="{ABABD24E-0571-2E4B-B615-1830B29E786D}" destId="{CDC0E436-6FAF-4440-90BF-789BCE638BD4}" srcOrd="1" destOrd="0" presId="urn:microsoft.com/office/officeart/2005/8/layout/process2"/>
    <dgm:cxn modelId="{8CA87C45-763E-FD40-BCEA-BD312848DA6B}" srcId="{955B1BD8-E71F-1B4C-B4EA-C576079794DA}" destId="{D25B013A-B798-784F-AD1B-91DA6ACCC03F}" srcOrd="3" destOrd="0" parTransId="{E18510AE-A561-A94E-B1C9-B97F05AEE30D}" sibTransId="{7E493B4A-D3A6-7745-8658-C7FCDA191726}"/>
    <dgm:cxn modelId="{48522453-FFF1-0943-84D8-8A091B338097}" type="presOf" srcId="{B8DC2722-9C55-FE46-BF26-E50AC409F6E0}" destId="{9CCA9DB2-297C-424F-9B80-6346B28004B9}" srcOrd="0" destOrd="0" presId="urn:microsoft.com/office/officeart/2005/8/layout/process2"/>
    <dgm:cxn modelId="{466C1575-6C51-EF4D-B62B-6BBD6E740594}" type="presOf" srcId="{947CEDB5-B8F8-4947-AD44-6C7DA76C7D63}" destId="{7C8FC4D3-21BA-7F46-B2E2-1D4A2A261921}" srcOrd="0" destOrd="0" presId="urn:microsoft.com/office/officeart/2005/8/layout/process2"/>
    <dgm:cxn modelId="{80D8C158-003F-664D-B47B-F5ABF7A80182}" type="presOf" srcId="{955B1BD8-E71F-1B4C-B4EA-C576079794DA}" destId="{24090601-A6A2-4A49-8F94-524D587115E5}" srcOrd="0" destOrd="0" presId="urn:microsoft.com/office/officeart/2005/8/layout/process2"/>
    <dgm:cxn modelId="{019EA37E-A416-E346-8598-7F9E0AB34138}" type="presOf" srcId="{7E493B4A-D3A6-7745-8658-C7FCDA191726}" destId="{505F1554-4AC4-D54B-BD5E-38CB12CF12FC}" srcOrd="0" destOrd="0" presId="urn:microsoft.com/office/officeart/2005/8/layout/process2"/>
    <dgm:cxn modelId="{4AE80D86-C865-3D40-9423-7E88738317DA}" type="presOf" srcId="{8296C2CA-5C4C-8C4F-8E29-1EAC0329F3E1}" destId="{9CCE631A-A76A-A14E-AEF3-02E602D9443A}" srcOrd="0" destOrd="0" presId="urn:microsoft.com/office/officeart/2005/8/layout/process2"/>
    <dgm:cxn modelId="{6081A487-1976-934B-A504-29C9CD37393A}" srcId="{955B1BD8-E71F-1B4C-B4EA-C576079794DA}" destId="{5E086DE5-8290-2749-8918-6EBA3AED58B8}" srcOrd="2" destOrd="0" parTransId="{F092D9EA-3B9D-674B-BFD6-8871361D96FF}" sibTransId="{B8DC2722-9C55-FE46-BF26-E50AC409F6E0}"/>
    <dgm:cxn modelId="{AE6FB989-9F31-6944-9D60-1F02CB536774}" srcId="{955B1BD8-E71F-1B4C-B4EA-C576079794DA}" destId="{8296C2CA-5C4C-8C4F-8E29-1EAC0329F3E1}" srcOrd="1" destOrd="0" parTransId="{6619A75E-92CE-D043-91EB-4F13D5705861}" sibTransId="{3701B75E-9A69-3F4B-8814-4A364CE66A94}"/>
    <dgm:cxn modelId="{8B1EC8A8-7FE0-4846-8BA3-9D1D3CD58914}" type="presOf" srcId="{D25B013A-B798-784F-AD1B-91DA6ACCC03F}" destId="{ED32DA50-BBD5-2846-BC07-C736955322BA}" srcOrd="0" destOrd="0" presId="urn:microsoft.com/office/officeart/2005/8/layout/process2"/>
    <dgm:cxn modelId="{4257C3C3-9D84-114B-A0A8-3AC81BFDD7C0}" type="presOf" srcId="{E5319F1F-5517-D74C-BE84-A07A9FF76B3C}" destId="{6B8BF2FD-3E78-F14F-A9A9-6A5EC41AC3FB}" srcOrd="0" destOrd="0" presId="urn:microsoft.com/office/officeart/2005/8/layout/process2"/>
    <dgm:cxn modelId="{410C82DC-2385-C441-AAD5-FC20D42E0B30}" srcId="{955B1BD8-E71F-1B4C-B4EA-C576079794DA}" destId="{E5319F1F-5517-D74C-BE84-A07A9FF76B3C}" srcOrd="4" destOrd="0" parTransId="{66AD436D-FA45-AA43-8AEB-7612610C2767}" sibTransId="{ABABD24E-0571-2E4B-B615-1830B29E786D}"/>
    <dgm:cxn modelId="{6A30D4E5-5537-A74D-90B2-A51944FD1C18}" type="presOf" srcId="{3701B75E-9A69-3F4B-8814-4A364CE66A94}" destId="{FB75C15A-7810-4C4C-AAFF-A07EC444D340}" srcOrd="1" destOrd="0" presId="urn:microsoft.com/office/officeart/2005/8/layout/process2"/>
    <dgm:cxn modelId="{35C027F9-7C44-8C4D-981F-2C9ECF65B6B7}" type="presOf" srcId="{5E086DE5-8290-2749-8918-6EBA3AED58B8}" destId="{8F744971-CD1A-4C4A-AB6C-A7116B7DFB1E}" srcOrd="0" destOrd="0" presId="urn:microsoft.com/office/officeart/2005/8/layout/process2"/>
    <dgm:cxn modelId="{760916C4-1A0C-454D-BB0B-11AC4D7DD90E}" type="presParOf" srcId="{24090601-A6A2-4A49-8F94-524D587115E5}" destId="{7C8FC4D3-21BA-7F46-B2E2-1D4A2A261921}" srcOrd="0" destOrd="0" presId="urn:microsoft.com/office/officeart/2005/8/layout/process2"/>
    <dgm:cxn modelId="{D81DA30E-2C5E-394C-8101-485EC844C8B8}" type="presParOf" srcId="{24090601-A6A2-4A49-8F94-524D587115E5}" destId="{FAC4B4D2-2E44-094D-92DE-5D679B700646}" srcOrd="1" destOrd="0" presId="urn:microsoft.com/office/officeart/2005/8/layout/process2"/>
    <dgm:cxn modelId="{578DACA9-7F19-F645-9352-B6F10EC7F54D}" type="presParOf" srcId="{FAC4B4D2-2E44-094D-92DE-5D679B700646}" destId="{3C0FFF71-B330-974B-BEC0-E6EE59F8F6B7}" srcOrd="0" destOrd="0" presId="urn:microsoft.com/office/officeart/2005/8/layout/process2"/>
    <dgm:cxn modelId="{1A938BD9-9416-5347-80D9-EEE0F5D5C704}" type="presParOf" srcId="{24090601-A6A2-4A49-8F94-524D587115E5}" destId="{9CCE631A-A76A-A14E-AEF3-02E602D9443A}" srcOrd="2" destOrd="0" presId="urn:microsoft.com/office/officeart/2005/8/layout/process2"/>
    <dgm:cxn modelId="{CDF32B31-7B42-D246-A59E-91D1D7CE3DA7}" type="presParOf" srcId="{24090601-A6A2-4A49-8F94-524D587115E5}" destId="{219FF4D9-2EBA-FA42-B888-8A6D6854C25D}" srcOrd="3" destOrd="0" presId="urn:microsoft.com/office/officeart/2005/8/layout/process2"/>
    <dgm:cxn modelId="{7B068456-39C3-2640-83BF-2D58362603B3}" type="presParOf" srcId="{219FF4D9-2EBA-FA42-B888-8A6D6854C25D}" destId="{FB75C15A-7810-4C4C-AAFF-A07EC444D340}" srcOrd="0" destOrd="0" presId="urn:microsoft.com/office/officeart/2005/8/layout/process2"/>
    <dgm:cxn modelId="{11E41692-5792-874C-8702-C5CD4298C289}" type="presParOf" srcId="{24090601-A6A2-4A49-8F94-524D587115E5}" destId="{8F744971-CD1A-4C4A-AB6C-A7116B7DFB1E}" srcOrd="4" destOrd="0" presId="urn:microsoft.com/office/officeart/2005/8/layout/process2"/>
    <dgm:cxn modelId="{2B50714A-0422-254D-8BFF-EEAF2F220030}" type="presParOf" srcId="{24090601-A6A2-4A49-8F94-524D587115E5}" destId="{9CCA9DB2-297C-424F-9B80-6346B28004B9}" srcOrd="5" destOrd="0" presId="urn:microsoft.com/office/officeart/2005/8/layout/process2"/>
    <dgm:cxn modelId="{1969EC90-1B79-9B40-9C09-77A4EACBD47F}" type="presParOf" srcId="{9CCA9DB2-297C-424F-9B80-6346B28004B9}" destId="{A755F7E8-69F6-494F-9CA6-2F25B4108667}" srcOrd="0" destOrd="0" presId="urn:microsoft.com/office/officeart/2005/8/layout/process2"/>
    <dgm:cxn modelId="{1CFCBB7D-409E-064A-8E28-60A83715A622}" type="presParOf" srcId="{24090601-A6A2-4A49-8F94-524D587115E5}" destId="{ED32DA50-BBD5-2846-BC07-C736955322BA}" srcOrd="6" destOrd="0" presId="urn:microsoft.com/office/officeart/2005/8/layout/process2"/>
    <dgm:cxn modelId="{35108B43-1D9A-4448-A166-553D7A19AFC4}" type="presParOf" srcId="{24090601-A6A2-4A49-8F94-524D587115E5}" destId="{505F1554-4AC4-D54B-BD5E-38CB12CF12FC}" srcOrd="7" destOrd="0" presId="urn:microsoft.com/office/officeart/2005/8/layout/process2"/>
    <dgm:cxn modelId="{1B66B5BD-7AF6-224A-BABF-1BAB836C12FC}" type="presParOf" srcId="{505F1554-4AC4-D54B-BD5E-38CB12CF12FC}" destId="{AEDA5F39-765F-F449-899F-07DCA30A37F4}" srcOrd="0" destOrd="0" presId="urn:microsoft.com/office/officeart/2005/8/layout/process2"/>
    <dgm:cxn modelId="{BFE1432B-352A-A647-AD3E-3015B5004407}" type="presParOf" srcId="{24090601-A6A2-4A49-8F94-524D587115E5}" destId="{6B8BF2FD-3E78-F14F-A9A9-6A5EC41AC3FB}" srcOrd="8" destOrd="0" presId="urn:microsoft.com/office/officeart/2005/8/layout/process2"/>
    <dgm:cxn modelId="{A4F8B2E0-44FB-BA45-8E24-7FAAA9593BBC}" type="presParOf" srcId="{24090601-A6A2-4A49-8F94-524D587115E5}" destId="{F16181BF-81E2-6A48-80BF-1B423C144D5B}" srcOrd="9" destOrd="0" presId="urn:microsoft.com/office/officeart/2005/8/layout/process2"/>
    <dgm:cxn modelId="{386ABBBB-CDA2-DA46-AEB7-F052A91A21A1}" type="presParOf" srcId="{F16181BF-81E2-6A48-80BF-1B423C144D5B}" destId="{CDC0E436-6FAF-4440-90BF-789BCE638BD4}" srcOrd="0" destOrd="0" presId="urn:microsoft.com/office/officeart/2005/8/layout/process2"/>
    <dgm:cxn modelId="{3FC8EFF1-D499-DC45-9BA3-75D6910173FD}" type="presParOf" srcId="{24090601-A6A2-4A49-8F94-524D587115E5}" destId="{CDE1DCC8-884D-1940-9348-35C13B29C61E}" srcOrd="10"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FC4D3-21BA-7F46-B2E2-1D4A2A261921}">
      <dsp:nvSpPr>
        <dsp:cNvPr id="0" name=""/>
        <dsp:cNvSpPr/>
      </dsp:nvSpPr>
      <dsp:spPr>
        <a:xfrm>
          <a:off x="1223571" y="1924"/>
          <a:ext cx="2280705" cy="570176"/>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2"/>
              </a:solidFill>
            </a:rPr>
            <a:t>START</a:t>
          </a:r>
          <a:endParaRPr lang="en-GB" sz="1600" kern="1200" dirty="0">
            <a:solidFill>
              <a:schemeClr val="tx2"/>
            </a:solidFill>
          </a:endParaRPr>
        </a:p>
      </dsp:txBody>
      <dsp:txXfrm>
        <a:off x="1240271" y="18624"/>
        <a:ext cx="2247305" cy="536776"/>
      </dsp:txXfrm>
    </dsp:sp>
    <dsp:sp modelId="{FAC4B4D2-2E44-094D-92DE-5D679B700646}">
      <dsp:nvSpPr>
        <dsp:cNvPr id="0" name=""/>
        <dsp:cNvSpPr/>
      </dsp:nvSpPr>
      <dsp:spPr>
        <a:xfrm rot="5400000">
          <a:off x="2228833" y="623931"/>
          <a:ext cx="270180" cy="256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rot="-5400000">
        <a:off x="2286949" y="617131"/>
        <a:ext cx="153947" cy="193206"/>
      </dsp:txXfrm>
    </dsp:sp>
    <dsp:sp modelId="{9CCE631A-A76A-A14E-AEF3-02E602D9443A}">
      <dsp:nvSpPr>
        <dsp:cNvPr id="0" name=""/>
        <dsp:cNvSpPr/>
      </dsp:nvSpPr>
      <dsp:spPr>
        <a:xfrm>
          <a:off x="581894" y="932340"/>
          <a:ext cx="3564058" cy="570176"/>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Put toothpaste on toothbrush</a:t>
          </a:r>
        </a:p>
      </dsp:txBody>
      <dsp:txXfrm>
        <a:off x="598594" y="949040"/>
        <a:ext cx="3530658" cy="536776"/>
      </dsp:txXfrm>
    </dsp:sp>
    <dsp:sp modelId="{219FF4D9-2EBA-FA42-B888-8A6D6854C25D}">
      <dsp:nvSpPr>
        <dsp:cNvPr id="0" name=""/>
        <dsp:cNvSpPr/>
      </dsp:nvSpPr>
      <dsp:spPr>
        <a:xfrm rot="5400000">
          <a:off x="2285197" y="1479195"/>
          <a:ext cx="157452" cy="256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GB" sz="700" kern="1200" dirty="0"/>
        </a:p>
      </dsp:txBody>
      <dsp:txXfrm rot="-5400000">
        <a:off x="2286950" y="1528758"/>
        <a:ext cx="153947" cy="110216"/>
      </dsp:txXfrm>
    </dsp:sp>
    <dsp:sp modelId="{8F744971-CD1A-4C4A-AB6C-A7116B7DFB1E}">
      <dsp:nvSpPr>
        <dsp:cNvPr id="0" name=""/>
        <dsp:cNvSpPr/>
      </dsp:nvSpPr>
      <dsp:spPr>
        <a:xfrm>
          <a:off x="581894" y="1712453"/>
          <a:ext cx="3564058" cy="570176"/>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Brush teeth</a:t>
          </a:r>
        </a:p>
      </dsp:txBody>
      <dsp:txXfrm>
        <a:off x="598594" y="1729153"/>
        <a:ext cx="3530658" cy="536776"/>
      </dsp:txXfrm>
    </dsp:sp>
    <dsp:sp modelId="{9CCA9DB2-297C-424F-9B80-6346B28004B9}">
      <dsp:nvSpPr>
        <dsp:cNvPr id="0" name=""/>
        <dsp:cNvSpPr/>
      </dsp:nvSpPr>
      <dsp:spPr>
        <a:xfrm rot="5400000">
          <a:off x="2257015" y="2296884"/>
          <a:ext cx="213816" cy="256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rot="-5400000">
        <a:off x="2286950" y="2318266"/>
        <a:ext cx="153947" cy="149671"/>
      </dsp:txXfrm>
    </dsp:sp>
    <dsp:sp modelId="{ED32DA50-BBD5-2846-BC07-C736955322BA}">
      <dsp:nvSpPr>
        <dsp:cNvPr id="0" name=""/>
        <dsp:cNvSpPr/>
      </dsp:nvSpPr>
      <dsp:spPr>
        <a:xfrm>
          <a:off x="581894" y="2567718"/>
          <a:ext cx="3564058" cy="570176"/>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Check if all teeth are clean</a:t>
          </a:r>
        </a:p>
      </dsp:txBody>
      <dsp:txXfrm>
        <a:off x="598594" y="2584418"/>
        <a:ext cx="3530658" cy="536776"/>
      </dsp:txXfrm>
    </dsp:sp>
    <dsp:sp modelId="{505F1554-4AC4-D54B-BD5E-38CB12CF12FC}">
      <dsp:nvSpPr>
        <dsp:cNvPr id="0" name=""/>
        <dsp:cNvSpPr/>
      </dsp:nvSpPr>
      <dsp:spPr>
        <a:xfrm rot="5400000">
          <a:off x="2257015" y="3152148"/>
          <a:ext cx="213816" cy="256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rot="-5400000">
        <a:off x="2286950" y="3173530"/>
        <a:ext cx="153947" cy="149671"/>
      </dsp:txXfrm>
    </dsp:sp>
    <dsp:sp modelId="{6B8BF2FD-3E78-F14F-A9A9-6A5EC41AC3FB}">
      <dsp:nvSpPr>
        <dsp:cNvPr id="0" name=""/>
        <dsp:cNvSpPr/>
      </dsp:nvSpPr>
      <dsp:spPr>
        <a:xfrm>
          <a:off x="612376" y="3422982"/>
          <a:ext cx="3503095" cy="570176"/>
        </a:xfrm>
        <a:prstGeom prst="roundRect">
          <a:avLst>
            <a:gd name="adj" fmla="val 1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Rinse toothbrush</a:t>
          </a:r>
        </a:p>
      </dsp:txBody>
      <dsp:txXfrm>
        <a:off x="629076" y="3439682"/>
        <a:ext cx="3469695" cy="536776"/>
      </dsp:txXfrm>
    </dsp:sp>
    <dsp:sp modelId="{F16181BF-81E2-6A48-80BF-1B423C144D5B}">
      <dsp:nvSpPr>
        <dsp:cNvPr id="0" name=""/>
        <dsp:cNvSpPr/>
      </dsp:nvSpPr>
      <dsp:spPr>
        <a:xfrm rot="5400000">
          <a:off x="2257015" y="4007413"/>
          <a:ext cx="213816" cy="2565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rot="-5400000">
        <a:off x="2286950" y="4028795"/>
        <a:ext cx="153947" cy="149671"/>
      </dsp:txXfrm>
    </dsp:sp>
    <dsp:sp modelId="{CDE1DCC8-884D-1940-9348-35C13B29C61E}">
      <dsp:nvSpPr>
        <dsp:cNvPr id="0" name=""/>
        <dsp:cNvSpPr/>
      </dsp:nvSpPr>
      <dsp:spPr>
        <a:xfrm>
          <a:off x="1223571" y="4278247"/>
          <a:ext cx="2280705" cy="570176"/>
        </a:xfrm>
        <a:prstGeom prst="roundRect">
          <a:avLst>
            <a:gd name="adj" fmla="val 1000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2"/>
              </a:solidFill>
            </a:rPr>
            <a:t>FINISH</a:t>
          </a:r>
          <a:endParaRPr lang="en-GB" sz="1600" kern="1200" dirty="0">
            <a:solidFill>
              <a:schemeClr val="tx2"/>
            </a:solidFill>
          </a:endParaRPr>
        </a:p>
      </dsp:txBody>
      <dsp:txXfrm>
        <a:off x="1240271" y="4294947"/>
        <a:ext cx="2247305" cy="5367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8B248-E55A-4DD8-BEE2-9700F2E56F57}" type="datetimeFigureOut">
              <a:rPr lang="en-AU" smtClean="0"/>
              <a:t>20/02/2024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46022-5EFC-420F-9BD1-E3D392836755}" type="slidenum">
              <a:rPr lang="en-AU" smtClean="0"/>
              <a:t>‹#›</a:t>
            </a:fld>
            <a:endParaRPr lang="en-AU" dirty="0"/>
          </a:p>
        </p:txBody>
      </p:sp>
    </p:spTree>
    <p:extLst>
      <p:ext uri="{BB962C8B-B14F-4D97-AF65-F5344CB8AC3E}">
        <p14:creationId xmlns:p14="http://schemas.microsoft.com/office/powerpoint/2010/main" val="4062664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meo.com/153710780?fbclid=IwAR2C0_X5RgojJKPfUV4nKpgPNgPFDMRtclourIeVn0Q6NSaPnAJCI6Mnw8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sermooc.blog/2017/01/jenny-tocchetto%E2%96%B8-task-6-algorithms-programm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udio.code.org/s/course1/lessons/6/levels/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000" dirty="0"/>
              <a:t>Image source: </a:t>
            </a:r>
            <a:r>
              <a:rPr lang="en-AU" sz="1800" dirty="0">
                <a:effectLst/>
                <a:latin typeface="Arial" panose="020B0604020202020204" pitchFamily="34" charset="0"/>
                <a:ea typeface="Aptos" panose="020B0004020202020204" pitchFamily="34" charset="0"/>
                <a:cs typeface="Aptos" panose="020B0004020202020204" pitchFamily="34" charset="0"/>
              </a:rPr>
              <a:t>Crystal Egan/</a:t>
            </a:r>
            <a:r>
              <a:rPr lang="en-AU" sz="1800" dirty="0" err="1">
                <a:effectLst/>
                <a:latin typeface="Arial" panose="020B0604020202020204" pitchFamily="34" charset="0"/>
                <a:ea typeface="Aptos" panose="020B0004020202020204" pitchFamily="34" charset="0"/>
                <a:cs typeface="Aptos" panose="020B0004020202020204" pitchFamily="34" charset="0"/>
              </a:rPr>
              <a:t>Alamy</a:t>
            </a:r>
            <a:r>
              <a:rPr lang="en-AU" sz="1800" dirty="0">
                <a:effectLst/>
                <a:latin typeface="Arial" panose="020B0604020202020204" pitchFamily="34" charset="0"/>
                <a:ea typeface="Aptos" panose="020B0004020202020204" pitchFamily="34" charset="0"/>
                <a:cs typeface="Aptos" panose="020B0004020202020204" pitchFamily="34" charset="0"/>
              </a:rPr>
              <a:t> </a:t>
            </a:r>
            <a:r>
              <a:rPr lang="en-AU" sz="1800">
                <a:effectLst/>
                <a:latin typeface="Arial" panose="020B0604020202020204" pitchFamily="34" charset="0"/>
                <a:ea typeface="Aptos" panose="020B0004020202020204" pitchFamily="34" charset="0"/>
                <a:cs typeface="Aptos" panose="020B0004020202020204" pitchFamily="34" charset="0"/>
              </a:rPr>
              <a:t>Stock Photo </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algn="r"/>
            <a:endParaRPr lang="en-AU" sz="1000" dirty="0"/>
          </a:p>
          <a:p>
            <a:endParaRPr lang="en-AU" dirty="0"/>
          </a:p>
        </p:txBody>
      </p:sp>
      <p:sp>
        <p:nvSpPr>
          <p:cNvPr id="4" name="Slide Number Placeholder 3"/>
          <p:cNvSpPr>
            <a:spLocks noGrp="1"/>
          </p:cNvSpPr>
          <p:nvPr>
            <p:ph type="sldNum" sz="quarter" idx="5"/>
          </p:nvPr>
        </p:nvSpPr>
        <p:spPr/>
        <p:txBody>
          <a:bodyPr/>
          <a:lstStyle/>
          <a:p>
            <a:fld id="{D3446022-5EFC-420F-9BD1-E3D392836755}" type="slidenum">
              <a:rPr lang="en-AU" smtClean="0"/>
              <a:t>1</a:t>
            </a:fld>
            <a:endParaRPr lang="en-AU" dirty="0"/>
          </a:p>
        </p:txBody>
      </p:sp>
    </p:spTree>
    <p:extLst>
      <p:ext uri="{BB962C8B-B14F-4D97-AF65-F5344CB8AC3E}">
        <p14:creationId xmlns:p14="http://schemas.microsoft.com/office/powerpoint/2010/main" val="356267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buAutoNum type="arabicPeriod"/>
            </a:pPr>
            <a:r>
              <a:rPr lang="en-AU" dirty="0"/>
              <a:t>What procedures do you complete regularly? </a:t>
            </a:r>
            <a:r>
              <a:rPr lang="en-AU" sz="1800" kern="0" dirty="0">
                <a:solidFill>
                  <a:srgbClr val="000000"/>
                </a:solidFill>
                <a:effectLst/>
                <a:latin typeface="Calibri" panose="020F0502020204030204" pitchFamily="34" charset="0"/>
                <a:ea typeface="Times New Roman" panose="02020603050405020304" pitchFamily="18" charset="0"/>
              </a:rPr>
              <a:t>For example, </a:t>
            </a:r>
            <a:r>
              <a:rPr lang="en-AU" sz="1200" kern="1200" dirty="0">
                <a:solidFill>
                  <a:schemeClr val="tx1"/>
                </a:solidFill>
                <a:latin typeface="+mn-lt"/>
                <a:ea typeface="+mn-ea"/>
                <a:cs typeface="+mn-cs"/>
              </a:rPr>
              <a:t>tying</a:t>
            </a:r>
            <a:r>
              <a:rPr lang="en-AU" sz="1800" kern="0" dirty="0">
                <a:solidFill>
                  <a:srgbClr val="000000"/>
                </a:solidFill>
                <a:effectLst/>
                <a:latin typeface="Calibri" panose="020F0502020204030204" pitchFamily="34" charset="0"/>
                <a:ea typeface="Times New Roman" panose="02020603050405020304" pitchFamily="18" charset="0"/>
              </a:rPr>
              <a:t> shoelaces, brushing teeth. As a family it might be cooking or sharing a meal together or a movie night at home, a weekend bike ride or playing a game. </a:t>
            </a:r>
          </a:p>
          <a:p>
            <a:pPr marL="180000" indent="-180000">
              <a:buAutoNum type="arabicPeriod"/>
            </a:pPr>
            <a:r>
              <a:rPr lang="en-AU" sz="1800" kern="0" dirty="0">
                <a:solidFill>
                  <a:srgbClr val="000000"/>
                </a:solidFill>
                <a:effectLst/>
                <a:latin typeface="Calibri" panose="020F0502020204030204" pitchFamily="34" charset="0"/>
                <a:ea typeface="Times New Roman" panose="02020603050405020304" pitchFamily="18" charset="0"/>
              </a:rPr>
              <a:t>Ask students: Could you write down all the steps for one of these tasks if you needed to?</a:t>
            </a:r>
            <a:r>
              <a:rPr lang="en-AU" dirty="0">
                <a:effectLst/>
              </a:rPr>
              <a:t> </a:t>
            </a:r>
          </a:p>
          <a:p>
            <a:pPr marL="180000" indent="-180000">
              <a:buAutoNum type="arabicPeriod"/>
            </a:pPr>
            <a:r>
              <a:rPr lang="en-AU" dirty="0">
                <a:effectLst/>
              </a:rPr>
              <a:t>What about if you hadn’t done it in more than a year? How good would your memory be at recalling each of the steps without forgetting anything? What about your skills completing the task? Would they be as good if you hadn’t done it in a long time or would some time practising help?</a:t>
            </a:r>
            <a:endParaRPr lang="en-AU" dirty="0"/>
          </a:p>
        </p:txBody>
      </p:sp>
      <p:sp>
        <p:nvSpPr>
          <p:cNvPr id="4" name="Slide Number Placeholder 3"/>
          <p:cNvSpPr>
            <a:spLocks noGrp="1"/>
          </p:cNvSpPr>
          <p:nvPr>
            <p:ph type="sldNum" sz="quarter" idx="5"/>
          </p:nvPr>
        </p:nvSpPr>
        <p:spPr/>
        <p:txBody>
          <a:bodyPr/>
          <a:lstStyle/>
          <a:p>
            <a:fld id="{D3446022-5EFC-420F-9BD1-E3D392836755}" type="slidenum">
              <a:rPr lang="en-AU" smtClean="0"/>
              <a:t>2</a:t>
            </a:fld>
            <a:endParaRPr lang="en-AU" dirty="0"/>
          </a:p>
        </p:txBody>
      </p:sp>
    </p:spTree>
    <p:extLst>
      <p:ext uri="{BB962C8B-B14F-4D97-AF65-F5344CB8AC3E}">
        <p14:creationId xmlns:p14="http://schemas.microsoft.com/office/powerpoint/2010/main" val="282530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dirty="0">
                <a:solidFill>
                  <a:srgbClr val="0563C1"/>
                </a:solidFill>
                <a:effectLst/>
                <a:latin typeface="Calibri" panose="020F0502020204030204" pitchFamily="34" charset="0"/>
                <a:ea typeface="Times New Roman" panose="02020603050405020304" pitchFamily="18" charset="0"/>
                <a:hlinkClick r:id="rId3"/>
              </a:rPr>
              <a:t>https://vimeo.com/153710780?fbclid=IwAR2C0_X5RgojJKPfUV4nKpgPNgPFDMRtclourIeVn0Q6NSaPnAJCI6Mnw8I</a:t>
            </a:r>
            <a:endParaRPr lang="en-AU" sz="1800" u="sng" dirty="0">
              <a:solidFill>
                <a:srgbClr val="0563C1"/>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Times New Roman" panose="02020603050405020304" pitchFamily="18" charset="0"/>
                <a:ea typeface="Times New Roman" panose="02020603050405020304" pitchFamily="18" charset="0"/>
              </a:rPr>
              <a:t>https://bit.ly/Ellenweaving</a:t>
            </a:r>
            <a:r>
              <a:rPr lang="en-AU" sz="1800" u="sng" dirty="0">
                <a:solidFill>
                  <a:srgbClr val="0563C1"/>
                </a:solidFill>
                <a:effectLst/>
                <a:latin typeface="Calibri" panose="020F0502020204030204" pitchFamily="34" charset="0"/>
                <a:ea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r>
              <a:rPr lang="en-AU" dirty="0"/>
              <a:t>7-minute video</a:t>
            </a:r>
          </a:p>
          <a:p>
            <a:endParaRPr lang="en-AU" dirty="0"/>
          </a:p>
          <a:p>
            <a:r>
              <a:rPr lang="en-AU" dirty="0"/>
              <a:t>Older 20-minute video of the weaving process with Auntie Ellen: </a:t>
            </a:r>
          </a:p>
          <a:p>
            <a:r>
              <a:rPr lang="en-AU" dirty="0"/>
              <a:t>https://www.youtube.com/watch?v=dLqSiboDVFA</a:t>
            </a:r>
          </a:p>
          <a:p>
            <a:endParaRPr lang="en-AU" dirty="0"/>
          </a:p>
        </p:txBody>
      </p:sp>
      <p:sp>
        <p:nvSpPr>
          <p:cNvPr id="4" name="Slide Number Placeholder 3"/>
          <p:cNvSpPr>
            <a:spLocks noGrp="1"/>
          </p:cNvSpPr>
          <p:nvPr>
            <p:ph type="sldNum" sz="quarter" idx="5"/>
          </p:nvPr>
        </p:nvSpPr>
        <p:spPr/>
        <p:txBody>
          <a:bodyPr/>
          <a:lstStyle/>
          <a:p>
            <a:fld id="{D3446022-5EFC-420F-9BD1-E3D392836755}" type="slidenum">
              <a:rPr lang="en-AU" smtClean="0"/>
              <a:t>3</a:t>
            </a:fld>
            <a:endParaRPr lang="en-AU" dirty="0"/>
          </a:p>
        </p:txBody>
      </p:sp>
    </p:spTree>
    <p:extLst>
      <p:ext uri="{BB962C8B-B14F-4D97-AF65-F5344CB8AC3E}">
        <p14:creationId xmlns:p14="http://schemas.microsoft.com/office/powerpoint/2010/main" val="3513750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Calibri" panose="020F0502020204030204" pitchFamily="34" charset="0"/>
                <a:ea typeface="Times New Roman" panose="02020603050405020304" pitchFamily="18" charset="0"/>
              </a:rPr>
              <a:t>Discuss what a procedure is. Why might it be important to Ellen and her community to continue this process? Where or when does the process start? For example, is it when they all get in the car to collect the plant materials, or is it when they start weaving together?</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446022-5EFC-420F-9BD1-E3D392836755}" type="slidenum">
              <a:rPr lang="en-AU" smtClean="0"/>
              <a:t>4</a:t>
            </a:fld>
            <a:endParaRPr lang="en-AU" dirty="0"/>
          </a:p>
        </p:txBody>
      </p:sp>
    </p:spTree>
    <p:extLst>
      <p:ext uri="{BB962C8B-B14F-4D97-AF65-F5344CB8AC3E}">
        <p14:creationId xmlns:p14="http://schemas.microsoft.com/office/powerpoint/2010/main" val="204431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lvl="0" indent="-180000">
              <a:buClr>
                <a:srgbClr val="000000"/>
              </a:buClr>
              <a:buFont typeface="Calibri" panose="020F0502020204030204" pitchFamily="34" charset="0"/>
              <a:buAutoNum type="arabicPeriod"/>
            </a:pPr>
            <a:r>
              <a:rPr lang="en-AU" sz="1800" dirty="0">
                <a:solidFill>
                  <a:srgbClr val="000000"/>
                </a:solidFill>
                <a:effectLst/>
                <a:latin typeface="Calibri" panose="020F0502020204030204" pitchFamily="34" charset="0"/>
                <a:ea typeface="Times New Roman" panose="02020603050405020304" pitchFamily="18" charset="0"/>
              </a:rPr>
              <a:t>Model a flowchart with the class using an everyday experience the class will all be familiar with. Allow for discussion and iteration of the flowchart based on the class discussion. For example, brushing your teeth or getting ready for bed. Here is an example from </a:t>
            </a:r>
            <a:r>
              <a:rPr lang="en-AU" sz="1800" u="sng" dirty="0">
                <a:solidFill>
                  <a:srgbClr val="000000"/>
                </a:solidFill>
                <a:effectLst/>
                <a:latin typeface="Calibri" panose="020F0502020204030204" pitchFamily="34" charset="0"/>
                <a:ea typeface="Times New Roman" panose="02020603050405020304" pitchFamily="18" charset="0"/>
                <a:hlinkClick r:id="rId3"/>
              </a:rPr>
              <a:t>CSER</a:t>
            </a:r>
            <a:r>
              <a:rPr lang="en-AU" sz="1800" dirty="0">
                <a:solidFill>
                  <a:srgbClr val="000000"/>
                </a:solidFill>
                <a:effectLst/>
                <a:latin typeface="Calibri" panose="020F0502020204030204" pitchFamily="34" charset="0"/>
                <a:ea typeface="Times New Roman" panose="02020603050405020304" pitchFamily="18" charset="0"/>
              </a:rPr>
              <a:t> Digital Technologies MOOC. For a more complex example visit BBC Bitesize: Iteration - https://www.bbc.co.uk/bitesize/guides/zg46tfr/revision/4</a:t>
            </a:r>
          </a:p>
          <a:p>
            <a:pPr marL="180000" lvl="0" indent="-180000">
              <a:buClr>
                <a:srgbClr val="000000"/>
              </a:buClr>
              <a:buFont typeface="Calibri" panose="020F0502020204030204" pitchFamily="34" charset="0"/>
              <a:buAutoNum type="arabicPeriod"/>
            </a:pPr>
            <a:r>
              <a:rPr lang="en-AU" sz="1800" dirty="0">
                <a:solidFill>
                  <a:srgbClr val="000000"/>
                </a:solidFill>
                <a:effectLst/>
                <a:latin typeface="Calibri" panose="020F0502020204030204" pitchFamily="34" charset="0"/>
                <a:ea typeface="Times New Roman" panose="02020603050405020304" pitchFamily="18" charset="0"/>
              </a:rPr>
              <a:t>Discuss if colours or shapes might make it easier to read the flowchart. For example, if the start and stop steps were the same colour or shape, or could arrows improve understanding for the end user? Add in some of the students’ feedback.</a:t>
            </a:r>
            <a:endParaRPr lang="en-AU" sz="1800" dirty="0">
              <a:effectLst/>
              <a:latin typeface="Times New Roman" panose="02020603050405020304" pitchFamily="18" charset="0"/>
              <a:ea typeface="Times New Roman" panose="02020603050405020304" pitchFamily="18" charset="0"/>
            </a:endParaRPr>
          </a:p>
          <a:p>
            <a:pPr marL="180000" lvl="0" indent="-180000">
              <a:buClr>
                <a:srgbClr val="000000"/>
              </a:buClr>
              <a:buFont typeface="Calibri" panose="020F0502020204030204" pitchFamily="34" charset="0"/>
              <a:buAutoNum type="arabicPeriod"/>
            </a:pPr>
            <a:r>
              <a:rPr lang="en-AU" sz="1800" dirty="0">
                <a:solidFill>
                  <a:srgbClr val="000000"/>
                </a:solidFill>
                <a:effectLst/>
                <a:latin typeface="Calibri" panose="020F0502020204030204" pitchFamily="34" charset="0"/>
                <a:ea typeface="Times New Roman" panose="02020603050405020304" pitchFamily="18" charset="0"/>
              </a:rPr>
              <a:t>Discuss reasons for including or excluding the whole morning routine before school. For example, each family do things differently, what time they get up, when and what they have for breakfast, how they get to school and who packs the lunches. The flowchart would be very complicated with options. This one specific task can be isolated and easily transferred to a flowchart for everyone.</a:t>
            </a:r>
          </a:p>
          <a:p>
            <a:pPr marL="180000" lvl="0" indent="-180000">
              <a:buClr>
                <a:srgbClr val="000000"/>
              </a:buClr>
              <a:buFont typeface="Calibri" panose="020F0502020204030204" pitchFamily="34" charset="0"/>
              <a:buAutoNum type="arabicPeriod"/>
            </a:pPr>
            <a:r>
              <a:rPr lang="en-AU" sz="1800" dirty="0">
                <a:solidFill>
                  <a:srgbClr val="000000"/>
                </a:solidFill>
                <a:effectLst/>
                <a:latin typeface="Calibri" panose="020F0502020204030204" pitchFamily="34" charset="0"/>
                <a:ea typeface="Times New Roman" panose="02020603050405020304" pitchFamily="18" charset="0"/>
              </a:rPr>
              <a:t>Discuss different elements of the flowchart. For example, start, stop, choices and decisions, direction or flow of the chart and actions to be carried out. </a:t>
            </a:r>
            <a:endParaRPr lang="en-AU" sz="1800" dirty="0">
              <a:effectLst/>
              <a:latin typeface="Times New Roman" panose="02020603050405020304" pitchFamily="18" charset="0"/>
              <a:ea typeface="Times New Roman" panose="02020603050405020304" pitchFamily="18" charset="0"/>
            </a:endParaRPr>
          </a:p>
          <a:p>
            <a:pPr marL="180000" lvl="0" indent="-180000">
              <a:buClr>
                <a:srgbClr val="000000"/>
              </a:buClr>
              <a:buFont typeface="Calibri" panose="020F0502020204030204" pitchFamily="34" charset="0"/>
              <a:buAutoNum type="arabicPeriod"/>
            </a:pPr>
            <a:r>
              <a:rPr lang="en-AU" sz="1800" dirty="0">
                <a:solidFill>
                  <a:srgbClr val="000000"/>
                </a:solidFill>
                <a:effectLst/>
                <a:latin typeface="Calibri" panose="020F0502020204030204" pitchFamily="34" charset="0"/>
                <a:ea typeface="Times New Roman" panose="02020603050405020304" pitchFamily="18" charset="0"/>
              </a:rPr>
              <a:t>As a class, agree on any constants for everyone’s flowcharts. For example, will the start and stop be a certain colour or shape for everyone’s flowchart?</a:t>
            </a:r>
          </a:p>
          <a:p>
            <a:pPr marL="180000" lvl="0" indent="-180000">
              <a:buClr>
                <a:srgbClr val="000000"/>
              </a:buClr>
              <a:buFont typeface="Calibri" panose="020F0502020204030204" pitchFamily="34" charset="0"/>
              <a:buAutoNum type="arabicPeriod"/>
            </a:pPr>
            <a:r>
              <a:rPr lang="en-AU" sz="1800" dirty="0">
                <a:solidFill>
                  <a:srgbClr val="000000"/>
                </a:solidFill>
                <a:effectLst/>
                <a:latin typeface="Calibri" panose="020F0502020204030204" pitchFamily="34" charset="0"/>
                <a:ea typeface="Times New Roman" panose="02020603050405020304" pitchFamily="18" charset="0"/>
              </a:rPr>
              <a:t>Ask class what extra information could you add to make your flowchart more detailed and accurate; for example, how much toothpaste goes on the toothbrush, where do you get the toothbrush from, do you add water to it? Where do you put it when finished? What about how to brush different sets of teeth; for example, front teeth and back teeth, top teeth and bottom teeth, and for how long?</a:t>
            </a:r>
          </a:p>
          <a:p>
            <a:pPr marL="342900" lvl="0" indent="-342900">
              <a:buClr>
                <a:srgbClr val="000000"/>
              </a:buClr>
              <a:buFont typeface="Calibri" panose="020F0502020204030204" pitchFamily="34" charset="0"/>
              <a:buAutoNum type="arabicPeriod"/>
            </a:pPr>
            <a:endParaRPr lang="en-AU" sz="1800" dirty="0">
              <a:solidFill>
                <a:srgbClr val="000000"/>
              </a:solidFill>
              <a:effectLst/>
              <a:latin typeface="Times New Roman" panose="02020603050405020304" pitchFamily="18" charset="0"/>
              <a:ea typeface="Times New Roman" panose="02020603050405020304" pitchFamily="18" charset="0"/>
            </a:endParaRPr>
          </a:p>
          <a:p>
            <a:pPr marL="0" lvl="0" indent="0" algn="r">
              <a:buClr>
                <a:srgbClr val="000000"/>
              </a:buClr>
              <a:buFont typeface="Calibri" panose="020F0502020204030204" pitchFamily="34" charset="0"/>
              <a:buNone/>
            </a:pPr>
            <a:r>
              <a:rPr lang="en-AU" sz="900" dirty="0">
                <a:solidFill>
                  <a:srgbClr val="000000"/>
                </a:solidFill>
                <a:effectLst/>
                <a:latin typeface="Times New Roman" panose="02020603050405020304" pitchFamily="18" charset="0"/>
                <a:ea typeface="Times New Roman" panose="02020603050405020304" pitchFamily="18" charset="0"/>
              </a:rPr>
              <a:t>Tooth image (CC) source: https://www.rawpixel.com/image/11419240/beaver-brushing-teeth-image-element </a:t>
            </a:r>
            <a:endParaRPr lang="en-AU" sz="900" dirty="0">
              <a:solidFill>
                <a:srgbClr val="00000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446022-5EFC-420F-9BD1-E3D392836755}" type="slidenum">
              <a:rPr lang="en-AU" smtClean="0"/>
              <a:t>5</a:t>
            </a:fld>
            <a:endParaRPr lang="en-AU" dirty="0"/>
          </a:p>
        </p:txBody>
      </p:sp>
    </p:spTree>
    <p:extLst>
      <p:ext uri="{BB962C8B-B14F-4D97-AF65-F5344CB8AC3E}">
        <p14:creationId xmlns:p14="http://schemas.microsoft.com/office/powerpoint/2010/main" val="28657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buFont typeface="+mj-lt"/>
              <a:buAutoNum type="arabicPeriod"/>
            </a:pPr>
            <a:r>
              <a:rPr lang="en-AU" dirty="0"/>
              <a:t>Students record the steps while viewing the video again in whatever format or combination of recordings suits them. </a:t>
            </a:r>
            <a:r>
              <a:rPr lang="en-AU" sz="1200" dirty="0">
                <a:solidFill>
                  <a:srgbClr val="000000"/>
                </a:solidFill>
                <a:effectLst/>
                <a:latin typeface="Calibri" panose="020F0502020204030204" pitchFamily="34" charset="0"/>
                <a:ea typeface="Times New Roman" panose="02020603050405020304" pitchFamily="18" charset="0"/>
              </a:rPr>
              <a:t>For example, this could be with words, images or symbols or a combination. </a:t>
            </a:r>
          </a:p>
          <a:p>
            <a:pPr marL="180000" marR="0" lvl="0" indent="-180000" algn="l" defTabSz="914400" rtl="0" eaLnBrk="1" fontAlgn="auto" latinLnBrk="0" hangingPunct="1">
              <a:lnSpc>
                <a:spcPct val="100000"/>
              </a:lnSpc>
              <a:spcBef>
                <a:spcPts val="0"/>
              </a:spcBef>
              <a:spcAft>
                <a:spcPts val="0"/>
              </a:spcAft>
              <a:buClrTx/>
              <a:buSzTx/>
              <a:buFont typeface="+mj-lt"/>
              <a:buAutoNum type="arabicPeriod"/>
              <a:tabLst/>
              <a:defRPr/>
            </a:pPr>
            <a:r>
              <a:rPr lang="en-AU" sz="1200" dirty="0">
                <a:solidFill>
                  <a:srgbClr val="000000"/>
                </a:solidFill>
                <a:effectLst/>
                <a:latin typeface="Calibri" panose="020F0502020204030204" pitchFamily="34" charset="0"/>
                <a:ea typeface="Times New Roman" panose="02020603050405020304" pitchFamily="18" charset="0"/>
              </a:rPr>
              <a:t>Consider sharing the video link with students so that individuals can view and rewind the video as many times as they need to gather the information they feel is important to capture.</a:t>
            </a:r>
          </a:p>
          <a:p>
            <a:pPr marL="180000" marR="0" lvl="0" indent="-180000" algn="l" defTabSz="914400" rtl="0" eaLnBrk="1" fontAlgn="auto" latinLnBrk="0" hangingPunct="1">
              <a:lnSpc>
                <a:spcPct val="100000"/>
              </a:lnSpc>
              <a:spcBef>
                <a:spcPts val="0"/>
              </a:spcBef>
              <a:spcAft>
                <a:spcPts val="0"/>
              </a:spcAft>
              <a:buClrTx/>
              <a:buSzTx/>
              <a:buFont typeface="+mj-lt"/>
              <a:buAutoNum type="arabicPeriod"/>
              <a:tabLst/>
              <a:defRPr/>
            </a:pPr>
            <a:r>
              <a:rPr lang="en-AU" sz="1200" dirty="0">
                <a:solidFill>
                  <a:srgbClr val="000000"/>
                </a:solidFill>
                <a:effectLst/>
                <a:latin typeface="Calibri" panose="020F0502020204030204" pitchFamily="34" charset="0"/>
                <a:ea typeface="Times New Roman" panose="02020603050405020304" pitchFamily="18" charset="0"/>
              </a:rPr>
              <a:t>Students then have a go at transferring their procedure notes to a flowchart. This can be done using A3 or A4 paper and pencils or a word processing program with SmartArt options, such as Microsoft Word, Google Docs, or Apple Pages.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dirty="0">
                <a:solidFill>
                  <a:srgbClr val="000000"/>
                </a:solidFill>
                <a:effectLst/>
                <a:latin typeface="Calibri" panose="020F0502020204030204" pitchFamily="34" charset="0"/>
                <a:ea typeface="Times New Roman" panose="02020603050405020304" pitchFamily="18" charset="0"/>
              </a:rPr>
              <a:t>(20 minutes)</a:t>
            </a:r>
            <a:endParaRPr lang="en-AU" sz="1200" dirty="0">
              <a:effectLst/>
              <a:latin typeface="Times New Roman" panose="02020603050405020304" pitchFamily="18" charset="0"/>
              <a:ea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446022-5EFC-420F-9BD1-E3D392836755}" type="slidenum">
              <a:rPr lang="en-AU" smtClean="0"/>
              <a:t>6</a:t>
            </a:fld>
            <a:endParaRPr lang="en-AU" dirty="0"/>
          </a:p>
        </p:txBody>
      </p:sp>
    </p:spTree>
    <p:extLst>
      <p:ext uri="{BB962C8B-B14F-4D97-AF65-F5344CB8AC3E}">
        <p14:creationId xmlns:p14="http://schemas.microsoft.com/office/powerpoint/2010/main" val="2158710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lvl="0" indent="-180000">
              <a:buFont typeface="+mj-lt"/>
              <a:buAutoNum type="arabicPeriod"/>
            </a:pPr>
            <a:r>
              <a:rPr lang="en-AU" sz="1800" dirty="0">
                <a:solidFill>
                  <a:srgbClr val="000000"/>
                </a:solidFill>
                <a:effectLst/>
                <a:latin typeface="Calibri" panose="020F0502020204030204" pitchFamily="34" charset="0"/>
                <a:ea typeface="Times New Roman" panose="02020603050405020304" pitchFamily="18" charset="0"/>
              </a:rPr>
              <a:t>Ask students to share their flowchart with a peer (pairs).</a:t>
            </a:r>
          </a:p>
          <a:p>
            <a:pPr marL="180000" lvl="0" indent="-180000">
              <a:buFont typeface="+mj-lt"/>
              <a:buAutoNum type="arabicPeriod"/>
            </a:pPr>
            <a:r>
              <a:rPr lang="en-AU" sz="1800" dirty="0">
                <a:solidFill>
                  <a:srgbClr val="000000"/>
                </a:solidFill>
                <a:effectLst/>
                <a:latin typeface="Calibri" panose="020F0502020204030204" pitchFamily="34" charset="0"/>
                <a:ea typeface="Times New Roman" panose="02020603050405020304" pitchFamily="18" charset="0"/>
              </a:rPr>
              <a:t>Students compare differences and similarities. (10 minutes: 5 minutes each person)</a:t>
            </a:r>
            <a:endParaRPr lang="en-AU" sz="1800" dirty="0">
              <a:effectLst/>
              <a:latin typeface="Times New Roman" panose="02020603050405020304" pitchFamily="18" charset="0"/>
              <a:ea typeface="Times New Roman" panose="02020603050405020304" pitchFamily="18" charset="0"/>
            </a:endParaRPr>
          </a:p>
          <a:p>
            <a:pPr marL="180000" lvl="0" indent="-180000">
              <a:buFont typeface="+mj-lt"/>
              <a:buAutoNum type="arabicPeriod"/>
            </a:pPr>
            <a:r>
              <a:rPr lang="en-AU" sz="1800" dirty="0">
                <a:solidFill>
                  <a:srgbClr val="000000"/>
                </a:solidFill>
                <a:effectLst/>
                <a:latin typeface="Calibri" panose="020F0502020204030204" pitchFamily="34" charset="0"/>
                <a:ea typeface="Times New Roman" panose="02020603050405020304" pitchFamily="18" charset="0"/>
              </a:rPr>
              <a:t>Provide an opportunity for students to iterate and improve their flowchart after discussing and sharing with a peer. (5–10 minutes)</a:t>
            </a:r>
            <a:endParaRPr lang="en-AU" sz="1800" dirty="0">
              <a:effectLst/>
              <a:latin typeface="Times New Roman" panose="02020603050405020304" pitchFamily="18" charset="0"/>
              <a:ea typeface="Times New Roman" panose="02020603050405020304" pitchFamily="18" charset="0"/>
            </a:endParaRPr>
          </a:p>
          <a:p>
            <a:pPr marL="180000" lvl="0" indent="-180000">
              <a:buFont typeface="+mj-lt"/>
              <a:buAutoNum type="arabicPeriod"/>
            </a:pPr>
            <a:r>
              <a:rPr lang="en-AU" sz="1800" dirty="0">
                <a:solidFill>
                  <a:srgbClr val="000000"/>
                </a:solidFill>
                <a:effectLst/>
                <a:latin typeface="Calibri" panose="020F0502020204030204" pitchFamily="34" charset="0"/>
                <a:ea typeface="Times New Roman" panose="02020603050405020304" pitchFamily="18" charset="0"/>
              </a:rPr>
              <a:t>Students share their flowchart in a second round of pairs and discuss things they improved or would do differently next time to improve readability or flow. For example: Did you start or finish in different places? Give your reasons for starting or ending the process where you did.</a:t>
            </a:r>
          </a:p>
          <a:p>
            <a:pPr marL="180000" marR="0" lvl="0" indent="-180000" algn="l" defTabSz="914400" rtl="0" eaLnBrk="1" fontAlgn="auto" latinLnBrk="0" hangingPunct="1">
              <a:lnSpc>
                <a:spcPct val="100000"/>
              </a:lnSpc>
              <a:spcBef>
                <a:spcPts val="0"/>
              </a:spcBef>
              <a:spcAft>
                <a:spcPts val="0"/>
              </a:spcAft>
              <a:buClrTx/>
              <a:buSzTx/>
              <a:buFont typeface="+mj-lt"/>
              <a:buAutoNum type="arabicPeriod"/>
              <a:tabLst/>
              <a:defRPr/>
            </a:pPr>
            <a:r>
              <a:rPr lang="en-AU" sz="1800" dirty="0">
                <a:solidFill>
                  <a:srgbClr val="000000"/>
                </a:solidFill>
                <a:effectLst/>
                <a:latin typeface="Calibri" panose="020F0502020204030204" pitchFamily="34" charset="0"/>
                <a:ea typeface="Times New Roman" panose="02020603050405020304" pitchFamily="18" charset="0"/>
              </a:rPr>
              <a:t>Discuss as a class: What other types of tasks might an algorithm or flowchart be helpful for? For example, teaching a grandparent how to set the clock on the microwave. Finally, connect the process of creating a flowchart to algorithms and computational thinking by … or have a discussion about how machine learning might use flowcharts to learn new tasks and processes for handling data or information.</a:t>
            </a:r>
            <a:endParaRPr lang="en-AU" sz="1800" dirty="0">
              <a:effectLst/>
              <a:latin typeface="Times New Roman" panose="02020603050405020304" pitchFamily="18" charset="0"/>
              <a:ea typeface="Times New Roman" panose="02020603050405020304" pitchFamily="18" charset="0"/>
            </a:endParaRPr>
          </a:p>
          <a:p>
            <a:pPr marL="0" lvl="0" indent="0">
              <a:buFont typeface="+mj-lt"/>
              <a:buNone/>
            </a:pPr>
            <a:r>
              <a:rPr lang="en-AU" sz="1800" dirty="0">
                <a:solidFill>
                  <a:srgbClr val="000000"/>
                </a:solidFill>
                <a:effectLst/>
                <a:latin typeface="Calibri" panose="020F0502020204030204" pitchFamily="34" charset="0"/>
                <a:ea typeface="Times New Roman" panose="02020603050405020304" pitchFamily="18" charset="0"/>
              </a:rPr>
              <a:t>(20–30  minutes)</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446022-5EFC-420F-9BD1-E3D392836755}" type="slidenum">
              <a:rPr lang="en-AU" smtClean="0"/>
              <a:t>7</a:t>
            </a:fld>
            <a:endParaRPr lang="en-AU" dirty="0"/>
          </a:p>
        </p:txBody>
      </p:sp>
    </p:spTree>
    <p:extLst>
      <p:ext uri="{BB962C8B-B14F-4D97-AF65-F5344CB8AC3E}">
        <p14:creationId xmlns:p14="http://schemas.microsoft.com/office/powerpoint/2010/main" val="270916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View this code.org video if your class could benefit from extra information about algorithms. </a:t>
            </a:r>
          </a:p>
          <a:p>
            <a:r>
              <a:rPr lang="en-AU" sz="1800" u="sng" kern="0" dirty="0">
                <a:solidFill>
                  <a:srgbClr val="0563C1"/>
                </a:solidFill>
                <a:effectLst/>
                <a:latin typeface="Calibri" panose="020F0502020204030204" pitchFamily="34" charset="0"/>
                <a:ea typeface="Times New Roman" panose="02020603050405020304" pitchFamily="18" charset="0"/>
                <a:hlinkClick r:id="rId3"/>
              </a:rPr>
              <a:t>https://studio.code.org/s/course1/lessons/6/levels/1</a:t>
            </a:r>
            <a:r>
              <a:rPr lang="en-AU" sz="1800" kern="0" dirty="0">
                <a:solidFill>
                  <a:srgbClr val="000000"/>
                </a:solidFill>
                <a:effectLst/>
                <a:latin typeface="Calibri" panose="020F0502020204030204" pitchFamily="34" charset="0"/>
                <a:ea typeface="Times New Roman" panose="02020603050405020304" pitchFamily="18" charset="0"/>
              </a:rPr>
              <a:t> </a:t>
            </a:r>
            <a:endParaRPr lang="en-AU" dirty="0"/>
          </a:p>
        </p:txBody>
      </p:sp>
      <p:sp>
        <p:nvSpPr>
          <p:cNvPr id="4" name="Slide Number Placeholder 3"/>
          <p:cNvSpPr>
            <a:spLocks noGrp="1"/>
          </p:cNvSpPr>
          <p:nvPr>
            <p:ph type="sldNum" sz="quarter" idx="5"/>
          </p:nvPr>
        </p:nvSpPr>
        <p:spPr/>
        <p:txBody>
          <a:bodyPr/>
          <a:lstStyle/>
          <a:p>
            <a:fld id="{D3446022-5EFC-420F-9BD1-E3D392836755}" type="slidenum">
              <a:rPr lang="en-AU" smtClean="0"/>
              <a:t>8</a:t>
            </a:fld>
            <a:endParaRPr lang="en-AU" dirty="0"/>
          </a:p>
        </p:txBody>
      </p:sp>
    </p:spTree>
    <p:extLst>
      <p:ext uri="{BB962C8B-B14F-4D97-AF65-F5344CB8AC3E}">
        <p14:creationId xmlns:p14="http://schemas.microsoft.com/office/powerpoint/2010/main" val="32713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400508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47069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221163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25359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229983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176514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2616334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116935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226087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409600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D01D05-F2DC-4AAF-A6BD-8F409B0FA68D}" type="datetimeFigureOut">
              <a:rPr lang="en-AU" smtClean="0"/>
              <a:t>20/02/2024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EAE9CAE-B221-486B-8FEC-3BD3394AFC88}" type="slidenum">
              <a:rPr lang="en-AU" smtClean="0"/>
              <a:t>‹#›</a:t>
            </a:fld>
            <a:endParaRPr lang="en-AU" dirty="0"/>
          </a:p>
        </p:txBody>
      </p:sp>
    </p:spTree>
    <p:extLst>
      <p:ext uri="{BB962C8B-B14F-4D97-AF65-F5344CB8AC3E}">
        <p14:creationId xmlns:p14="http://schemas.microsoft.com/office/powerpoint/2010/main" val="813194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01D05-F2DC-4AAF-A6BD-8F409B0FA68D}" type="datetimeFigureOut">
              <a:rPr lang="en-AU" smtClean="0"/>
              <a:t>20/02/2024</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E9CAE-B221-486B-8FEC-3BD3394AFC88}" type="slidenum">
              <a:rPr lang="en-AU" smtClean="0"/>
              <a:t>‹#›</a:t>
            </a:fld>
            <a:endParaRPr lang="en-AU" dirty="0"/>
          </a:p>
        </p:txBody>
      </p:sp>
      <p:sp>
        <p:nvSpPr>
          <p:cNvPr id="8" name="TextBox 7">
            <a:extLst>
              <a:ext uri="{FF2B5EF4-FFF2-40B4-BE49-F238E27FC236}">
                <a16:creationId xmlns:a16="http://schemas.microsoft.com/office/drawing/2014/main" id="{B7FC3E3E-6476-014F-42D0-D0BF11D0892F}"/>
              </a:ext>
            </a:extLst>
          </p:cNvPr>
          <p:cNvSpPr txBox="1"/>
          <p:nvPr userDrawn="1">
            <p:extLst>
              <p:ext uri="{1162E1C5-73C7-4A58-AE30-91384D911F3F}">
                <p184:classification xmlns:p184="http://schemas.microsoft.com/office/powerpoint/2018/4/main" val="hdr"/>
              </p:ext>
            </p:extLst>
          </p:nvPr>
        </p:nvSpPr>
        <p:spPr>
          <a:xfrm>
            <a:off x="4296537" y="63500"/>
            <a:ext cx="585788" cy="182880"/>
          </a:xfrm>
          <a:prstGeom prst="rect">
            <a:avLst/>
          </a:prstGeom>
        </p:spPr>
        <p:txBody>
          <a:bodyPr horzOverflow="overflow" lIns="0" tIns="0" rIns="0" bIns="0">
            <a:spAutoFit/>
          </a:bodyPr>
          <a:lstStyle/>
          <a:p>
            <a:pPr algn="l"/>
            <a:r>
              <a:rPr lang="en-AU" sz="1200" dirty="0">
                <a:solidFill>
                  <a:srgbClr val="00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30210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hyperlink" Target="https://vimeo.com/153710780?fbclid=IwAR2C0_X5RgojJKPfUV4nKpgPNgPFDMRtclourIeVn0Q6NSaPnAJCI6Mnw8I"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image" Target="../media/image3.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hyperlink" Target="https://studio.code.org/s/course1/lessons/6/levels/1"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134"/>
          <a:stretch/>
        </p:blipFill>
        <p:spPr bwMode="auto">
          <a:xfrm>
            <a:off x="1" y="-17769"/>
            <a:ext cx="9144000" cy="1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4365"/>
            <a:ext cx="2724150" cy="7239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txBox="1">
            <a:spLocks noGrp="1"/>
          </p:cNvSpPr>
          <p:nvPr>
            <p:ph type="title" idx="4294967295"/>
          </p:nvPr>
        </p:nvSpPr>
        <p:spPr>
          <a:xfrm>
            <a:off x="3027868" y="229608"/>
            <a:ext cx="5886290"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Algorithms: story maps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Ngarrindjeri weaving</a:t>
            </a:r>
            <a:endParaRPr kumimoji="0" lang="en-AU" sz="24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36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p:txBody>
      </p:sp>
      <p:grpSp>
        <p:nvGrpSpPr>
          <p:cNvPr id="7" name="Group 6" descr="Digital Technologies Hub is brought to you by the Australian Government Department of Education. Creative Commons Attribution 4.0, unless otherwise indicated. &#10;"/>
          <p:cNvGrpSpPr/>
          <p:nvPr/>
        </p:nvGrpSpPr>
        <p:grpSpPr>
          <a:xfrm>
            <a:off x="173944" y="6472055"/>
            <a:ext cx="8767575" cy="215444"/>
            <a:chOff x="173944" y="6472055"/>
            <a:chExt cx="8767575" cy="215444"/>
          </a:xfrm>
        </p:grpSpPr>
        <p:sp>
          <p:nvSpPr>
            <p:cNvPr id="11" name="TextBox 10"/>
            <p:cNvSpPr txBox="1"/>
            <p:nvPr/>
          </p:nvSpPr>
          <p:spPr>
            <a:xfrm>
              <a:off x="173944" y="6472055"/>
              <a:ext cx="8767575" cy="215444"/>
            </a:xfrm>
            <a:prstGeom prst="rect">
              <a:avLst/>
            </a:prstGeom>
            <a:noFill/>
          </p:spPr>
          <p:txBody>
            <a:bodyPr wrap="square" rtlCol="0">
              <a:spAutoFit/>
            </a:bodyPr>
            <a:lstStyle/>
            <a:p>
              <a:r>
                <a:rPr lang="en-AU" sz="800" dirty="0">
                  <a:solidFill>
                    <a:schemeClr val="bg1"/>
                  </a:solidFill>
                </a:rPr>
                <a:t>Digital Technologies Hub is brought to you by the Australian Government Department of Education. Creative Commons Attribution 4.0, unless otherwise indicated.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6506524"/>
              <a:ext cx="485775" cy="180975"/>
            </a:xfrm>
            <a:prstGeom prst="rect">
              <a:avLst/>
            </a:prstGeom>
          </p:spPr>
        </p:pic>
      </p:grpSp>
      <p:pic>
        <p:nvPicPr>
          <p:cNvPr id="3" name="Picture 2" descr="A person working on a woven basket">
            <a:extLst>
              <a:ext uri="{FF2B5EF4-FFF2-40B4-BE49-F238E27FC236}">
                <a16:creationId xmlns:a16="http://schemas.microsoft.com/office/drawing/2014/main" id="{CAD7A729-B6D1-6E5D-4C26-A71491F5CD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2" y="1556791"/>
            <a:ext cx="9135397" cy="6090265"/>
          </a:xfrm>
          <a:prstGeom prst="rect">
            <a:avLst/>
          </a:prstGeom>
        </p:spPr>
      </p:pic>
    </p:spTree>
    <p:extLst>
      <p:ext uri="{BB962C8B-B14F-4D97-AF65-F5344CB8AC3E}">
        <p14:creationId xmlns:p14="http://schemas.microsoft.com/office/powerpoint/2010/main" val="172249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134"/>
          <a:stretch/>
        </p:blipFill>
        <p:spPr bwMode="auto">
          <a:xfrm>
            <a:off x="1" y="-17769"/>
            <a:ext cx="9144000" cy="1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4365"/>
            <a:ext cx="2724150" cy="7239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txBox="1">
            <a:spLocks noGrp="1"/>
          </p:cNvSpPr>
          <p:nvPr>
            <p:ph type="title" idx="4294967295"/>
          </p:nvPr>
        </p:nvSpPr>
        <p:spPr>
          <a:xfrm>
            <a:off x="4788024" y="341074"/>
            <a:ext cx="394191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Discussion</a:t>
            </a:r>
          </a:p>
        </p:txBody>
      </p:sp>
      <p:sp>
        <p:nvSpPr>
          <p:cNvPr id="2" name="TextBox 1">
            <a:extLst>
              <a:ext uri="{FF2B5EF4-FFF2-40B4-BE49-F238E27FC236}">
                <a16:creationId xmlns:a16="http://schemas.microsoft.com/office/drawing/2014/main" id="{82702966-92A4-AFF0-8736-119EB8DF268E}"/>
              </a:ext>
              <a:ext uri="{C183D7F6-B498-43B3-948B-1728B52AA6E4}">
                <adec:decorative xmlns:adec="http://schemas.microsoft.com/office/drawing/2017/decorative" val="0"/>
              </a:ext>
            </a:extLst>
          </p:cNvPr>
          <p:cNvSpPr txBox="1"/>
          <p:nvPr/>
        </p:nvSpPr>
        <p:spPr>
          <a:xfrm>
            <a:off x="323527" y="1774369"/>
            <a:ext cx="8617991" cy="4524315"/>
          </a:xfrm>
          <a:prstGeom prst="rect">
            <a:avLst/>
          </a:prstGeom>
          <a:noFill/>
        </p:spPr>
        <p:txBody>
          <a:bodyPr wrap="square" rtlCol="0">
            <a:spAutoFit/>
          </a:bodyPr>
          <a:lstStyle/>
          <a:p>
            <a:r>
              <a:rPr lang="en-AU" sz="3200" dirty="0">
                <a:solidFill>
                  <a:schemeClr val="tx2"/>
                </a:solidFill>
                <a:latin typeface="Poppins" pitchFamily="2" charset="77"/>
                <a:cs typeface="Poppins" pitchFamily="2" charset="77"/>
              </a:rPr>
              <a:t>What procedures do you complete regularly?</a:t>
            </a:r>
          </a:p>
          <a:p>
            <a:endParaRPr lang="en-AU" sz="3200" dirty="0">
              <a:solidFill>
                <a:schemeClr val="tx2"/>
              </a:solidFill>
              <a:latin typeface="Poppins" pitchFamily="2" charset="77"/>
              <a:cs typeface="Poppins" pitchFamily="2" charset="77"/>
            </a:endParaRPr>
          </a:p>
          <a:p>
            <a:r>
              <a:rPr lang="en-AU" sz="3200" dirty="0">
                <a:solidFill>
                  <a:schemeClr val="tx2"/>
                </a:solidFill>
                <a:latin typeface="Poppins" pitchFamily="2" charset="77"/>
                <a:cs typeface="Poppins" pitchFamily="2" charset="77"/>
              </a:rPr>
              <a:t>Could you recall and share all the steps </a:t>
            </a:r>
            <a:br>
              <a:rPr lang="en-AU" sz="3200" dirty="0">
                <a:solidFill>
                  <a:schemeClr val="tx2"/>
                </a:solidFill>
                <a:latin typeface="Poppins" pitchFamily="2" charset="77"/>
                <a:cs typeface="Poppins" pitchFamily="2" charset="77"/>
              </a:rPr>
            </a:br>
            <a:r>
              <a:rPr lang="en-AU" sz="3200" dirty="0">
                <a:solidFill>
                  <a:schemeClr val="tx2"/>
                </a:solidFill>
                <a:latin typeface="Poppins" pitchFamily="2" charset="77"/>
                <a:cs typeface="Poppins" pitchFamily="2" charset="77"/>
              </a:rPr>
              <a:t>if you needed to ?</a:t>
            </a:r>
          </a:p>
          <a:p>
            <a:endParaRPr lang="en-AU" sz="3200" dirty="0">
              <a:solidFill>
                <a:schemeClr val="tx2"/>
              </a:solidFill>
              <a:latin typeface="Poppins" pitchFamily="2" charset="77"/>
              <a:cs typeface="Poppins" pitchFamily="2" charset="77"/>
            </a:endParaRPr>
          </a:p>
          <a:p>
            <a:r>
              <a:rPr lang="en-AU" sz="3200" dirty="0">
                <a:solidFill>
                  <a:schemeClr val="tx2"/>
                </a:solidFill>
                <a:latin typeface="Poppins" pitchFamily="2" charset="77"/>
                <a:cs typeface="Poppins" pitchFamily="2" charset="77"/>
              </a:rPr>
              <a:t>Could you recall the steps if you had </a:t>
            </a:r>
            <a:br>
              <a:rPr lang="en-AU" sz="3200" dirty="0">
                <a:solidFill>
                  <a:schemeClr val="tx2"/>
                </a:solidFill>
                <a:latin typeface="Poppins" pitchFamily="2" charset="77"/>
                <a:cs typeface="Poppins" pitchFamily="2" charset="77"/>
              </a:rPr>
            </a:br>
            <a:r>
              <a:rPr lang="en-AU" sz="3200" dirty="0">
                <a:solidFill>
                  <a:schemeClr val="tx2"/>
                </a:solidFill>
                <a:latin typeface="Poppins" pitchFamily="2" charset="77"/>
                <a:cs typeface="Poppins" pitchFamily="2" charset="77"/>
              </a:rPr>
              <a:t>not completed the procedure in a very long time?</a:t>
            </a:r>
            <a:endParaRPr lang="en-AU" sz="2000" dirty="0">
              <a:solidFill>
                <a:schemeClr val="tx2"/>
              </a:solidFill>
              <a:latin typeface="Poppins" pitchFamily="2" charset="77"/>
              <a:cs typeface="Poppins" pitchFamily="2" charset="77"/>
            </a:endParaRPr>
          </a:p>
        </p:txBody>
      </p:sp>
      <p:grpSp>
        <p:nvGrpSpPr>
          <p:cNvPr id="7" name="Group 6" descr="Digital Technologies Hub is brought to you by the Australian Government Department of Education. Creative Commons Attribution 4.0, unless otherwise indicated. &#10;"/>
          <p:cNvGrpSpPr/>
          <p:nvPr/>
        </p:nvGrpSpPr>
        <p:grpSpPr>
          <a:xfrm>
            <a:off x="173944" y="6472055"/>
            <a:ext cx="8767575" cy="215444"/>
            <a:chOff x="173944" y="6472055"/>
            <a:chExt cx="8767575" cy="215444"/>
          </a:xfrm>
        </p:grpSpPr>
        <p:sp>
          <p:nvSpPr>
            <p:cNvPr id="11" name="TextBox 10"/>
            <p:cNvSpPr txBox="1"/>
            <p:nvPr/>
          </p:nvSpPr>
          <p:spPr>
            <a:xfrm>
              <a:off x="173944" y="6472055"/>
              <a:ext cx="8767575" cy="215444"/>
            </a:xfrm>
            <a:prstGeom prst="rect">
              <a:avLst/>
            </a:prstGeom>
            <a:noFill/>
          </p:spPr>
          <p:txBody>
            <a:bodyPr wrap="square" rtlCol="0">
              <a:spAutoFit/>
            </a:bodyPr>
            <a:lstStyle/>
            <a:p>
              <a:r>
                <a:rPr lang="en-AU" sz="800" dirty="0"/>
                <a:t>Digital Technologies Hub is brought to you by the Australian Government Department of Education. Creative Commons Attribution 4.0, unless otherwise indicated.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6506524"/>
              <a:ext cx="485775" cy="180975"/>
            </a:xfrm>
            <a:prstGeom prst="rect">
              <a:avLst/>
            </a:prstGeom>
          </p:spPr>
        </p:pic>
      </p:grpSp>
    </p:spTree>
    <p:extLst>
      <p:ext uri="{BB962C8B-B14F-4D97-AF65-F5344CB8AC3E}">
        <p14:creationId xmlns:p14="http://schemas.microsoft.com/office/powerpoint/2010/main" val="354984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134"/>
          <a:stretch/>
        </p:blipFill>
        <p:spPr bwMode="auto">
          <a:xfrm>
            <a:off x="1" y="-17769"/>
            <a:ext cx="9144000" cy="1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4365"/>
            <a:ext cx="2724150" cy="7239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txBox="1">
            <a:spLocks noGrp="1"/>
          </p:cNvSpPr>
          <p:nvPr>
            <p:ph type="title" idx="4294967295"/>
          </p:nvPr>
        </p:nvSpPr>
        <p:spPr>
          <a:xfrm>
            <a:off x="3419872" y="148449"/>
            <a:ext cx="5491137"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0" cap="none" spc="0" normalizeH="0" baseline="0" noProof="0" dirty="0">
                <a:ln>
                  <a:noFill/>
                </a:ln>
                <a:solidFill>
                  <a:schemeClr val="bg1"/>
                </a:solidFill>
                <a:effectLst/>
                <a:uLnTx/>
                <a:uFillTx/>
                <a:latin typeface="Poppins" pitchFamily="2" charset="77"/>
                <a:ea typeface="Times New Roman" panose="02020603050405020304" pitchFamily="18" charset="0"/>
                <a:cs typeface="Poppins" pitchFamily="2" charset="77"/>
              </a:rPr>
              <a:t>Ellen Trevorrow (Auntie Ellen) Ngarrindjeri Weaving</a:t>
            </a:r>
            <a:br>
              <a:rPr kumimoji="0" lang="en-AU" sz="2400" b="0" i="0" u="none" strike="noStrike" kern="0" cap="none" spc="0" normalizeH="0" baseline="0" noProof="0" dirty="0">
                <a:ln>
                  <a:noFill/>
                </a:ln>
                <a:solidFill>
                  <a:schemeClr val="bg1"/>
                </a:solidFill>
                <a:effectLst/>
                <a:uLnTx/>
                <a:uFillTx/>
                <a:latin typeface="Poppins" pitchFamily="2" charset="77"/>
                <a:ea typeface="Times New Roman" panose="02020603050405020304" pitchFamily="18" charset="0"/>
                <a:cs typeface="Poppins" pitchFamily="2" charset="77"/>
              </a:rPr>
            </a:br>
            <a:r>
              <a:rPr kumimoji="0" lang="en-AU" sz="2400" b="0" i="0" u="none" strike="noStrike" kern="0" cap="none" spc="0" normalizeH="0" baseline="0" noProof="0" dirty="0">
                <a:ln>
                  <a:noFill/>
                </a:ln>
                <a:solidFill>
                  <a:schemeClr val="bg1"/>
                </a:solidFill>
                <a:effectLst/>
                <a:uLnTx/>
                <a:uFillTx/>
                <a:latin typeface="Poppins" pitchFamily="2" charset="77"/>
                <a:ea typeface="Times New Roman" panose="02020603050405020304" pitchFamily="18" charset="0"/>
                <a:cs typeface="Poppins" pitchFamily="2" charset="77"/>
              </a:rPr>
              <a:t>Everything Is Connected </a:t>
            </a:r>
            <a:endParaRPr kumimoji="0" lang="en-AU" sz="44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endParaRPr>
          </a:p>
        </p:txBody>
      </p:sp>
      <p:grpSp>
        <p:nvGrpSpPr>
          <p:cNvPr id="7" name="Group 6" descr="Digital Technologies Hub is brought to you by the Australian Government Department of Education. Creative Commons Attribution 4.0, unless otherwise indicated. &#10;">
            <a:extLst>
              <a:ext uri="{C183D7F6-B498-43B3-948B-1728B52AA6E4}">
                <adec:decorative xmlns:adec="http://schemas.microsoft.com/office/drawing/2017/decorative" val="0"/>
              </a:ext>
            </a:extLst>
          </p:cNvPr>
          <p:cNvGrpSpPr/>
          <p:nvPr/>
        </p:nvGrpSpPr>
        <p:grpSpPr>
          <a:xfrm>
            <a:off x="173944" y="6525344"/>
            <a:ext cx="8737065" cy="287452"/>
            <a:chOff x="173944" y="6472055"/>
            <a:chExt cx="8767575" cy="215444"/>
          </a:xfrm>
        </p:grpSpPr>
        <p:sp>
          <p:nvSpPr>
            <p:cNvPr id="11" name="TextBox 10"/>
            <p:cNvSpPr txBox="1"/>
            <p:nvPr/>
          </p:nvSpPr>
          <p:spPr>
            <a:xfrm>
              <a:off x="173944" y="6472055"/>
              <a:ext cx="8767575" cy="215444"/>
            </a:xfrm>
            <a:prstGeom prst="rect">
              <a:avLst/>
            </a:prstGeom>
            <a:noFill/>
          </p:spPr>
          <p:txBody>
            <a:bodyPr wrap="square" rtlCol="0">
              <a:spAutoFit/>
            </a:bodyPr>
            <a:lstStyle/>
            <a:p>
              <a:r>
                <a:rPr lang="en-AU" sz="800" dirty="0"/>
                <a:t>Digital Technologies Hub is brought to you by the Australian Government Department of Education. Creative Commons Attribution 4.0, unless otherwise indicated.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6506524"/>
              <a:ext cx="485775" cy="180975"/>
            </a:xfrm>
            <a:prstGeom prst="rect">
              <a:avLst/>
            </a:prstGeom>
          </p:spPr>
        </p:pic>
      </p:grpSp>
      <p:pic>
        <p:nvPicPr>
          <p:cNvPr id="4" name="Picture 3" descr="Screen capture of video with aboriginal woman weaving a basket with grass ">
            <a:extLst>
              <a:ext uri="{FF2B5EF4-FFF2-40B4-BE49-F238E27FC236}">
                <a16:creationId xmlns:a16="http://schemas.microsoft.com/office/drawing/2014/main" id="{8CCA63C9-B010-5471-976C-B02ACA1742DB}"/>
              </a:ext>
            </a:extLst>
          </p:cNvPr>
          <p:cNvPicPr>
            <a:picLocks noChangeAspect="1"/>
          </p:cNvPicPr>
          <p:nvPr/>
        </p:nvPicPr>
        <p:blipFill>
          <a:blip r:embed="rId6"/>
          <a:stretch>
            <a:fillRect/>
          </a:stretch>
        </p:blipFill>
        <p:spPr>
          <a:xfrm>
            <a:off x="0" y="1394768"/>
            <a:ext cx="9143999" cy="4922562"/>
          </a:xfrm>
          <a:prstGeom prst="rect">
            <a:avLst/>
          </a:prstGeom>
        </p:spPr>
      </p:pic>
    </p:spTree>
    <p:extLst>
      <p:ext uri="{BB962C8B-B14F-4D97-AF65-F5344CB8AC3E}">
        <p14:creationId xmlns:p14="http://schemas.microsoft.com/office/powerpoint/2010/main" val="238608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134"/>
          <a:stretch/>
        </p:blipFill>
        <p:spPr bwMode="auto">
          <a:xfrm>
            <a:off x="1" y="-17769"/>
            <a:ext cx="9144000" cy="1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a:extLst>
              <a:ext uri="{FF2B5EF4-FFF2-40B4-BE49-F238E27FC236}">
                <a16:creationId xmlns:a16="http://schemas.microsoft.com/office/drawing/2014/main" id="{F6AB2C86-4229-00CC-AB7D-F22D4DC617CC}"/>
              </a:ext>
            </a:extLst>
          </p:cNvPr>
          <p:cNvSpPr txBox="1">
            <a:spLocks noGrp="1"/>
          </p:cNvSpPr>
          <p:nvPr>
            <p:ph type="title" idx="4294967295"/>
          </p:nvPr>
        </p:nvSpPr>
        <p:spPr>
          <a:xfrm>
            <a:off x="3035300" y="341074"/>
            <a:ext cx="5694636"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Knowledge check</a:t>
            </a:r>
          </a:p>
        </p:txBody>
      </p:sp>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4365"/>
            <a:ext cx="2724150" cy="7239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5526A0-1280-F089-E2A9-5D7363EF650F}"/>
              </a:ext>
            </a:extLst>
          </p:cNvPr>
          <p:cNvSpPr txBox="1"/>
          <p:nvPr/>
        </p:nvSpPr>
        <p:spPr>
          <a:xfrm>
            <a:off x="346497" y="1617888"/>
            <a:ext cx="8617991" cy="4524315"/>
          </a:xfrm>
          <a:prstGeom prst="rect">
            <a:avLst/>
          </a:prstGeom>
          <a:noFill/>
        </p:spPr>
        <p:txBody>
          <a:bodyPr wrap="square" rtlCol="0">
            <a:spAutoFit/>
          </a:bodyPr>
          <a:lstStyle/>
          <a:p>
            <a:r>
              <a:rPr lang="en-AU" sz="3200" dirty="0">
                <a:solidFill>
                  <a:schemeClr val="tx2"/>
                </a:solidFill>
                <a:latin typeface="Poppins" pitchFamily="2" charset="77"/>
                <a:cs typeface="Poppins" pitchFamily="2" charset="77"/>
              </a:rPr>
              <a:t>What is a procedure?</a:t>
            </a:r>
          </a:p>
          <a:p>
            <a:endParaRPr lang="en-AU" sz="3200" dirty="0">
              <a:solidFill>
                <a:schemeClr val="tx2"/>
              </a:solidFill>
              <a:latin typeface="Poppins" pitchFamily="2" charset="77"/>
              <a:cs typeface="Poppins" pitchFamily="2" charset="77"/>
            </a:endParaRPr>
          </a:p>
          <a:p>
            <a:r>
              <a:rPr lang="en-AU" sz="3200" dirty="0">
                <a:solidFill>
                  <a:schemeClr val="tx2"/>
                </a:solidFill>
                <a:latin typeface="Poppins" pitchFamily="2" charset="77"/>
                <a:cs typeface="Poppins" pitchFamily="2" charset="77"/>
              </a:rPr>
              <a:t>What is the procedure in the video?</a:t>
            </a:r>
          </a:p>
          <a:p>
            <a:endParaRPr lang="en-AU" sz="3200" dirty="0">
              <a:solidFill>
                <a:schemeClr val="tx2"/>
              </a:solidFill>
              <a:latin typeface="Poppins" pitchFamily="2" charset="77"/>
              <a:cs typeface="Poppins" pitchFamily="2" charset="77"/>
            </a:endParaRPr>
          </a:p>
          <a:p>
            <a:r>
              <a:rPr lang="en-AU" sz="3200" dirty="0">
                <a:solidFill>
                  <a:schemeClr val="tx2"/>
                </a:solidFill>
                <a:latin typeface="Poppins" pitchFamily="2" charset="77"/>
                <a:cs typeface="Poppins" pitchFamily="2" charset="77"/>
              </a:rPr>
              <a:t>Why might it be important to Ellen and her community to continue weaving?</a:t>
            </a:r>
          </a:p>
          <a:p>
            <a:endParaRPr lang="en-AU" sz="3200" dirty="0">
              <a:solidFill>
                <a:schemeClr val="tx2"/>
              </a:solidFill>
              <a:latin typeface="Poppins" pitchFamily="2" charset="77"/>
              <a:cs typeface="Poppins" pitchFamily="2" charset="77"/>
            </a:endParaRPr>
          </a:p>
          <a:p>
            <a:r>
              <a:rPr lang="en-AU" sz="3200" dirty="0">
                <a:solidFill>
                  <a:schemeClr val="tx2"/>
                </a:solidFill>
                <a:latin typeface="Poppins" pitchFamily="2" charset="77"/>
                <a:cs typeface="Poppins" pitchFamily="2" charset="77"/>
              </a:rPr>
              <a:t>Where and when does the weaving process start?</a:t>
            </a:r>
          </a:p>
        </p:txBody>
      </p:sp>
      <p:grpSp>
        <p:nvGrpSpPr>
          <p:cNvPr id="7" name="Group 6" descr="Digital Technologies Hub is brought to you by the Australian Government Department of Education. Creative Commons Attribution 4.0, unless otherwise indicated. &#10;"/>
          <p:cNvGrpSpPr/>
          <p:nvPr/>
        </p:nvGrpSpPr>
        <p:grpSpPr>
          <a:xfrm>
            <a:off x="173944" y="6472055"/>
            <a:ext cx="8767575" cy="215444"/>
            <a:chOff x="173944" y="6472055"/>
            <a:chExt cx="8767575" cy="215444"/>
          </a:xfrm>
        </p:grpSpPr>
        <p:sp>
          <p:nvSpPr>
            <p:cNvPr id="11" name="TextBox 10"/>
            <p:cNvSpPr txBox="1"/>
            <p:nvPr/>
          </p:nvSpPr>
          <p:spPr>
            <a:xfrm>
              <a:off x="173944" y="6472055"/>
              <a:ext cx="8767575" cy="215444"/>
            </a:xfrm>
            <a:prstGeom prst="rect">
              <a:avLst/>
            </a:prstGeom>
            <a:noFill/>
          </p:spPr>
          <p:txBody>
            <a:bodyPr wrap="square" rtlCol="0">
              <a:spAutoFit/>
            </a:bodyPr>
            <a:lstStyle/>
            <a:p>
              <a:r>
                <a:rPr lang="en-AU" sz="800" dirty="0"/>
                <a:t>Digital Technologies Hub is brought to you by the Australian Government Department of Education. Creative Commons Attribution 4.0, unless otherwise indicated.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6506524"/>
              <a:ext cx="485775" cy="180975"/>
            </a:xfrm>
            <a:prstGeom prst="rect">
              <a:avLst/>
            </a:prstGeom>
          </p:spPr>
        </p:pic>
      </p:grpSp>
    </p:spTree>
    <p:extLst>
      <p:ext uri="{BB962C8B-B14F-4D97-AF65-F5344CB8AC3E}">
        <p14:creationId xmlns:p14="http://schemas.microsoft.com/office/powerpoint/2010/main" val="1524081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134"/>
          <a:stretch/>
        </p:blipFill>
        <p:spPr bwMode="auto">
          <a:xfrm>
            <a:off x="1" y="-17769"/>
            <a:ext cx="9144000" cy="1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4365"/>
            <a:ext cx="2724150" cy="7239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4F136D6E-20BF-91C3-DAD4-267E885466D8}"/>
              </a:ext>
              <a:ext uri="{C183D7F6-B498-43B3-948B-1728B52AA6E4}">
                <adec:decorative xmlns:adec="http://schemas.microsoft.com/office/drawing/2017/decorative" val="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70750" y1="24375" x2="75375" y2="19000"/>
                        <a14:foregroundMark x1="75375" y1="19000" x2="72000" y2="22875"/>
                      </a14:backgroundRemoval>
                    </a14:imgEffect>
                  </a14:imgLayer>
                </a14:imgProps>
              </a:ext>
              <a:ext uri="{28A0092B-C50C-407E-A947-70E740481C1C}">
                <a14:useLocalDpi xmlns:a14="http://schemas.microsoft.com/office/drawing/2010/main" val="0"/>
              </a:ext>
            </a:extLst>
          </a:blip>
          <a:srcRect/>
          <a:stretch>
            <a:fillRect/>
          </a:stretch>
        </p:blipFill>
        <p:spPr bwMode="auto">
          <a:xfrm>
            <a:off x="2605472" y="15799"/>
            <a:ext cx="2780928" cy="27809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A8F5A60-A5E6-4A37-8406-4C627577B973}"/>
              </a:ext>
            </a:extLst>
          </p:cNvPr>
          <p:cNvSpPr txBox="1">
            <a:spLocks noGrp="1"/>
          </p:cNvSpPr>
          <p:nvPr>
            <p:ph type="title" idx="4294967295"/>
          </p:nvPr>
        </p:nvSpPr>
        <p:spPr>
          <a:xfrm>
            <a:off x="4788024" y="341074"/>
            <a:ext cx="394191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Flowcharts</a:t>
            </a:r>
          </a:p>
        </p:txBody>
      </p:sp>
      <p:grpSp>
        <p:nvGrpSpPr>
          <p:cNvPr id="5" name="Group 4" descr="A flow chart showing the steps to brush teeth">
            <a:extLst>
              <a:ext uri="{FF2B5EF4-FFF2-40B4-BE49-F238E27FC236}">
                <a16:creationId xmlns:a16="http://schemas.microsoft.com/office/drawing/2014/main" id="{85390BBA-CB6A-0CE9-6B32-F7B9488E5B9A}"/>
              </a:ext>
            </a:extLst>
          </p:cNvPr>
          <p:cNvGrpSpPr/>
          <p:nvPr/>
        </p:nvGrpSpPr>
        <p:grpSpPr>
          <a:xfrm>
            <a:off x="-252536" y="1621707"/>
            <a:ext cx="5112568" cy="4850348"/>
            <a:chOff x="-252536" y="1621707"/>
            <a:chExt cx="5112568" cy="4850348"/>
          </a:xfrm>
        </p:grpSpPr>
        <p:graphicFrame>
          <p:nvGraphicFramePr>
            <p:cNvPr id="6" name="Diagram 5" descr="Flow chart showing steps to brush teeth">
              <a:extLst>
                <a:ext uri="{FF2B5EF4-FFF2-40B4-BE49-F238E27FC236}">
                  <a16:creationId xmlns:a16="http://schemas.microsoft.com/office/drawing/2014/main" id="{4BF4DA28-7DCD-C48E-0D8D-A40B0749078D}"/>
                </a:ext>
              </a:extLst>
            </p:cNvPr>
            <p:cNvGraphicFramePr/>
            <p:nvPr>
              <p:extLst>
                <p:ext uri="{D42A27DB-BD31-4B8C-83A1-F6EECF244321}">
                  <p14:modId xmlns:p14="http://schemas.microsoft.com/office/powerpoint/2010/main" val="1697336168"/>
                </p:ext>
              </p:extLst>
            </p:nvPr>
          </p:nvGraphicFramePr>
          <p:xfrm>
            <a:off x="-252536" y="1621707"/>
            <a:ext cx="4727848" cy="48503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2AE16504-ECC1-F2CA-32F5-70CA3C838672}"/>
                </a:ext>
              </a:extLst>
            </p:cNvPr>
            <p:cNvSpPr txBox="1"/>
            <p:nvPr/>
          </p:nvSpPr>
          <p:spPr>
            <a:xfrm>
              <a:off x="4353131" y="4077072"/>
              <a:ext cx="486030" cy="369332"/>
            </a:xfrm>
            <a:prstGeom prst="rect">
              <a:avLst/>
            </a:prstGeom>
            <a:noFill/>
          </p:spPr>
          <p:txBody>
            <a:bodyPr wrap="none" rtlCol="0">
              <a:spAutoFit/>
            </a:bodyPr>
            <a:lstStyle/>
            <a:p>
              <a:r>
                <a:rPr lang="en-US" dirty="0"/>
                <a:t>NO</a:t>
              </a:r>
            </a:p>
          </p:txBody>
        </p:sp>
        <p:sp>
          <p:nvSpPr>
            <p:cNvPr id="9" name="TextBox 8">
              <a:extLst>
                <a:ext uri="{FF2B5EF4-FFF2-40B4-BE49-F238E27FC236}">
                  <a16:creationId xmlns:a16="http://schemas.microsoft.com/office/drawing/2014/main" id="{291DAAA5-F00C-013A-7349-EF1209314AF5}"/>
                </a:ext>
              </a:extLst>
            </p:cNvPr>
            <p:cNvSpPr txBox="1"/>
            <p:nvPr/>
          </p:nvSpPr>
          <p:spPr>
            <a:xfrm>
              <a:off x="4347391" y="4427820"/>
              <a:ext cx="512641" cy="369332"/>
            </a:xfrm>
            <a:prstGeom prst="rect">
              <a:avLst/>
            </a:prstGeom>
            <a:noFill/>
          </p:spPr>
          <p:txBody>
            <a:bodyPr wrap="none" rtlCol="0">
              <a:spAutoFit/>
            </a:bodyPr>
            <a:lstStyle/>
            <a:p>
              <a:r>
                <a:rPr lang="en-US" dirty="0"/>
                <a:t>YES</a:t>
              </a:r>
            </a:p>
          </p:txBody>
        </p:sp>
        <p:sp>
          <p:nvSpPr>
            <p:cNvPr id="10" name="Right Arrow 36" descr="Arrow">
              <a:extLst>
                <a:ext uri="{FF2B5EF4-FFF2-40B4-BE49-F238E27FC236}">
                  <a16:creationId xmlns:a16="http://schemas.microsoft.com/office/drawing/2014/main" id="{FE6B20C7-BD33-96E8-329D-966593669FB5}"/>
                </a:ext>
              </a:extLst>
            </p:cNvPr>
            <p:cNvSpPr/>
            <p:nvPr/>
          </p:nvSpPr>
          <p:spPr>
            <a:xfrm>
              <a:off x="3995936" y="4221088"/>
              <a:ext cx="330584" cy="170305"/>
            </a:xfrm>
            <a:prstGeom prst="rightArrow">
              <a:avLst/>
            </a:prstGeom>
            <a:solidFill>
              <a:srgbClr val="A5B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38" descr="arrow">
              <a:extLst>
                <a:ext uri="{FF2B5EF4-FFF2-40B4-BE49-F238E27FC236}">
                  <a16:creationId xmlns:a16="http://schemas.microsoft.com/office/drawing/2014/main" id="{3024D15F-B7DA-F44B-AAD9-62BB95CCF323}"/>
                </a:ext>
              </a:extLst>
            </p:cNvPr>
            <p:cNvSpPr/>
            <p:nvPr/>
          </p:nvSpPr>
          <p:spPr>
            <a:xfrm>
              <a:off x="3995936" y="4554839"/>
              <a:ext cx="330584" cy="170305"/>
            </a:xfrm>
            <a:prstGeom prst="rightArrow">
              <a:avLst/>
            </a:prstGeom>
            <a:solidFill>
              <a:srgbClr val="A5B2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Elbow Connector 40" descr="Arrow used to show yes or no branching">
              <a:extLst>
                <a:ext uri="{FF2B5EF4-FFF2-40B4-BE49-F238E27FC236}">
                  <a16:creationId xmlns:a16="http://schemas.microsoft.com/office/drawing/2014/main" id="{3A11A181-9A88-0C31-72DB-C9F3F50F5936}"/>
                </a:ext>
              </a:extLst>
            </p:cNvPr>
            <p:cNvCxnSpPr/>
            <p:nvPr/>
          </p:nvCxnSpPr>
          <p:spPr>
            <a:xfrm rot="16200000" flipV="1">
              <a:off x="3995936" y="3501008"/>
              <a:ext cx="576064" cy="576064"/>
            </a:xfrm>
            <a:prstGeom prst="bentConnector3">
              <a:avLst>
                <a:gd name="adj1" fmla="val 10098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42" descr="Arrow to show yes or no branching">
              <a:extLst>
                <a:ext uri="{FF2B5EF4-FFF2-40B4-BE49-F238E27FC236}">
                  <a16:creationId xmlns:a16="http://schemas.microsoft.com/office/drawing/2014/main" id="{01077612-6222-B77C-28C2-6EE7C03F6653}"/>
                </a:ext>
              </a:extLst>
            </p:cNvPr>
            <p:cNvCxnSpPr>
              <a:cxnSpLocks/>
              <a:stCxn id="9" idx="2"/>
            </p:cNvCxnSpPr>
            <p:nvPr/>
          </p:nvCxnSpPr>
          <p:spPr>
            <a:xfrm rot="5400000">
              <a:off x="3916714" y="4783442"/>
              <a:ext cx="673289" cy="70070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DCE9FC66-6B6F-A6FA-807A-AEE79C916A19}"/>
              </a:ext>
            </a:extLst>
          </p:cNvPr>
          <p:cNvSpPr txBox="1"/>
          <p:nvPr/>
        </p:nvSpPr>
        <p:spPr>
          <a:xfrm>
            <a:off x="4959706" y="2432742"/>
            <a:ext cx="3960440" cy="3416320"/>
          </a:xfrm>
          <a:prstGeom prst="rect">
            <a:avLst/>
          </a:prstGeom>
          <a:noFill/>
        </p:spPr>
        <p:txBody>
          <a:bodyPr wrap="square" rtlCol="0">
            <a:spAutoFit/>
          </a:bodyPr>
          <a:lstStyle/>
          <a:p>
            <a:r>
              <a:rPr lang="en-AU" sz="2400" dirty="0">
                <a:solidFill>
                  <a:schemeClr val="tx2"/>
                </a:solidFill>
                <a:latin typeface="Poppins" pitchFamily="2" charset="77"/>
                <a:cs typeface="Poppins" pitchFamily="2" charset="77"/>
              </a:rPr>
              <a:t>Are there details missing? How could we make it more accurate?</a:t>
            </a:r>
          </a:p>
          <a:p>
            <a:endParaRPr lang="en-AU" sz="2400" dirty="0">
              <a:solidFill>
                <a:schemeClr val="tx2"/>
              </a:solidFill>
              <a:latin typeface="Poppins" pitchFamily="2" charset="77"/>
              <a:cs typeface="Poppins" pitchFamily="2" charset="77"/>
            </a:endParaRPr>
          </a:p>
          <a:p>
            <a:r>
              <a:rPr lang="en-AU" sz="2400" dirty="0">
                <a:solidFill>
                  <a:schemeClr val="tx2"/>
                </a:solidFill>
                <a:latin typeface="Poppins" pitchFamily="2" charset="77"/>
                <a:cs typeface="Poppins" pitchFamily="2" charset="77"/>
              </a:rPr>
              <a:t>Could standard colours or shapes help classify choices and decisions when we create our own flowcharts?</a:t>
            </a:r>
          </a:p>
        </p:txBody>
      </p:sp>
      <p:grpSp>
        <p:nvGrpSpPr>
          <p:cNvPr id="7" name="Group 6" descr="Digital Technologies Hub is brought to you by the Australian Government Department of Education. Creative Commons Attribution 4.0, unless otherwise indicated. &#10;"/>
          <p:cNvGrpSpPr/>
          <p:nvPr/>
        </p:nvGrpSpPr>
        <p:grpSpPr>
          <a:xfrm>
            <a:off x="173944" y="6472055"/>
            <a:ext cx="8767575" cy="215444"/>
            <a:chOff x="173944" y="6472055"/>
            <a:chExt cx="8767575" cy="215444"/>
          </a:xfrm>
        </p:grpSpPr>
        <p:sp>
          <p:nvSpPr>
            <p:cNvPr id="11" name="TextBox 10"/>
            <p:cNvSpPr txBox="1"/>
            <p:nvPr/>
          </p:nvSpPr>
          <p:spPr>
            <a:xfrm>
              <a:off x="173944" y="6472055"/>
              <a:ext cx="8767575" cy="215444"/>
            </a:xfrm>
            <a:prstGeom prst="rect">
              <a:avLst/>
            </a:prstGeom>
            <a:noFill/>
          </p:spPr>
          <p:txBody>
            <a:bodyPr wrap="square" rtlCol="0">
              <a:spAutoFit/>
            </a:bodyPr>
            <a:lstStyle/>
            <a:p>
              <a:r>
                <a:rPr lang="en-AU" sz="800" dirty="0"/>
                <a:t>Digital Technologies Hub is brought to you by the Australian Government Department of Education. Creative Commons Attribution 4.0, unless otherwise indicated. </a:t>
              </a:r>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92280" y="6506524"/>
              <a:ext cx="485775" cy="180975"/>
            </a:xfrm>
            <a:prstGeom prst="rect">
              <a:avLst/>
            </a:prstGeom>
          </p:spPr>
        </p:pic>
      </p:grpSp>
    </p:spTree>
    <p:extLst>
      <p:ext uri="{BB962C8B-B14F-4D97-AF65-F5344CB8AC3E}">
        <p14:creationId xmlns:p14="http://schemas.microsoft.com/office/powerpoint/2010/main" val="425983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134"/>
          <a:stretch/>
        </p:blipFill>
        <p:spPr bwMode="auto">
          <a:xfrm>
            <a:off x="1" y="-17769"/>
            <a:ext cx="9144000" cy="1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4365"/>
            <a:ext cx="2724150"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05995E-DADB-281B-9209-8A4D9D4B0994}"/>
              </a:ext>
            </a:extLst>
          </p:cNvPr>
          <p:cNvSpPr txBox="1">
            <a:spLocks noGrp="1"/>
          </p:cNvSpPr>
          <p:nvPr>
            <p:ph type="title" idx="4294967295"/>
          </p:nvPr>
        </p:nvSpPr>
        <p:spPr>
          <a:xfrm>
            <a:off x="4788024" y="341074"/>
            <a:ext cx="394191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Task</a:t>
            </a:r>
          </a:p>
        </p:txBody>
      </p:sp>
      <p:sp>
        <p:nvSpPr>
          <p:cNvPr id="3" name="TextBox 2">
            <a:extLst>
              <a:ext uri="{FF2B5EF4-FFF2-40B4-BE49-F238E27FC236}">
                <a16:creationId xmlns:a16="http://schemas.microsoft.com/office/drawing/2014/main" id="{AB96151F-27B8-84C3-E0C2-789E765FE420}"/>
              </a:ext>
            </a:extLst>
          </p:cNvPr>
          <p:cNvSpPr txBox="1"/>
          <p:nvPr/>
        </p:nvSpPr>
        <p:spPr>
          <a:xfrm>
            <a:off x="346497" y="1617888"/>
            <a:ext cx="8617991" cy="3877985"/>
          </a:xfrm>
          <a:prstGeom prst="rect">
            <a:avLst/>
          </a:prstGeom>
          <a:noFill/>
        </p:spPr>
        <p:txBody>
          <a:bodyPr wrap="square" rtlCol="0">
            <a:spAutoFit/>
          </a:bodyPr>
          <a:lstStyle/>
          <a:p>
            <a:pPr marL="514350" indent="-514350">
              <a:spcAft>
                <a:spcPts val="600"/>
              </a:spcAft>
              <a:buAutoNum type="arabicPeriod"/>
            </a:pPr>
            <a:r>
              <a:rPr lang="en-AU" sz="2800" dirty="0">
                <a:solidFill>
                  <a:schemeClr val="tx2"/>
                </a:solidFill>
                <a:latin typeface="Poppins" pitchFamily="2" charset="77"/>
                <a:cs typeface="Poppins" pitchFamily="2" charset="77"/>
              </a:rPr>
              <a:t>View </a:t>
            </a:r>
            <a:r>
              <a:rPr lang="en-AU" sz="2800" dirty="0">
                <a:solidFill>
                  <a:schemeClr val="tx2"/>
                </a:solidFill>
                <a:latin typeface="Poppins" pitchFamily="2" charset="77"/>
                <a:cs typeface="Poppins" pitchFamily="2" charset="77"/>
                <a:hlinkClick r:id="rId5"/>
              </a:rPr>
              <a:t>Auntie Ellen’s Ngarrindjeri </a:t>
            </a:r>
            <a:br>
              <a:rPr lang="en-AU" sz="2800" dirty="0">
                <a:solidFill>
                  <a:schemeClr val="tx2"/>
                </a:solidFill>
                <a:latin typeface="Poppins" pitchFamily="2" charset="77"/>
                <a:cs typeface="Poppins" pitchFamily="2" charset="77"/>
                <a:hlinkClick r:id="rId5"/>
              </a:rPr>
            </a:br>
            <a:r>
              <a:rPr lang="en-AU" sz="2800" dirty="0">
                <a:solidFill>
                  <a:schemeClr val="tx2"/>
                </a:solidFill>
                <a:latin typeface="Poppins" pitchFamily="2" charset="77"/>
                <a:cs typeface="Poppins" pitchFamily="2" charset="77"/>
                <a:hlinkClick r:id="rId5"/>
              </a:rPr>
              <a:t>weaving video </a:t>
            </a:r>
            <a:r>
              <a:rPr lang="en-AU" sz="2800" dirty="0">
                <a:solidFill>
                  <a:schemeClr val="tx2"/>
                </a:solidFill>
                <a:latin typeface="Poppins" pitchFamily="2" charset="77"/>
                <a:cs typeface="Poppins" pitchFamily="2" charset="77"/>
              </a:rPr>
              <a:t>again. </a:t>
            </a:r>
            <a:br>
              <a:rPr lang="en-AU" sz="2800" dirty="0">
                <a:solidFill>
                  <a:schemeClr val="tx2"/>
                </a:solidFill>
                <a:latin typeface="Poppins" pitchFamily="2" charset="77"/>
                <a:cs typeface="Poppins" pitchFamily="2" charset="77"/>
              </a:rPr>
            </a:br>
            <a:endParaRPr lang="en-AU" sz="2000" dirty="0">
              <a:solidFill>
                <a:schemeClr val="tx2"/>
              </a:solidFill>
              <a:latin typeface="Poppins" pitchFamily="2" charset="77"/>
              <a:cs typeface="Poppins" pitchFamily="2" charset="77"/>
            </a:endParaRPr>
          </a:p>
          <a:p>
            <a:pPr marL="514350" indent="-514350">
              <a:spcAft>
                <a:spcPts val="600"/>
              </a:spcAft>
              <a:buAutoNum type="arabicPeriod"/>
            </a:pPr>
            <a:r>
              <a:rPr lang="en-AU" sz="2800" dirty="0">
                <a:solidFill>
                  <a:schemeClr val="tx2"/>
                </a:solidFill>
                <a:latin typeface="Poppins" pitchFamily="2" charset="77"/>
                <a:cs typeface="Poppins" pitchFamily="2" charset="77"/>
              </a:rPr>
              <a:t>Record the steps in the weaving process in a way that will help you to remember and recall the steps.</a:t>
            </a:r>
            <a:br>
              <a:rPr lang="en-AU" sz="2800" dirty="0">
                <a:solidFill>
                  <a:schemeClr val="tx2"/>
                </a:solidFill>
                <a:latin typeface="Poppins" pitchFamily="2" charset="77"/>
                <a:cs typeface="Poppins" pitchFamily="2" charset="77"/>
              </a:rPr>
            </a:br>
            <a:endParaRPr lang="en-AU" sz="2000" dirty="0">
              <a:solidFill>
                <a:schemeClr val="tx2"/>
              </a:solidFill>
              <a:latin typeface="Poppins" pitchFamily="2" charset="77"/>
              <a:cs typeface="Poppins" pitchFamily="2" charset="77"/>
            </a:endParaRPr>
          </a:p>
          <a:p>
            <a:pPr marL="514350" indent="-514350">
              <a:spcAft>
                <a:spcPts val="600"/>
              </a:spcAft>
              <a:buAutoNum type="arabicPeriod"/>
            </a:pPr>
            <a:r>
              <a:rPr lang="en-AU" sz="2800" dirty="0">
                <a:solidFill>
                  <a:schemeClr val="tx2"/>
                </a:solidFill>
                <a:latin typeface="Poppins" pitchFamily="2" charset="77"/>
                <a:cs typeface="Poppins" pitchFamily="2" charset="77"/>
              </a:rPr>
              <a:t>Transfer the procedure to a flowchart. You can use paper and pencils or an app.</a:t>
            </a:r>
          </a:p>
        </p:txBody>
      </p:sp>
      <p:grpSp>
        <p:nvGrpSpPr>
          <p:cNvPr id="7" name="Group 6" descr="Digital Technologies Hub is brought to you by the Australian Government Department of Education. Creative Commons Attribution 4.0, unless otherwise indicated. &#10;"/>
          <p:cNvGrpSpPr/>
          <p:nvPr/>
        </p:nvGrpSpPr>
        <p:grpSpPr>
          <a:xfrm>
            <a:off x="173944" y="6472055"/>
            <a:ext cx="8767575" cy="215444"/>
            <a:chOff x="173944" y="6472055"/>
            <a:chExt cx="8767575" cy="215444"/>
          </a:xfrm>
        </p:grpSpPr>
        <p:sp>
          <p:nvSpPr>
            <p:cNvPr id="11" name="TextBox 10"/>
            <p:cNvSpPr txBox="1"/>
            <p:nvPr/>
          </p:nvSpPr>
          <p:spPr>
            <a:xfrm>
              <a:off x="173944" y="6472055"/>
              <a:ext cx="8767575" cy="215444"/>
            </a:xfrm>
            <a:prstGeom prst="rect">
              <a:avLst/>
            </a:prstGeom>
            <a:noFill/>
          </p:spPr>
          <p:txBody>
            <a:bodyPr wrap="square" rtlCol="0">
              <a:spAutoFit/>
            </a:bodyPr>
            <a:lstStyle/>
            <a:p>
              <a:r>
                <a:rPr lang="en-AU" sz="800" dirty="0"/>
                <a:t>Digital Technologies Hub is brought to you by the Australian Government Department of Education. Creative Commons Attribution 4.0, unless otherwise indicated. </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2280" y="6506524"/>
              <a:ext cx="485775" cy="180975"/>
            </a:xfrm>
            <a:prstGeom prst="rect">
              <a:avLst/>
            </a:prstGeom>
          </p:spPr>
        </p:pic>
      </p:grpSp>
    </p:spTree>
    <p:extLst>
      <p:ext uri="{BB962C8B-B14F-4D97-AF65-F5344CB8AC3E}">
        <p14:creationId xmlns:p14="http://schemas.microsoft.com/office/powerpoint/2010/main" val="90962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134"/>
          <a:stretch/>
        </p:blipFill>
        <p:spPr bwMode="auto">
          <a:xfrm>
            <a:off x="1" y="-17769"/>
            <a:ext cx="9144000" cy="1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4365"/>
            <a:ext cx="2724150"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D0232CA-03F8-6FD5-00BC-817B78263293}"/>
              </a:ext>
            </a:extLst>
          </p:cNvPr>
          <p:cNvSpPr txBox="1">
            <a:spLocks noGrp="1"/>
          </p:cNvSpPr>
          <p:nvPr>
            <p:ph type="title" idx="4294967295"/>
          </p:nvPr>
        </p:nvSpPr>
        <p:spPr>
          <a:xfrm>
            <a:off x="3464132" y="233353"/>
            <a:ext cx="545407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40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Test and get feedback</a:t>
            </a:r>
          </a:p>
        </p:txBody>
      </p:sp>
      <p:sp>
        <p:nvSpPr>
          <p:cNvPr id="3" name="TextBox 2">
            <a:extLst>
              <a:ext uri="{FF2B5EF4-FFF2-40B4-BE49-F238E27FC236}">
                <a16:creationId xmlns:a16="http://schemas.microsoft.com/office/drawing/2014/main" id="{374D69CC-3438-ABAF-6CF9-B0FF86D6197D}"/>
              </a:ext>
            </a:extLst>
          </p:cNvPr>
          <p:cNvSpPr txBox="1"/>
          <p:nvPr/>
        </p:nvSpPr>
        <p:spPr>
          <a:xfrm>
            <a:off x="346497" y="1617888"/>
            <a:ext cx="8617991" cy="4828117"/>
          </a:xfrm>
          <a:prstGeom prst="rect">
            <a:avLst/>
          </a:prstGeom>
          <a:noFill/>
        </p:spPr>
        <p:txBody>
          <a:bodyPr wrap="square" rtlCol="0">
            <a:spAutoFit/>
          </a:bodyPr>
          <a:lstStyle/>
          <a:p>
            <a:pPr marL="514350" indent="-514350">
              <a:lnSpc>
                <a:spcPct val="103000"/>
              </a:lnSpc>
              <a:spcAft>
                <a:spcPts val="800"/>
              </a:spcAft>
              <a:buAutoNum type="arabicPeriod"/>
            </a:pPr>
            <a:r>
              <a:rPr lang="en-AU" sz="2800" dirty="0">
                <a:solidFill>
                  <a:schemeClr val="tx2"/>
                </a:solidFill>
                <a:latin typeface="Poppins" pitchFamily="2" charset="77"/>
                <a:cs typeface="Poppins" pitchFamily="2" charset="77"/>
              </a:rPr>
              <a:t>In pairs, take turns sharing your flowchart.  </a:t>
            </a:r>
          </a:p>
          <a:p>
            <a:pPr marL="514350" indent="-514350">
              <a:lnSpc>
                <a:spcPct val="103000"/>
              </a:lnSpc>
              <a:spcAft>
                <a:spcPts val="800"/>
              </a:spcAft>
              <a:buAutoNum type="arabicPeriod"/>
            </a:pPr>
            <a:r>
              <a:rPr lang="en-AU" sz="2800" dirty="0">
                <a:solidFill>
                  <a:schemeClr val="tx2"/>
                </a:solidFill>
                <a:latin typeface="Poppins" pitchFamily="2" charset="77"/>
                <a:cs typeface="Poppins" pitchFamily="2" charset="77"/>
              </a:rPr>
              <a:t>Compare similarities and differences. Give each other feedback on ideas for improving the clarity of the flowchart. (5 minutes each)</a:t>
            </a:r>
          </a:p>
          <a:p>
            <a:pPr marL="514350" indent="-514350">
              <a:lnSpc>
                <a:spcPct val="103000"/>
              </a:lnSpc>
              <a:spcAft>
                <a:spcPts val="800"/>
              </a:spcAft>
              <a:buAutoNum type="arabicPeriod"/>
            </a:pPr>
            <a:r>
              <a:rPr lang="en-AU" sz="2800" dirty="0">
                <a:solidFill>
                  <a:schemeClr val="tx2"/>
                </a:solidFill>
                <a:latin typeface="Poppins" pitchFamily="2" charset="77"/>
                <a:cs typeface="Poppins" pitchFamily="2" charset="77"/>
              </a:rPr>
              <a:t>Spend 5-10 minutes improving your flowchart based on the feedback and ideas from your chat with your partner.</a:t>
            </a:r>
          </a:p>
          <a:p>
            <a:pPr marL="514350" indent="-514350">
              <a:lnSpc>
                <a:spcPct val="103000"/>
              </a:lnSpc>
              <a:spcAft>
                <a:spcPts val="800"/>
              </a:spcAft>
              <a:buAutoNum type="arabicPeriod"/>
            </a:pPr>
            <a:r>
              <a:rPr lang="en-AU" sz="2800" dirty="0">
                <a:solidFill>
                  <a:schemeClr val="tx2"/>
                </a:solidFill>
                <a:latin typeface="Poppins" pitchFamily="2" charset="77"/>
                <a:cs typeface="Poppins" pitchFamily="2" charset="77"/>
              </a:rPr>
              <a:t>Discuss as a class or with a new partner, any changes you made to your design and reasons. (5-10 minutes)</a:t>
            </a:r>
          </a:p>
        </p:txBody>
      </p:sp>
      <p:grpSp>
        <p:nvGrpSpPr>
          <p:cNvPr id="7" name="Group 6" descr="Digital Technologies Hub is brought to you by the Australian Government Department of Education. Creative Commons Attribution 4.0, unless otherwise indicated. &#10;"/>
          <p:cNvGrpSpPr/>
          <p:nvPr/>
        </p:nvGrpSpPr>
        <p:grpSpPr>
          <a:xfrm>
            <a:off x="173944" y="6597932"/>
            <a:ext cx="8767575" cy="215444"/>
            <a:chOff x="173944" y="6472055"/>
            <a:chExt cx="8767575" cy="215444"/>
          </a:xfrm>
        </p:grpSpPr>
        <p:sp>
          <p:nvSpPr>
            <p:cNvPr id="11" name="TextBox 10"/>
            <p:cNvSpPr txBox="1"/>
            <p:nvPr/>
          </p:nvSpPr>
          <p:spPr>
            <a:xfrm>
              <a:off x="173944" y="6472055"/>
              <a:ext cx="8767575" cy="215444"/>
            </a:xfrm>
            <a:prstGeom prst="rect">
              <a:avLst/>
            </a:prstGeom>
            <a:noFill/>
          </p:spPr>
          <p:txBody>
            <a:bodyPr wrap="square" rtlCol="0">
              <a:spAutoFit/>
            </a:bodyPr>
            <a:lstStyle/>
            <a:p>
              <a:r>
                <a:rPr lang="en-AU" sz="800" dirty="0"/>
                <a:t>Digital Technologies Hub is brought to you by the Australian Government Department of Education. Creative Commons Attribution 4.0, unless otherwise indicated.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6506524"/>
              <a:ext cx="485775" cy="180975"/>
            </a:xfrm>
            <a:prstGeom prst="rect">
              <a:avLst/>
            </a:prstGeom>
          </p:spPr>
        </p:pic>
      </p:grpSp>
    </p:spTree>
    <p:extLst>
      <p:ext uri="{BB962C8B-B14F-4D97-AF65-F5344CB8AC3E}">
        <p14:creationId xmlns:p14="http://schemas.microsoft.com/office/powerpoint/2010/main" val="242595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8134"/>
          <a:stretch/>
        </p:blipFill>
        <p:spPr bwMode="auto">
          <a:xfrm>
            <a:off x="1" y="-17769"/>
            <a:ext cx="9144000" cy="15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14365"/>
            <a:ext cx="2724150" cy="7239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EDA8A3C-B65D-2126-FA29-98D86E456AD2}"/>
              </a:ext>
            </a:extLst>
          </p:cNvPr>
          <p:cNvSpPr txBox="1">
            <a:spLocks noGrp="1"/>
          </p:cNvSpPr>
          <p:nvPr>
            <p:ph type="title" idx="4294967295"/>
          </p:nvPr>
        </p:nvSpPr>
        <p:spPr>
          <a:xfrm>
            <a:off x="4806553" y="341074"/>
            <a:ext cx="3941911"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bg1"/>
                </a:solidFill>
                <a:effectLst/>
                <a:uLnTx/>
                <a:uFillTx/>
                <a:latin typeface="Poppins" pitchFamily="2" charset="77"/>
                <a:ea typeface="+mn-ea"/>
                <a:cs typeface="Poppins" pitchFamily="2" charset="77"/>
              </a:rPr>
              <a:t>Code.org</a:t>
            </a:r>
          </a:p>
        </p:txBody>
      </p:sp>
      <p:sp>
        <p:nvSpPr>
          <p:cNvPr id="6" name="TextBox 5">
            <a:extLst>
              <a:ext uri="{FF2B5EF4-FFF2-40B4-BE49-F238E27FC236}">
                <a16:creationId xmlns:a16="http://schemas.microsoft.com/office/drawing/2014/main" id="{0A078727-8E6D-F7EA-7C39-0458FA95A4A6}"/>
              </a:ext>
            </a:extLst>
          </p:cNvPr>
          <p:cNvSpPr txBox="1"/>
          <p:nvPr/>
        </p:nvSpPr>
        <p:spPr>
          <a:xfrm>
            <a:off x="213982" y="2297718"/>
            <a:ext cx="8754599" cy="584775"/>
          </a:xfrm>
          <a:prstGeom prst="rect">
            <a:avLst/>
          </a:prstGeom>
          <a:noFill/>
        </p:spPr>
        <p:txBody>
          <a:bodyPr wrap="square">
            <a:spAutoFit/>
          </a:bodyPr>
          <a:lstStyle/>
          <a:p>
            <a:r>
              <a:rPr lang="en-AU" sz="3200" dirty="0">
                <a:solidFill>
                  <a:schemeClr val="tx2"/>
                </a:solidFill>
                <a:latin typeface="Poppins" pitchFamily="2" charset="77"/>
                <a:cs typeface="Poppins" pitchFamily="2" charset="77"/>
              </a:rPr>
              <a:t>View a code.org video about algorithms. </a:t>
            </a:r>
            <a:endParaRPr lang="en-US" sz="3200" dirty="0"/>
          </a:p>
        </p:txBody>
      </p:sp>
      <p:sp>
        <p:nvSpPr>
          <p:cNvPr id="3" name="TextBox 2">
            <a:extLst>
              <a:ext uri="{FF2B5EF4-FFF2-40B4-BE49-F238E27FC236}">
                <a16:creationId xmlns:a16="http://schemas.microsoft.com/office/drawing/2014/main" id="{EB86F1DC-649D-EE8F-5A0C-11CD3560D98A}"/>
              </a:ext>
            </a:extLst>
          </p:cNvPr>
          <p:cNvSpPr txBox="1"/>
          <p:nvPr/>
        </p:nvSpPr>
        <p:spPr>
          <a:xfrm>
            <a:off x="241078" y="3026924"/>
            <a:ext cx="8767575" cy="523220"/>
          </a:xfrm>
          <a:prstGeom prst="rect">
            <a:avLst/>
          </a:prstGeom>
          <a:noFill/>
        </p:spPr>
        <p:txBody>
          <a:bodyPr wrap="square">
            <a:spAutoFit/>
          </a:bodyPr>
          <a:lstStyle/>
          <a:p>
            <a:r>
              <a:rPr lang="en-AU" sz="2800" b="1" kern="0" dirty="0">
                <a:solidFill>
                  <a:srgbClr val="0563C1"/>
                </a:solidFill>
                <a:effectLst/>
                <a:latin typeface="Calibri" panose="020F0502020204030204" pitchFamily="34" charset="0"/>
                <a:ea typeface="Times New Roman" panose="02020603050405020304" pitchFamily="18" charset="0"/>
                <a:hlinkClick r:id="rId5"/>
              </a:rPr>
              <a:t>Real-life Algorithms: Planting a Seed</a:t>
            </a:r>
          </a:p>
        </p:txBody>
      </p:sp>
      <p:grpSp>
        <p:nvGrpSpPr>
          <p:cNvPr id="7" name="Group 6" descr="Digital Technologies Hub is brought to you by the Australian Government Department of Education. Creative Commons Attribution 4.0, unless otherwise indicated. &#10;"/>
          <p:cNvGrpSpPr/>
          <p:nvPr/>
        </p:nvGrpSpPr>
        <p:grpSpPr>
          <a:xfrm>
            <a:off x="173944" y="6472055"/>
            <a:ext cx="8767575" cy="215444"/>
            <a:chOff x="173944" y="6472055"/>
            <a:chExt cx="8767575" cy="215444"/>
          </a:xfrm>
        </p:grpSpPr>
        <p:sp>
          <p:nvSpPr>
            <p:cNvPr id="11" name="TextBox 10"/>
            <p:cNvSpPr txBox="1"/>
            <p:nvPr/>
          </p:nvSpPr>
          <p:spPr>
            <a:xfrm>
              <a:off x="173944" y="6472055"/>
              <a:ext cx="8767575" cy="215444"/>
            </a:xfrm>
            <a:prstGeom prst="rect">
              <a:avLst/>
            </a:prstGeom>
            <a:noFill/>
          </p:spPr>
          <p:txBody>
            <a:bodyPr wrap="square" rtlCol="0">
              <a:spAutoFit/>
            </a:bodyPr>
            <a:lstStyle/>
            <a:p>
              <a:r>
                <a:rPr lang="en-AU" sz="800" dirty="0"/>
                <a:t>Digital Technologies Hub is brought to you by the Australian Government Department of Education. Creative Commons Attribution 4.0, unless otherwise indicated. </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2280" y="6506524"/>
              <a:ext cx="485775" cy="180975"/>
            </a:xfrm>
            <a:prstGeom prst="rect">
              <a:avLst/>
            </a:prstGeom>
          </p:spPr>
        </p:pic>
      </p:grpSp>
    </p:spTree>
    <p:extLst>
      <p:ext uri="{BB962C8B-B14F-4D97-AF65-F5344CB8AC3E}">
        <p14:creationId xmlns:p14="http://schemas.microsoft.com/office/powerpoint/2010/main" val="34463224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2478</TotalTime>
  <Words>1427</Words>
  <Application>Microsoft Office PowerPoint</Application>
  <PresentationFormat>On-screen Show (4:3)</PresentationFormat>
  <Paragraphs>88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Calibri</vt:lpstr>
      <vt:lpstr>Poppins</vt:lpstr>
      <vt:lpstr>Times New Roman</vt:lpstr>
      <vt:lpstr>Office Theme</vt:lpstr>
      <vt:lpstr>Algorithms: story maps Ngarrindjeri weaving </vt:lpstr>
      <vt:lpstr>Discussion</vt:lpstr>
      <vt:lpstr>Ellen Trevorrow (Auntie Ellen) Ngarrindjeri Weaving Everything Is Connected </vt:lpstr>
      <vt:lpstr>Knowledge check</vt:lpstr>
      <vt:lpstr>Flowcharts</vt:lpstr>
      <vt:lpstr>Task</vt:lpstr>
      <vt:lpstr>Test and get feedback</vt:lpstr>
      <vt:lpstr>Code.org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dc:creator>
  <cp:lastModifiedBy>Martin Richards</cp:lastModifiedBy>
  <cp:revision>468</cp:revision>
  <dcterms:created xsi:type="dcterms:W3CDTF">2023-10-11T21:00:06Z</dcterms:created>
  <dcterms:modified xsi:type="dcterms:W3CDTF">2024-02-20T01:59:20Z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c403f-62ba-48c5-b221-2519db7cca50_Enabled">
    <vt:lpwstr>true</vt:lpwstr>
  </property>
  <property fmtid="{D5CDD505-2E9C-101B-9397-08002B2CF9AE}" pid="3" name="MSIP_Label_513c403f-62ba-48c5-b221-2519db7cca50_SetDate">
    <vt:lpwstr>2023-10-16T06:08:06Z</vt:lpwstr>
  </property>
  <property fmtid="{D5CDD505-2E9C-101B-9397-08002B2CF9AE}" pid="4" name="MSIP_Label_513c403f-62ba-48c5-b221-2519db7cca50_Method">
    <vt:lpwstr>Standard</vt:lpwstr>
  </property>
  <property fmtid="{D5CDD505-2E9C-101B-9397-08002B2CF9AE}" pid="5" name="MSIP_Label_513c403f-62ba-48c5-b221-2519db7cca50_Name">
    <vt:lpwstr>OFFICIAL</vt:lpwstr>
  </property>
  <property fmtid="{D5CDD505-2E9C-101B-9397-08002B2CF9AE}" pid="6" name="MSIP_Label_513c403f-62ba-48c5-b221-2519db7cca50_SiteId">
    <vt:lpwstr>6cf76a3a-a824-4270-9200-3d71673ec678</vt:lpwstr>
  </property>
  <property fmtid="{D5CDD505-2E9C-101B-9397-08002B2CF9AE}" pid="7" name="MSIP_Label_513c403f-62ba-48c5-b221-2519db7cca50_ActionId">
    <vt:lpwstr>dc51e088-19ca-4301-a603-f3f8cfaac998</vt:lpwstr>
  </property>
  <property fmtid="{D5CDD505-2E9C-101B-9397-08002B2CF9AE}" pid="8" name="MSIP_Label_513c403f-62ba-48c5-b221-2519db7cca50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OFFICIAL</vt:lpwstr>
  </property>
</Properties>
</file>