
<file path=[Content_Types].xml><?xml version="1.0" encoding="utf-8"?>
<Types xmlns="http://schemas.openxmlformats.org/package/2006/content-types">
  <Default Extension="bin" ContentType="application/vnd.openxmlformats-officedocument.presentationml.printerSetting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embeddings/oleObject1.bin" ContentType="application/vnd.openxmlformats-officedocument.oleObject"/>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3" r:id="rId3"/>
    <p:sldId id="257" r:id="rId4"/>
    <p:sldId id="259" r:id="rId5"/>
    <p:sldId id="261" r:id="rId6"/>
    <p:sldId id="260" r:id="rId7"/>
    <p:sldId id="262" r:id="rId8"/>
    <p:sldId id="264" r:id="rId9"/>
    <p:sldId id="265" r:id="rId10"/>
    <p:sldId id="266" r:id="rId11"/>
    <p:sldId id="267" r:id="rId12"/>
    <p:sldId id="268" r:id="rId13"/>
    <p:sldId id="269" r:id="rId14"/>
    <p:sldId id="271" r:id="rId15"/>
    <p:sldId id="270" r:id="rId16"/>
    <p:sldId id="273" r:id="rId17"/>
    <p:sldId id="272" r:id="rId18"/>
    <p:sldId id="274" r:id="rId19"/>
    <p:sldId id="276" r:id="rId20"/>
    <p:sldId id="275" r:id="rId21"/>
    <p:sldId id="277" r:id="rId22"/>
    <p:sldId id="27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56319" autoAdjust="0"/>
  </p:normalViewPr>
  <p:slideViewPr>
    <p:cSldViewPr snapToGrid="0" snapToObjects="1">
      <p:cViewPr varScale="1">
        <p:scale>
          <a:sx n="41" d="100"/>
          <a:sy n="41" d="100"/>
        </p:scale>
        <p:origin x="-104" y="-432"/>
      </p:cViewPr>
      <p:guideLst>
        <p:guide orient="horz" pos="2160"/>
        <p:guide pos="2880"/>
      </p:guideLst>
    </p:cSldViewPr>
  </p:slideViewPr>
  <p:outlineViewPr>
    <p:cViewPr>
      <p:scale>
        <a:sx n="33" d="100"/>
        <a:sy n="33" d="100"/>
      </p:scale>
      <p:origin x="0" y="4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8" Type="http://schemas.openxmlformats.org/officeDocument/2006/relationships/slide" Target="slides/slide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0" Type="http://schemas.openxmlformats.org/officeDocument/2006/relationships/slide" Target="slides/slide19.xml"/><Relationship Id="rId29" Type="http://schemas.openxmlformats.org/officeDocument/2006/relationships/tableStyles" Target="tableStyles.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notesMaster" Target="notesMasters/notesMaster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theme" Target="theme/theme1.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viewProps" Target="viewProps.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5111B-3016-3B40-ADD8-145A4584767D}" type="datetimeFigureOut">
              <a:rPr lang="en-US" smtClean="0"/>
              <a:t>5/06/16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EE4275-24C4-7242-B5F6-B6483CFB38A7}" type="slidenum">
              <a:rPr lang="en-US" smtClean="0"/>
              <a:t>‹#›</a:t>
            </a:fld>
            <a:endParaRPr lang="en-US"/>
          </a:p>
        </p:txBody>
      </p:sp>
    </p:spTree>
    <p:extLst>
      <p:ext uri="{BB962C8B-B14F-4D97-AF65-F5344CB8AC3E}">
        <p14:creationId xmlns:p14="http://schemas.microsoft.com/office/powerpoint/2010/main" val="2123997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antiquity.ac.uk/ant/087/ant0870012.ht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creativecommons.org/licenses/by-sa/3.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commons.wikimedia.org/wiki/GNU_Free_Documentation_Licens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oldest firmly dated rock art painting in Australia is a charcoal drawing on a rock fragment found during the excavation of the </a:t>
            </a:r>
            <a:r>
              <a:rPr lang="en-US" sz="1200" b="0" kern="1200" dirty="0" err="1" smtClean="0">
                <a:solidFill>
                  <a:schemeClr val="tx1"/>
                </a:solidFill>
                <a:effectLst/>
                <a:latin typeface="+mn-lt"/>
                <a:ea typeface="+mn-ea"/>
                <a:cs typeface="+mn-cs"/>
              </a:rPr>
              <a:t>Narwala</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Gabarnmang</a:t>
            </a:r>
            <a:r>
              <a:rPr lang="en-US" sz="1200" b="0" kern="1200" dirty="0" smtClean="0">
                <a:solidFill>
                  <a:schemeClr val="tx1"/>
                </a:solidFill>
                <a:effectLst/>
                <a:latin typeface="+mn-lt"/>
                <a:ea typeface="+mn-ea"/>
                <a:cs typeface="+mn-cs"/>
              </a:rPr>
              <a:t> rock shelter in south-western Arnhem Land in the Northern Territory. Dated at 28,000 years, it is one of the oldest known pieces of rock art on Earth with a confirmed date. </a:t>
            </a:r>
          </a:p>
          <a:p>
            <a:r>
              <a:rPr lang="en-US" sz="1200" b="0" kern="1200" dirty="0" smtClean="0">
                <a:solidFill>
                  <a:schemeClr val="tx1"/>
                </a:solidFill>
                <a:latin typeface="+mn-lt"/>
                <a:ea typeface="+mn-ea"/>
                <a:cs typeface="+mn-cs"/>
              </a:rPr>
              <a:t>During the excavation, a portion of a charcoal drawing on a rock fragment was found which was radiocarbon dated at 28,000 years. The art is the oldest firmly dated rock art painting in Australia and one of the oldest known pieces of rock art on Earth with a confirmed date.</a:t>
            </a:r>
            <a:r>
              <a:rPr lang="en-US" sz="1200" b="0" kern="1200" baseline="30000" dirty="0" smtClean="0">
                <a:solidFill>
                  <a:schemeClr val="tx1"/>
                </a:solidFill>
                <a:latin typeface="+mn-lt"/>
                <a:ea typeface="+mn-ea"/>
                <a:cs typeface="+mn-cs"/>
              </a:rPr>
              <a:t>[6]</a:t>
            </a:r>
          </a:p>
          <a:p>
            <a:endParaRPr lang="en-AU"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b="1" i="1" kern="1200" dirty="0" smtClean="0">
                <a:solidFill>
                  <a:schemeClr val="tx1"/>
                </a:solidFill>
                <a:effectLst/>
                <a:latin typeface="+mn-lt"/>
                <a:ea typeface="+mn-ea"/>
                <a:cs typeface="+mn-cs"/>
              </a:rPr>
              <a:t>Image: </a:t>
            </a:r>
            <a:r>
              <a:rPr lang="en-US" sz="1200" i="1" kern="1200" dirty="0" smtClean="0">
                <a:solidFill>
                  <a:schemeClr val="tx1"/>
                </a:solidFill>
                <a:latin typeface="+mn-lt"/>
                <a:ea typeface="+mn-ea"/>
                <a:cs typeface="+mn-cs"/>
              </a:rPr>
              <a:t>Painted Ceilings and Pillars of </a:t>
            </a:r>
            <a:r>
              <a:rPr lang="en-US" sz="1200" i="1" kern="1200" dirty="0" err="1" smtClean="0">
                <a:solidFill>
                  <a:schemeClr val="tx1"/>
                </a:solidFill>
                <a:latin typeface="+mn-lt"/>
                <a:ea typeface="+mn-ea"/>
                <a:cs typeface="+mn-cs"/>
              </a:rPr>
              <a:t>Nawarla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Gabarnmang</a:t>
            </a:r>
            <a:r>
              <a:rPr lang="en-US" sz="1200" i="1" kern="1200" dirty="0" smtClean="0">
                <a:solidFill>
                  <a:schemeClr val="tx1"/>
                </a:solidFill>
                <a:latin typeface="+mn-lt"/>
                <a:ea typeface="+mn-ea"/>
                <a:cs typeface="+mn-cs"/>
              </a:rPr>
              <a:t>. Photo Credit: © Jean-Jacques </a:t>
            </a:r>
            <a:r>
              <a:rPr lang="en-US" sz="1200" i="1" kern="1200" dirty="0" err="1" smtClean="0">
                <a:solidFill>
                  <a:schemeClr val="tx1"/>
                </a:solidFill>
                <a:latin typeface="+mn-lt"/>
                <a:ea typeface="+mn-ea"/>
                <a:cs typeface="+mn-cs"/>
              </a:rPr>
              <a:t>Delannoy</a:t>
            </a:r>
            <a:r>
              <a:rPr lang="en-US" sz="1200" i="1" kern="1200" dirty="0" smtClean="0">
                <a:solidFill>
                  <a:schemeClr val="tx1"/>
                </a:solidFill>
                <a:latin typeface="+mn-lt"/>
                <a:ea typeface="+mn-ea"/>
                <a:cs typeface="+mn-cs"/>
              </a:rPr>
              <a:t> and the </a:t>
            </a:r>
            <a:r>
              <a:rPr lang="en-US" sz="1200" i="1" kern="1200" dirty="0" err="1" smtClean="0">
                <a:solidFill>
                  <a:schemeClr val="tx1"/>
                </a:solidFill>
                <a:latin typeface="+mn-lt"/>
                <a:ea typeface="+mn-ea"/>
                <a:cs typeface="+mn-cs"/>
              </a:rPr>
              <a:t>Jawoyn</a:t>
            </a:r>
            <a:r>
              <a:rPr lang="en-US" sz="1200" i="1" kern="1200" dirty="0" smtClean="0">
                <a:solidFill>
                  <a:schemeClr val="tx1"/>
                </a:solidFill>
                <a:latin typeface="+mn-lt"/>
                <a:ea typeface="+mn-ea"/>
                <a:cs typeface="+mn-cs"/>
              </a:rPr>
              <a:t> Association; published in </a:t>
            </a:r>
            <a:r>
              <a:rPr lang="en-US" sz="1200" i="1" kern="1200" dirty="0" smtClean="0">
                <a:solidFill>
                  <a:schemeClr val="tx1"/>
                </a:solidFill>
                <a:latin typeface="+mn-lt"/>
                <a:ea typeface="+mn-ea"/>
                <a:cs typeface="+mn-cs"/>
                <a:hlinkClick r:id="rId3"/>
              </a:rPr>
              <a:t>Antiquity, 2013</a:t>
            </a:r>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Accessed 3 June 2016, http://</a:t>
            </a:r>
            <a:r>
              <a:rPr lang="en-US" sz="1200" i="1" kern="1200" dirty="0" err="1" smtClean="0">
                <a:solidFill>
                  <a:schemeClr val="tx1"/>
                </a:solidFill>
                <a:latin typeface="+mn-lt"/>
                <a:ea typeface="+mn-ea"/>
                <a:cs typeface="+mn-cs"/>
              </a:rPr>
              <a:t>archaeology.about.com</a:t>
            </a:r>
            <a:r>
              <a:rPr lang="en-US" sz="1200" i="1" kern="1200" dirty="0" smtClean="0">
                <a:solidFill>
                  <a:schemeClr val="tx1"/>
                </a:solidFill>
                <a:latin typeface="+mn-lt"/>
                <a:ea typeface="+mn-ea"/>
                <a:cs typeface="+mn-cs"/>
              </a:rPr>
              <a:t>/od/</a:t>
            </a:r>
            <a:r>
              <a:rPr lang="en-US" sz="1200" i="1" kern="1200" dirty="0" err="1" smtClean="0">
                <a:solidFill>
                  <a:schemeClr val="tx1"/>
                </a:solidFill>
                <a:latin typeface="+mn-lt"/>
                <a:ea typeface="+mn-ea"/>
                <a:cs typeface="+mn-cs"/>
              </a:rPr>
              <a:t>nterms</a:t>
            </a:r>
            <a:r>
              <a:rPr lang="en-US" sz="1200" i="1" kern="1200" dirty="0" smtClean="0">
                <a:solidFill>
                  <a:schemeClr val="tx1"/>
                </a:solidFill>
                <a:latin typeface="+mn-lt"/>
                <a:ea typeface="+mn-ea"/>
                <a:cs typeface="+mn-cs"/>
              </a:rPr>
              <a:t>/</a:t>
            </a:r>
            <a:r>
              <a:rPr lang="en-US" sz="1200" i="1" kern="1200" dirty="0" err="1" smtClean="0">
                <a:solidFill>
                  <a:schemeClr val="tx1"/>
                </a:solidFill>
                <a:latin typeface="+mn-lt"/>
                <a:ea typeface="+mn-ea"/>
                <a:cs typeface="+mn-cs"/>
              </a:rPr>
              <a:t>ss</a:t>
            </a:r>
            <a:r>
              <a:rPr lang="en-US" sz="1200" i="1" kern="1200" dirty="0" smtClean="0">
                <a:solidFill>
                  <a:schemeClr val="tx1"/>
                </a:solidFill>
                <a:latin typeface="+mn-lt"/>
                <a:ea typeface="+mn-ea"/>
                <a:cs typeface="+mn-cs"/>
              </a:rPr>
              <a:t>/Nawarla-Gabarnmang.htm#step2</a:t>
            </a:r>
            <a:endParaRPr lang="en-US" i="1" dirty="0"/>
          </a:p>
        </p:txBody>
      </p:sp>
      <p:sp>
        <p:nvSpPr>
          <p:cNvPr id="4" name="Slide Number Placeholder 3"/>
          <p:cNvSpPr>
            <a:spLocks noGrp="1"/>
          </p:cNvSpPr>
          <p:nvPr>
            <p:ph type="sldNum" sz="quarter" idx="10"/>
          </p:nvPr>
        </p:nvSpPr>
        <p:spPr/>
        <p:txBody>
          <a:bodyPr/>
          <a:lstStyle/>
          <a:p>
            <a:fld id="{A0EE4275-24C4-7242-B5F6-B6483CFB38A7}" type="slidenum">
              <a:rPr lang="en-US" smtClean="0"/>
              <a:t>2</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In 1962, Philips invented the Compact </a:t>
            </a:r>
            <a:r>
              <a:rPr lang="en-US" sz="1200" b="0" kern="1200" dirty="0" smtClean="0">
                <a:solidFill>
                  <a:schemeClr val="tx1"/>
                </a:solidFill>
                <a:latin typeface="+mn-lt"/>
                <a:ea typeface="+mn-ea"/>
                <a:cs typeface="+mn-cs"/>
              </a:rPr>
              <a:t>Cassette medium for audio storage, introducing it in Europe on 30 August 1963 at the Berlin Radio Show, and in the United States (under the Norelco brand) in November 1964, with the trademark name Compact Cassette.  Early desktop </a:t>
            </a:r>
            <a:r>
              <a:rPr lang="en-US" sz="1200" b="0" kern="1200" dirty="0" err="1" smtClean="0">
                <a:solidFill>
                  <a:schemeClr val="tx1"/>
                </a:solidFill>
                <a:latin typeface="+mn-lt"/>
                <a:ea typeface="+mn-ea"/>
                <a:cs typeface="+mn-cs"/>
              </a:rPr>
              <a:t>computersused</a:t>
            </a:r>
            <a:r>
              <a:rPr lang="en-US" sz="1200" b="0" kern="1200" dirty="0" smtClean="0">
                <a:solidFill>
                  <a:schemeClr val="tx1"/>
                </a:solidFill>
                <a:latin typeface="+mn-lt"/>
                <a:ea typeface="+mn-ea"/>
                <a:cs typeface="+mn-cs"/>
              </a:rPr>
              <a:t> cassettes as the only available method of storing data and applications.  Computers had no internal storage and all was lost when they were turned off.</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Compact_Cassette</a:t>
            </a:r>
            <a:r>
              <a:rPr lang="en-US" sz="1200" b="0" i="1" kern="1200" dirty="0" smtClean="0">
                <a:solidFill>
                  <a:schemeClr val="tx1"/>
                </a:solidFill>
                <a:effectLst/>
                <a:latin typeface="+mn-lt"/>
                <a:ea typeface="+mn-ea"/>
                <a:cs typeface="+mn-cs"/>
              </a:rPr>
              <a:t>#/media/File:Tdkc60cassette.jpg</a:t>
            </a:r>
          </a:p>
        </p:txBody>
      </p:sp>
      <p:sp>
        <p:nvSpPr>
          <p:cNvPr id="4" name="Slide Number Placeholder 3"/>
          <p:cNvSpPr>
            <a:spLocks noGrp="1"/>
          </p:cNvSpPr>
          <p:nvPr>
            <p:ph type="sldNum" sz="quarter" idx="10"/>
          </p:nvPr>
        </p:nvSpPr>
        <p:spPr/>
        <p:txBody>
          <a:bodyPr/>
          <a:lstStyle/>
          <a:p>
            <a:fld id="{A0EE4275-24C4-7242-B5F6-B6483CFB38A7}" type="slidenum">
              <a:rPr lang="en-US" smtClean="0"/>
              <a:t>12</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Popular for 40 years from 1971 </a:t>
            </a:r>
          </a:p>
          <a:p>
            <a:r>
              <a:rPr lang="en-US" sz="1200" kern="1200" dirty="0" smtClean="0">
                <a:solidFill>
                  <a:schemeClr val="tx1"/>
                </a:solidFill>
                <a:latin typeface="+mn-lt"/>
                <a:ea typeface="+mn-ea"/>
                <a:cs typeface="+mn-cs"/>
              </a:rPr>
              <a:t>8-inch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250 KB), 5¼-inch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110 KB), and 3½-inch floppy disks (originally 400 </a:t>
            </a:r>
            <a:r>
              <a:rPr lang="en-US" sz="1200" kern="1200" dirty="0" err="1" smtClean="0">
                <a:solidFill>
                  <a:schemeClr val="tx1"/>
                </a:solidFill>
                <a:latin typeface="+mn-lt"/>
                <a:ea typeface="+mn-ea"/>
                <a:cs typeface="+mn-cs"/>
              </a:rPr>
              <a:t>kB</a:t>
            </a:r>
            <a:r>
              <a:rPr lang="en-US" sz="1200" kern="1200" dirty="0" smtClean="0">
                <a:solidFill>
                  <a:schemeClr val="tx1"/>
                </a:solidFill>
                <a:latin typeface="+mn-lt"/>
                <a:ea typeface="+mn-ea"/>
                <a:cs typeface="+mn-cs"/>
              </a:rPr>
              <a:t> then high density 1.44 MB)</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/wiki/File:Atari_Master_Diskette_3_DOS_3_Floppy_Disk.jpg</a:t>
            </a:r>
          </a:p>
        </p:txBody>
      </p:sp>
      <p:sp>
        <p:nvSpPr>
          <p:cNvPr id="4" name="Slide Number Placeholder 3"/>
          <p:cNvSpPr>
            <a:spLocks noGrp="1"/>
          </p:cNvSpPr>
          <p:nvPr>
            <p:ph type="sldNum" sz="quarter" idx="10"/>
          </p:nvPr>
        </p:nvSpPr>
        <p:spPr/>
        <p:txBody>
          <a:bodyPr/>
          <a:lstStyle/>
          <a:p>
            <a:fld id="{A0EE4275-24C4-7242-B5F6-B6483CFB38A7}" type="slidenum">
              <a:rPr lang="en-US" smtClean="0"/>
              <a:t>13</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Invented in 1956 by IBM</a:t>
            </a:r>
          </a:p>
          <a:p>
            <a:r>
              <a:rPr lang="en-US" sz="1200" b="0" kern="1200" dirty="0" smtClean="0">
                <a:solidFill>
                  <a:schemeClr val="tx1"/>
                </a:solidFill>
                <a:effectLst/>
                <a:latin typeface="+mn-lt"/>
                <a:ea typeface="+mn-ea"/>
                <a:cs typeface="+mn-cs"/>
              </a:rPr>
              <a:t>Started with 3.75 MB now improved to 10 TB.</a:t>
            </a:r>
          </a:p>
          <a:p>
            <a:endParaRPr lang="en-US" sz="1200" b="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Hard_disk_drive</a:t>
            </a:r>
            <a:r>
              <a:rPr lang="en-US" sz="1200" b="0" i="1" kern="1200" dirty="0" smtClean="0">
                <a:solidFill>
                  <a:schemeClr val="tx1"/>
                </a:solidFill>
                <a:effectLst/>
                <a:latin typeface="+mn-lt"/>
                <a:ea typeface="+mn-ea"/>
                <a:cs typeface="+mn-cs"/>
              </a:rPr>
              <a:t>#/media/</a:t>
            </a:r>
            <a:r>
              <a:rPr lang="en-US" sz="1200" b="0" i="1" kern="1200" dirty="0" err="1" smtClean="0">
                <a:solidFill>
                  <a:schemeClr val="tx1"/>
                </a:solidFill>
                <a:effectLst/>
                <a:latin typeface="+mn-lt"/>
                <a:ea typeface="+mn-ea"/>
                <a:cs typeface="+mn-cs"/>
              </a:rPr>
              <a:t>File:Laptop-hard-drive-exposed.jpg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14</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1994</a:t>
            </a:r>
          </a:p>
          <a:p>
            <a:r>
              <a:rPr lang="en-US" sz="1200" b="1" kern="1200" dirty="0" smtClean="0">
                <a:solidFill>
                  <a:schemeClr val="tx1"/>
                </a:solidFill>
                <a:effectLst/>
                <a:latin typeface="+mn-lt"/>
                <a:ea typeface="+mn-ea"/>
                <a:cs typeface="+mn-cs"/>
              </a:rPr>
              <a:t>Capacity originally 100 MB then 750 MB</a:t>
            </a:r>
          </a:p>
          <a:p>
            <a:r>
              <a:rPr lang="en-US" sz="1200" kern="1200" dirty="0" smtClean="0">
                <a:solidFill>
                  <a:schemeClr val="tx1"/>
                </a:solidFill>
                <a:latin typeface="+mn-lt"/>
                <a:ea typeface="+mn-ea"/>
                <a:cs typeface="+mn-cs"/>
              </a:rPr>
              <a:t>The format became the most popular of the </a:t>
            </a:r>
            <a:r>
              <a:rPr lang="en-US" sz="1200" kern="1200" dirty="0" err="1" smtClean="0">
                <a:solidFill>
                  <a:schemeClr val="tx1"/>
                </a:solidFill>
                <a:latin typeface="+mn-lt"/>
                <a:ea typeface="+mn-ea"/>
                <a:cs typeface="+mn-cs"/>
              </a:rPr>
              <a:t>superfloppy</a:t>
            </a:r>
            <a:r>
              <a:rPr lang="en-US" sz="1200" kern="1200" dirty="0" smtClean="0">
                <a:solidFill>
                  <a:schemeClr val="tx1"/>
                </a:solidFill>
                <a:latin typeface="+mn-lt"/>
                <a:ea typeface="+mn-ea"/>
                <a:cs typeface="+mn-cs"/>
              </a:rPr>
              <a:t> products which filled a niche in the late 1990s portable storage market. However, it was never popular enough to replace the 3.5-inch floppy disk.</a:t>
            </a:r>
          </a:p>
          <a:p>
            <a:r>
              <a:rPr lang="en-US" sz="1200" kern="1200" dirty="0" smtClean="0">
                <a:solidFill>
                  <a:schemeClr val="tx1"/>
                </a:solidFill>
                <a:latin typeface="+mn-lt"/>
                <a:ea typeface="+mn-ea"/>
                <a:cs typeface="+mn-cs"/>
              </a:rPr>
              <a:t> Zip drives fell out of favor for mass portable storage during the early 2000s. </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Zip_drive</a:t>
            </a:r>
            <a:r>
              <a:rPr lang="en-US" sz="1200" b="0" i="1" kern="1200" dirty="0" smtClean="0">
                <a:solidFill>
                  <a:schemeClr val="tx1"/>
                </a:solidFill>
                <a:effectLst/>
                <a:latin typeface="+mn-lt"/>
                <a:ea typeface="+mn-ea"/>
                <a:cs typeface="+mn-cs"/>
              </a:rPr>
              <a:t>#/media/File:ZIP_Drive_100,_2.jpg</a:t>
            </a:r>
          </a:p>
        </p:txBody>
      </p:sp>
      <p:sp>
        <p:nvSpPr>
          <p:cNvPr id="4" name="Slide Number Placeholder 3"/>
          <p:cNvSpPr>
            <a:spLocks noGrp="1"/>
          </p:cNvSpPr>
          <p:nvPr>
            <p:ph type="sldNum" sz="quarter" idx="10"/>
          </p:nvPr>
        </p:nvSpPr>
        <p:spPr/>
        <p:txBody>
          <a:bodyPr/>
          <a:lstStyle/>
          <a:p>
            <a:fld id="{A0EE4275-24C4-7242-B5F6-B6483CFB38A7}" type="slidenum">
              <a:rPr lang="en-US" smtClean="0"/>
              <a:t>15</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1990</a:t>
            </a:r>
          </a:p>
          <a:p>
            <a:r>
              <a:rPr lang="en-US" sz="1200" kern="1200" dirty="0" smtClean="0">
                <a:solidFill>
                  <a:schemeClr val="tx1"/>
                </a:solidFill>
                <a:latin typeface="+mn-lt"/>
                <a:ea typeface="+mn-ea"/>
                <a:cs typeface="+mn-cs"/>
              </a:rPr>
              <a:t>CD-R (Compact Disc-Recordable) is a digital optical disc storage format. A CD-R disc is a compact disc that can be written once and read arbitrarily many times.  Storage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700 MB.</a:t>
            </a:r>
          </a:p>
          <a:p>
            <a:r>
              <a:rPr lang="en-US" sz="1200" b="1" kern="1200" dirty="0" smtClean="0">
                <a:solidFill>
                  <a:schemeClr val="tx1"/>
                </a:solidFill>
                <a:effectLst/>
                <a:latin typeface="+mn-lt"/>
                <a:ea typeface="+mn-ea"/>
                <a:cs typeface="+mn-cs"/>
              </a:rPr>
              <a:t>1997</a:t>
            </a:r>
          </a:p>
          <a:p>
            <a:r>
              <a:rPr lang="en-US" sz="1200" b="0" kern="1200" dirty="0" smtClean="0">
                <a:solidFill>
                  <a:schemeClr val="tx1"/>
                </a:solidFill>
                <a:effectLst/>
                <a:latin typeface="+mn-lt"/>
                <a:ea typeface="+mn-ea"/>
                <a:cs typeface="+mn-cs"/>
              </a:rPr>
              <a:t>A DVD-R typically has a storage capacity of 4.7 GB. </a:t>
            </a:r>
          </a:p>
          <a:p>
            <a:endParaRPr lang="en-US" sz="1200" b="1"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File:CD_DVD_Collections.jpg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16</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A USB flash drive, also commonly known as a USB drive, USB stick and a variety of other names, is a data storage device that includes flash memory with an integrated USB interface. USB flash drives are typically removable and rewritable, and physically much smaller than an optical disc.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 one-terabyte (TB) drive became available for the first time in 2013.</a:t>
            </a:r>
          </a:p>
          <a:p>
            <a:r>
              <a:rPr lang="en-US" sz="1200" b="0" kern="1200" dirty="0" smtClean="0">
                <a:solidFill>
                  <a:schemeClr val="tx1"/>
                </a:solidFill>
                <a:effectLst/>
                <a:latin typeface="+mn-lt"/>
                <a:ea typeface="+mn-ea"/>
                <a:cs typeface="+mn-cs"/>
              </a:rPr>
              <a:t>Storage capacities as large as 2 TB are planned.</a:t>
            </a:r>
          </a:p>
          <a:p>
            <a:r>
              <a:rPr lang="en-US" sz="1200" b="0" kern="1200" dirty="0" smtClean="0">
                <a:solidFill>
                  <a:schemeClr val="tx1"/>
                </a:solidFill>
                <a:effectLst/>
                <a:latin typeface="+mn-lt"/>
                <a:ea typeface="+mn-ea"/>
                <a:cs typeface="+mn-cs"/>
              </a:rPr>
              <a:t>Some allow up to 100,000 write/erase cycles, depending on the exact type of memory chip used, and have a 10-year shelf storage time.</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USB_flash_drive</a:t>
            </a:r>
            <a:r>
              <a:rPr lang="en-US" sz="1200" b="0" i="1" kern="1200" dirty="0" smtClean="0">
                <a:solidFill>
                  <a:schemeClr val="tx1"/>
                </a:solidFill>
                <a:effectLst/>
                <a:latin typeface="+mn-lt"/>
                <a:ea typeface="+mn-ea"/>
                <a:cs typeface="+mn-cs"/>
              </a:rPr>
              <a:t>#/media/File:8mb_ibm_disk_on_key.jpg</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17</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A solid-state drive (SSD) is a data storage device, typically used in a computer. It uses flash memory to store data even after power is turned off. SSDs are designed to access data in the same way as traditional hard disk drives (HDDs). A HDD can usually be directly replaced with a SSD.</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best thing about solid state drives is that they have a much faster read/write speed than hard disk drives.</a:t>
            </a:r>
          </a:p>
          <a:p>
            <a:r>
              <a:rPr lang="en-US" sz="1200" b="0" kern="1200" dirty="0" smtClean="0">
                <a:solidFill>
                  <a:schemeClr val="tx1"/>
                </a:solidFill>
                <a:effectLst/>
                <a:latin typeface="+mn-lt"/>
                <a:ea typeface="+mn-ea"/>
                <a:cs typeface="+mn-cs"/>
              </a:rPr>
              <a:t>They also have no moving parts, which means they don't make noise or break as easily. Unfortunately, SSDs are much more expensive than hard disk drives. This also means that for the same price, someone can get much more capacity if they select a HDD instead.</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www.intel.com.au</a:t>
            </a:r>
            <a:r>
              <a:rPr lang="en-US" sz="1200" b="0" i="1" kern="1200" dirty="0" smtClean="0">
                <a:solidFill>
                  <a:schemeClr val="tx1"/>
                </a:solidFill>
                <a:effectLst/>
                <a:latin typeface="+mn-lt"/>
                <a:ea typeface="+mn-ea"/>
                <a:cs typeface="+mn-cs"/>
              </a:rPr>
              <a:t>/content/www/au/en/solid-state-drives/solid-state-drives-pro-2500-series.html</a:t>
            </a:r>
          </a:p>
        </p:txBody>
      </p:sp>
      <p:sp>
        <p:nvSpPr>
          <p:cNvPr id="4" name="Slide Number Placeholder 3"/>
          <p:cNvSpPr>
            <a:spLocks noGrp="1"/>
          </p:cNvSpPr>
          <p:nvPr>
            <p:ph type="sldNum" sz="quarter" idx="10"/>
          </p:nvPr>
        </p:nvSpPr>
        <p:spPr/>
        <p:txBody>
          <a:bodyPr/>
          <a:lstStyle/>
          <a:p>
            <a:fld id="{A0EE4275-24C4-7242-B5F6-B6483CFB38A7}" type="slidenum">
              <a:rPr lang="en-US" smtClean="0"/>
              <a:t>18</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Cloud computing is believed to have been invented by Joseph Carl </a:t>
            </a:r>
            <a:r>
              <a:rPr lang="en-US" sz="1200" b="0" kern="1200" dirty="0" err="1" smtClean="0">
                <a:solidFill>
                  <a:schemeClr val="tx1"/>
                </a:solidFill>
                <a:effectLst/>
                <a:latin typeface="+mn-lt"/>
                <a:ea typeface="+mn-ea"/>
                <a:cs typeface="+mn-cs"/>
              </a:rPr>
              <a:t>Robnett</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Licklider</a:t>
            </a:r>
            <a:r>
              <a:rPr lang="en-US" sz="1200" b="0" kern="1200" dirty="0" smtClean="0">
                <a:solidFill>
                  <a:schemeClr val="tx1"/>
                </a:solidFill>
                <a:effectLst/>
                <a:latin typeface="+mn-lt"/>
                <a:ea typeface="+mn-ea"/>
                <a:cs typeface="+mn-cs"/>
              </a:rPr>
              <a:t> in the 1960s with his work on ARPANET to connect people and data from anywhere at any time.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Advantages:</a:t>
            </a:r>
          </a:p>
          <a:p>
            <a:r>
              <a:rPr lang="en-US" sz="1200" b="0" kern="1200" dirty="0" smtClean="0">
                <a:solidFill>
                  <a:schemeClr val="tx1"/>
                </a:solidFill>
                <a:effectLst/>
                <a:latin typeface="+mn-lt"/>
                <a:ea typeface="+mn-ea"/>
                <a:cs typeface="+mn-cs"/>
              </a:rPr>
              <a:t>Use anywhere</a:t>
            </a:r>
          </a:p>
          <a:p>
            <a:r>
              <a:rPr lang="en-US" sz="1200" b="0" kern="1200" dirty="0" smtClean="0">
                <a:solidFill>
                  <a:schemeClr val="tx1"/>
                </a:solidFill>
                <a:effectLst/>
                <a:latin typeface="+mn-lt"/>
                <a:ea typeface="+mn-ea"/>
                <a:cs typeface="+mn-cs"/>
              </a:rPr>
              <a:t>Energy consumption</a:t>
            </a:r>
          </a:p>
          <a:p>
            <a:r>
              <a:rPr lang="en-US" sz="1200" b="0" kern="1200" dirty="0" smtClean="0">
                <a:solidFill>
                  <a:schemeClr val="tx1"/>
                </a:solidFill>
                <a:effectLst/>
                <a:latin typeface="+mn-lt"/>
                <a:ea typeface="+mn-ea"/>
                <a:cs typeface="+mn-cs"/>
              </a:rPr>
              <a:t>Cost: Pay as needed</a:t>
            </a:r>
          </a:p>
          <a:p>
            <a:r>
              <a:rPr lang="en-US" sz="1200" b="0" kern="1200" dirty="0" smtClean="0">
                <a:solidFill>
                  <a:schemeClr val="tx1"/>
                </a:solidFill>
                <a:effectLst/>
                <a:latin typeface="+mn-lt"/>
                <a:ea typeface="+mn-ea"/>
                <a:cs typeface="+mn-cs"/>
              </a:rPr>
              <a:t>Backup automated</a:t>
            </a:r>
          </a:p>
          <a:p>
            <a:r>
              <a:rPr lang="en-US" sz="1200" b="0" kern="1200" dirty="0" smtClean="0">
                <a:solidFill>
                  <a:schemeClr val="tx1"/>
                </a:solidFill>
                <a:effectLst/>
                <a:latin typeface="+mn-lt"/>
                <a:ea typeface="+mn-ea"/>
                <a:cs typeface="+mn-cs"/>
              </a:rPr>
              <a:t>Disaster proof</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Disadvantages:</a:t>
            </a:r>
          </a:p>
          <a:p>
            <a:r>
              <a:rPr lang="en-US" sz="1200" b="0" kern="1200" dirty="0" smtClean="0">
                <a:solidFill>
                  <a:schemeClr val="tx1"/>
                </a:solidFill>
                <a:effectLst/>
                <a:latin typeface="+mn-lt"/>
                <a:ea typeface="+mn-ea"/>
                <a:cs typeface="+mn-cs"/>
              </a:rPr>
              <a:t>Supplier stability</a:t>
            </a:r>
          </a:p>
          <a:p>
            <a:r>
              <a:rPr lang="en-US" sz="1200" b="0" kern="1200" dirty="0" smtClean="0">
                <a:solidFill>
                  <a:schemeClr val="tx1"/>
                </a:solidFill>
                <a:effectLst/>
                <a:latin typeface="+mn-lt"/>
                <a:ea typeface="+mn-ea"/>
                <a:cs typeface="+mn-cs"/>
              </a:rPr>
              <a:t>Ownership</a:t>
            </a:r>
          </a:p>
          <a:p>
            <a:r>
              <a:rPr lang="en-US" sz="1200" b="0" kern="1200" dirty="0" smtClean="0">
                <a:solidFill>
                  <a:schemeClr val="tx1"/>
                </a:solidFill>
                <a:effectLst/>
                <a:latin typeface="+mn-lt"/>
                <a:ea typeface="+mn-ea"/>
                <a:cs typeface="+mn-cs"/>
              </a:rPr>
              <a:t>Security</a:t>
            </a:r>
          </a:p>
          <a:p>
            <a:r>
              <a:rPr lang="en-US" sz="1200" b="0" kern="1200" dirty="0" smtClean="0">
                <a:solidFill>
                  <a:schemeClr val="tx1"/>
                </a:solidFill>
                <a:effectLst/>
                <a:latin typeface="+mn-lt"/>
                <a:ea typeface="+mn-ea"/>
                <a:cs typeface="+mn-cs"/>
              </a:rPr>
              <a:t>Cost: ongoing subscription cost</a:t>
            </a:r>
          </a:p>
          <a:p>
            <a:r>
              <a:rPr lang="en-US" sz="1200" b="0" kern="1200" dirty="0" err="1" smtClean="0">
                <a:solidFill>
                  <a:schemeClr val="tx1"/>
                </a:solidFill>
                <a:effectLst/>
                <a:latin typeface="+mn-lt"/>
                <a:ea typeface="+mn-ea"/>
                <a:cs typeface="+mn-cs"/>
              </a:rPr>
              <a:t>Unauthorised</a:t>
            </a:r>
            <a:r>
              <a:rPr lang="en-US" sz="1200" b="0" kern="1200" dirty="0" smtClean="0">
                <a:solidFill>
                  <a:schemeClr val="tx1"/>
                </a:solidFill>
                <a:effectLst/>
                <a:latin typeface="+mn-lt"/>
                <a:ea typeface="+mn-ea"/>
                <a:cs typeface="+mn-cs"/>
              </a:rPr>
              <a:t> access</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theindustry.cc</a:t>
            </a:r>
            <a:r>
              <a:rPr lang="en-US" sz="1200" b="0" i="1" kern="1200" dirty="0" smtClean="0">
                <a:solidFill>
                  <a:schemeClr val="tx1"/>
                </a:solidFill>
                <a:effectLst/>
                <a:latin typeface="+mn-lt"/>
                <a:ea typeface="+mn-ea"/>
                <a:cs typeface="+mn-cs"/>
              </a:rPr>
              <a:t>/2014/09/18/good-design-environmentally-friendly/</a:t>
            </a:r>
          </a:p>
        </p:txBody>
      </p:sp>
      <p:sp>
        <p:nvSpPr>
          <p:cNvPr id="4" name="Slide Number Placeholder 3"/>
          <p:cNvSpPr>
            <a:spLocks noGrp="1"/>
          </p:cNvSpPr>
          <p:nvPr>
            <p:ph type="sldNum" sz="quarter" idx="10"/>
          </p:nvPr>
        </p:nvSpPr>
        <p:spPr/>
        <p:txBody>
          <a:bodyPr/>
          <a:lstStyle/>
          <a:p>
            <a:fld id="{A0EE4275-24C4-7242-B5F6-B6483CFB38A7}" type="slidenum">
              <a:rPr lang="en-US" smtClean="0"/>
              <a:t>19</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Data Storage Technologies of the Future</a:t>
            </a:r>
          </a:p>
          <a:p>
            <a:r>
              <a:rPr lang="en-US" sz="1200" b="0" kern="1200" dirty="0" smtClean="0">
                <a:solidFill>
                  <a:schemeClr val="tx1"/>
                </a:solidFill>
                <a:effectLst/>
                <a:latin typeface="+mn-lt"/>
                <a:ea typeface="+mn-ea"/>
                <a:cs typeface="+mn-cs"/>
              </a:rPr>
              <a:t>If someone from the future–two decades or two centuries from now–traveled back in time to today, they’d probably smile at our use of hard drives and USB sticks, the way we now wonder how we ever survived with floppy disks and Zip drives. </a:t>
            </a:r>
          </a:p>
          <a:p>
            <a:r>
              <a:rPr lang="en-US" sz="1200" b="0" kern="1200" dirty="0" smtClean="0">
                <a:solidFill>
                  <a:schemeClr val="tx1"/>
                </a:solidFill>
                <a:effectLst/>
                <a:latin typeface="+mn-lt"/>
                <a:ea typeface="+mn-ea"/>
                <a:cs typeface="+mn-cs"/>
              </a:rPr>
              <a:t>What kinds of storage devices we’ll be using in the future? </a:t>
            </a:r>
          </a:p>
          <a:p>
            <a:r>
              <a:rPr lang="en-US" sz="1200" b="0" kern="1200" dirty="0" smtClean="0">
                <a:solidFill>
                  <a:schemeClr val="tx1"/>
                </a:solidFill>
                <a:effectLst/>
                <a:latin typeface="+mn-lt"/>
                <a:ea typeface="+mn-ea"/>
                <a:cs typeface="+mn-cs"/>
              </a:rPr>
              <a:t>Inventors and researchers continue to push the envelope when it comes to capacity, performance, and the physical size of our storage media.</a:t>
            </a:r>
          </a:p>
          <a:p>
            <a:r>
              <a:rPr lang="en-US" sz="1200" b="0" kern="1200" dirty="0" smtClean="0">
                <a:solidFill>
                  <a:schemeClr val="tx1"/>
                </a:solidFill>
                <a:effectLst/>
                <a:latin typeface="+mn-lt"/>
                <a:ea typeface="+mn-ea"/>
                <a:cs typeface="+mn-cs"/>
              </a:rPr>
              <a:t>In future we will be able to store an almost incomprehensible amount data–</a:t>
            </a:r>
            <a:r>
              <a:rPr lang="en-US" sz="1200" b="0" kern="1200" dirty="0" err="1" smtClean="0">
                <a:solidFill>
                  <a:schemeClr val="tx1"/>
                </a:solidFill>
                <a:effectLst/>
                <a:latin typeface="+mn-lt"/>
                <a:ea typeface="+mn-ea"/>
                <a:cs typeface="+mn-cs"/>
              </a:rPr>
              <a:t>zettabytes</a:t>
            </a:r>
            <a:r>
              <a:rPr lang="en-US" sz="1200" b="0" kern="1200" dirty="0" smtClean="0">
                <a:solidFill>
                  <a:schemeClr val="tx1"/>
                </a:solidFill>
                <a:effectLst/>
                <a:latin typeface="+mn-lt"/>
                <a:ea typeface="+mn-ea"/>
                <a:cs typeface="+mn-cs"/>
              </a:rPr>
              <a:t> if not </a:t>
            </a:r>
            <a:r>
              <a:rPr lang="en-US" sz="1200" b="0" kern="1200" dirty="0" err="1" smtClean="0">
                <a:solidFill>
                  <a:schemeClr val="tx1"/>
                </a:solidFill>
                <a:effectLst/>
                <a:latin typeface="+mn-lt"/>
                <a:ea typeface="+mn-ea"/>
                <a:cs typeface="+mn-cs"/>
              </a:rPr>
              <a:t>domegemegrottebytes</a:t>
            </a:r>
            <a:r>
              <a:rPr lang="en-US" sz="1200" b="0" kern="1200" dirty="0" smtClean="0">
                <a:solidFill>
                  <a:schemeClr val="tx1"/>
                </a:solidFill>
                <a:effectLst/>
                <a:latin typeface="+mn-lt"/>
                <a:ea typeface="+mn-ea"/>
                <a:cs typeface="+mn-cs"/>
              </a:rPr>
              <a:t>. (A petabyte is equivalent to one million gigabytes, a </a:t>
            </a:r>
            <a:r>
              <a:rPr lang="en-US" sz="1200" b="0" kern="1200" dirty="0" err="1" smtClean="0">
                <a:solidFill>
                  <a:schemeClr val="tx1"/>
                </a:solidFill>
                <a:effectLst/>
                <a:latin typeface="+mn-lt"/>
                <a:ea typeface="+mn-ea"/>
                <a:cs typeface="+mn-cs"/>
              </a:rPr>
              <a:t>zettabyte</a:t>
            </a:r>
            <a:r>
              <a:rPr lang="en-US" sz="1200" b="0" kern="1200" dirty="0" smtClean="0">
                <a:solidFill>
                  <a:schemeClr val="tx1"/>
                </a:solidFill>
                <a:effectLst/>
                <a:latin typeface="+mn-lt"/>
                <a:ea typeface="+mn-ea"/>
                <a:cs typeface="+mn-cs"/>
              </a:rPr>
              <a:t> equals one million petabytes, and a </a:t>
            </a:r>
            <a:r>
              <a:rPr lang="en-US" sz="1200" b="0" kern="1200" dirty="0" err="1" smtClean="0">
                <a:solidFill>
                  <a:schemeClr val="tx1"/>
                </a:solidFill>
                <a:effectLst/>
                <a:latin typeface="+mn-lt"/>
                <a:ea typeface="+mn-ea"/>
                <a:cs typeface="+mn-cs"/>
              </a:rPr>
              <a:t>domegemegrottebyte</a:t>
            </a:r>
            <a:r>
              <a:rPr lang="en-US" sz="1200" b="0" kern="1200" dirty="0" smtClean="0">
                <a:solidFill>
                  <a:schemeClr val="tx1"/>
                </a:solidFill>
                <a:effectLst/>
                <a:latin typeface="+mn-lt"/>
                <a:ea typeface="+mn-ea"/>
                <a:cs typeface="+mn-cs"/>
              </a:rPr>
              <a:t> equals 1,000 </a:t>
            </a:r>
            <a:r>
              <a:rPr lang="en-US" sz="1200" b="0" kern="1200" dirty="0" err="1" smtClean="0">
                <a:solidFill>
                  <a:schemeClr val="tx1"/>
                </a:solidFill>
                <a:effectLst/>
                <a:latin typeface="+mn-lt"/>
                <a:ea typeface="+mn-ea"/>
                <a:cs typeface="+mn-cs"/>
              </a:rPr>
              <a:t>zettabytes</a:t>
            </a:r>
            <a:r>
              <a:rPr lang="en-US" sz="1200" b="0"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Helium Drives</a:t>
            </a:r>
          </a:p>
          <a:p>
            <a:r>
              <a:rPr lang="en-US" sz="1200" b="0" kern="1200" dirty="0" smtClean="0">
                <a:solidFill>
                  <a:schemeClr val="tx1"/>
                </a:solidFill>
                <a:effectLst/>
                <a:latin typeface="+mn-lt"/>
                <a:ea typeface="+mn-ea"/>
                <a:cs typeface="+mn-cs"/>
              </a:rPr>
              <a:t>Helium-filled hard drives have lately been pushing the capacity boundaries of hard drives, which are typically filled with air. Last September, Western Digital announced the world’s first 10TB hard drive.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By using helium instead of air, helium-filled drives use less power to spin the disks (which spin more easily thanks to less resistance compared to air), they run cooler, and they can pack in more disks.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Shingled Magnetic Recording (SMR)</a:t>
            </a:r>
          </a:p>
          <a:p>
            <a:r>
              <a:rPr lang="en-US" sz="1200" b="0" kern="1200" dirty="0" smtClean="0">
                <a:solidFill>
                  <a:schemeClr val="tx1"/>
                </a:solidFill>
                <a:effectLst/>
                <a:latin typeface="+mn-lt"/>
                <a:ea typeface="+mn-ea"/>
                <a:cs typeface="+mn-cs"/>
              </a:rPr>
              <a:t>SMR achieves higher areal densities by squeezing tracks closer together. Tracks overlap one another, like shingles on a roof, allowing more data to be written to the same space. As new data is written, the drive tracks are trimmed, or shingled. Because the reader element on the drive head is smaller than the writer, all data can still be read off the trimmed track without compromise to data integrity or reliability.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DNA storage</a:t>
            </a:r>
          </a:p>
          <a:p>
            <a:r>
              <a:rPr lang="en-US" sz="1200" b="0" kern="1200" dirty="0" smtClean="0">
                <a:solidFill>
                  <a:schemeClr val="tx1"/>
                </a:solidFill>
                <a:effectLst/>
                <a:latin typeface="+mn-lt"/>
                <a:ea typeface="+mn-ea"/>
                <a:cs typeface="+mn-cs"/>
              </a:rPr>
              <a:t>Harvard researchers in 2012 were able to encode DNA with digital information, including a 53,400-word book in HTML, eleven JPEG images, and one JavaScript program. DNA offers incredible storage density, 2.2 petabytes per gram, which means that a DNA hard drive about the size of a teaspoon could fit all of the world’s data on it–every song ever composed, book ever written, video ever shared. Besides the space savings, DNA is ideal for long-term storage: While you’re lucky if your hard drive lasts four years and optical disks are susceptible to heat and humidity, lead Harvard researcher George Church says “You can drop DNA wherever you want, in the desert or your backyard, and it will be there 400,000 years later.”</a:t>
            </a:r>
          </a:p>
          <a:p>
            <a:r>
              <a:rPr lang="en-US" sz="1200" b="0" kern="1200" dirty="0" smtClean="0">
                <a:solidFill>
                  <a:schemeClr val="tx1"/>
                </a:solidFill>
                <a:effectLst/>
                <a:latin typeface="+mn-lt"/>
                <a:ea typeface="+mn-ea"/>
                <a:cs typeface="+mn-cs"/>
              </a:rPr>
              <a:t>DNA takes a long time to read and write to and, as you might imagine, the technology is still too expensive to be usable now.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Holographic storage</a:t>
            </a:r>
          </a:p>
          <a:p>
            <a:r>
              <a:rPr lang="en-US" sz="1200" b="0" kern="1200" dirty="0" smtClean="0">
                <a:solidFill>
                  <a:schemeClr val="tx1"/>
                </a:solidFill>
                <a:effectLst/>
                <a:latin typeface="+mn-lt"/>
                <a:ea typeface="+mn-ea"/>
                <a:cs typeface="+mn-cs"/>
              </a:rPr>
              <a:t>Scientists and tech companies have been working on holographic data storage for at least a decade.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Quantum storage</a:t>
            </a:r>
          </a:p>
          <a:p>
            <a:r>
              <a:rPr lang="en-US" sz="1200" b="0" kern="1200" dirty="0" smtClean="0">
                <a:solidFill>
                  <a:schemeClr val="tx1"/>
                </a:solidFill>
                <a:effectLst/>
                <a:latin typeface="+mn-lt"/>
                <a:ea typeface="+mn-ea"/>
                <a:cs typeface="+mn-cs"/>
              </a:rPr>
              <a:t>Quantum storage. Scientists are currently investigating ways to store data using quantum physics-e.g., a bit of data attached to the spin of an electron. Right now this technology can only store tiny amounts of data for a very short amount of time (not even a day yet), but if it works and takes off, we could see instant data syncing between two points anywhere, thanks to quantum entanglement.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a:t>
            </a:r>
            <a:r>
              <a:rPr lang="en-US" sz="1200" b="0" i="1" kern="1200" dirty="0" err="1" smtClean="0">
                <a:solidFill>
                  <a:schemeClr val="tx1"/>
                </a:solidFill>
                <a:effectLst/>
                <a:latin typeface="+mn-lt"/>
                <a:ea typeface="+mn-ea"/>
                <a:cs typeface="+mn-cs"/>
              </a:rPr>
              <a:t>Backblaze</a:t>
            </a:r>
            <a:r>
              <a:rPr lang="en-US" sz="1200" b="0" i="1" kern="1200" dirty="0" smtClean="0">
                <a:solidFill>
                  <a:schemeClr val="tx1"/>
                </a:solidFill>
                <a:effectLst/>
                <a:latin typeface="+mn-lt"/>
                <a:ea typeface="+mn-ea"/>
                <a:cs typeface="+mn-cs"/>
              </a:rPr>
              <a:t>: accessed 3 June 2016</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www.backblaze.com</a:t>
            </a:r>
            <a:r>
              <a:rPr lang="en-US" sz="1200" b="0" i="1" kern="1200" dirty="0" smtClean="0">
                <a:solidFill>
                  <a:schemeClr val="tx1"/>
                </a:solidFill>
                <a:effectLst/>
                <a:latin typeface="+mn-lt"/>
                <a:ea typeface="+mn-ea"/>
                <a:cs typeface="+mn-cs"/>
              </a:rPr>
              <a:t>/blog/data-storage-technologies-of-the-future/</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a:t>
            </a:r>
            <a:r>
              <a:rPr lang="en-US" sz="1200" b="0" i="1" kern="1200" dirty="0" smtClean="0">
                <a:solidFill>
                  <a:schemeClr val="tx1"/>
                </a:solidFill>
                <a:effectLst/>
                <a:latin typeface="+mn-lt"/>
                <a:ea typeface="+mn-ea"/>
                <a:cs typeface="+mn-cs"/>
              </a:rPr>
              <a:t>source:</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https</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www.backblaze.com</a:t>
            </a:r>
            <a:r>
              <a:rPr lang="en-US" sz="1200" b="0" i="1" kern="1200" dirty="0" smtClean="0">
                <a:solidFill>
                  <a:schemeClr val="tx1"/>
                </a:solidFill>
                <a:effectLst/>
                <a:latin typeface="+mn-lt"/>
                <a:ea typeface="+mn-ea"/>
                <a:cs typeface="+mn-cs"/>
              </a:rPr>
              <a:t>/blog/data-storage-technologies-of-the-future/</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20</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22</a:t>
            </a:fld>
            <a:endParaRPr lang="en-US"/>
          </a:p>
        </p:txBody>
      </p:sp>
    </p:spTree>
    <p:extLst>
      <p:ext uri="{BB962C8B-B14F-4D97-AF65-F5344CB8AC3E}">
        <p14:creationId xmlns:p14="http://schemas.microsoft.com/office/powerpoint/2010/main" val="161255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T</a:t>
            </a:r>
            <a:r>
              <a:rPr lang="en-US" sz="1200" b="0" kern="1200" dirty="0" smtClean="0">
                <a:solidFill>
                  <a:schemeClr val="tx1"/>
                </a:solidFill>
                <a:effectLst/>
                <a:latin typeface="+mn-lt"/>
                <a:ea typeface="+mn-ea"/>
                <a:cs typeface="+mn-cs"/>
              </a:rPr>
              <a:t>he images of hands are </a:t>
            </a:r>
            <a:r>
              <a:rPr lang="en-US" sz="1200" b="0" kern="1200" dirty="0" err="1" smtClean="0">
                <a:solidFill>
                  <a:schemeClr val="tx1"/>
                </a:solidFill>
                <a:effectLst/>
                <a:latin typeface="+mn-lt"/>
                <a:ea typeface="+mn-ea"/>
                <a:cs typeface="+mn-cs"/>
              </a:rPr>
              <a:t>stencilled</a:t>
            </a:r>
            <a:r>
              <a:rPr lang="en-US" sz="1200" b="0" kern="1200" dirty="0" smtClean="0">
                <a:solidFill>
                  <a:schemeClr val="tx1"/>
                </a:solidFill>
                <a:effectLst/>
                <a:latin typeface="+mn-lt"/>
                <a:ea typeface="+mn-ea"/>
                <a:cs typeface="+mn-cs"/>
              </a:rPr>
              <a:t> and most are left hands.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Besides hands there are also depictions of human beings, guanacos, rheas, felines and other animals, as well as geometric shapes, zigzag patterns, representations of the sun, and hunting scenes.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Wikipedia,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Cueva_de_las_Manos</a:t>
            </a:r>
            <a:r>
              <a:rPr lang="en-US" sz="1200" b="0" i="1" kern="1200" dirty="0" smtClean="0">
                <a:solidFill>
                  <a:schemeClr val="tx1"/>
                </a:solidFill>
                <a:effectLst/>
                <a:latin typeface="+mn-lt"/>
                <a:ea typeface="+mn-ea"/>
                <a:cs typeface="+mn-cs"/>
              </a:rPr>
              <a:t>  accessed 3 June 2016</a:t>
            </a:r>
          </a:p>
          <a:p>
            <a:endParaRPr lang="en-AU" sz="1200" b="1"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b="1" i="1" kern="1200" dirty="0" smtClean="0">
                <a:solidFill>
                  <a:schemeClr val="tx1"/>
                </a:solidFill>
                <a:effectLst/>
                <a:latin typeface="+mn-lt"/>
                <a:ea typeface="+mn-ea"/>
                <a:cs typeface="+mn-cs"/>
              </a:rPr>
              <a:t>Image: </a:t>
            </a:r>
            <a:r>
              <a:rPr lang="en-US" sz="1200" i="1" kern="1200" dirty="0" smtClean="0">
                <a:solidFill>
                  <a:schemeClr val="tx1"/>
                </a:solidFill>
                <a:latin typeface="+mn-lt"/>
                <a:ea typeface="+mn-ea"/>
                <a:cs typeface="+mn-cs"/>
                <a:hlinkClick r:id="rId3"/>
              </a:rPr>
              <a:t>CC BY-SA 3.0view terms</a:t>
            </a:r>
            <a:r>
              <a:rPr lang="en-US" sz="1200" i="1" kern="1200" dirty="0" smtClean="0">
                <a:solidFill>
                  <a:schemeClr val="tx1"/>
                </a:solidFill>
                <a:latin typeface="+mn-lt"/>
                <a:ea typeface="+mn-ea"/>
                <a:cs typeface="+mn-cs"/>
              </a:rPr>
              <a:t>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Cave_painting</a:t>
            </a:r>
            <a:r>
              <a:rPr lang="en-US" sz="1200" i="1" kern="1200" dirty="0" smtClean="0">
                <a:solidFill>
                  <a:schemeClr val="tx1"/>
                </a:solidFill>
                <a:latin typeface="+mn-lt"/>
                <a:ea typeface="+mn-ea"/>
                <a:cs typeface="+mn-cs"/>
              </a:rPr>
              <a:t>#/media/File:SantaCruz-CuevaManos-P2210651b.jpg</a:t>
            </a:r>
            <a:endParaRPr lang="en-AU"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3</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2003, tortoise shells were found in 24 Neolithic graves excavated at </a:t>
            </a:r>
            <a:r>
              <a:rPr lang="en-US" sz="1200" b="0" kern="1200" dirty="0" err="1" smtClean="0">
                <a:solidFill>
                  <a:schemeClr val="tx1"/>
                </a:solidFill>
                <a:effectLst/>
                <a:latin typeface="+mn-lt"/>
                <a:ea typeface="+mn-ea"/>
                <a:cs typeface="+mn-cs"/>
              </a:rPr>
              <a:t>Jiahu</a:t>
            </a:r>
            <a:r>
              <a:rPr lang="en-US" sz="1200" b="0" kern="1200" dirty="0" smtClean="0">
                <a:solidFill>
                  <a:schemeClr val="tx1"/>
                </a:solidFill>
                <a:effectLst/>
                <a:latin typeface="+mn-lt"/>
                <a:ea typeface="+mn-ea"/>
                <a:cs typeface="+mn-cs"/>
              </a:rPr>
              <a:t>, Henan province, Northern China, with radiocarbon dates from the 7th millennium BC.</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Nature, April 28, 2003 (original filename writing_160.gif) Helen R. </a:t>
            </a:r>
            <a:r>
              <a:rPr lang="en-US" sz="1200" b="0" i="1" kern="1200" dirty="0" err="1" smtClean="0">
                <a:solidFill>
                  <a:schemeClr val="tx1"/>
                </a:solidFill>
                <a:effectLst/>
                <a:latin typeface="+mn-lt"/>
                <a:ea typeface="+mn-ea"/>
                <a:cs typeface="+mn-cs"/>
              </a:rPr>
              <a:t>Pilcher</a:t>
            </a:r>
            <a:r>
              <a:rPr lang="en-US" sz="1200" b="0" i="1" kern="1200" dirty="0" smtClean="0">
                <a:solidFill>
                  <a:schemeClr val="tx1"/>
                </a:solidFill>
                <a:effectLst/>
                <a:latin typeface="+mn-lt"/>
                <a:ea typeface="+mn-ea"/>
                <a:cs typeface="+mn-cs"/>
              </a:rPr>
              <a:t> 'Earliest handwriting found? Chinese relics hint at Neolithic rituals’</a:t>
            </a:r>
            <a:r>
              <a:rPr lang="en-US" sz="1200" b="0" i="1" kern="1200" baseline="0" dirty="0" smtClean="0">
                <a:solidFill>
                  <a:schemeClr val="tx1"/>
                </a:solidFill>
                <a:effectLst/>
                <a:latin typeface="+mn-lt"/>
                <a:ea typeface="+mn-ea"/>
                <a:cs typeface="+mn-cs"/>
              </a:rPr>
              <a:t> (Public domain)</a:t>
            </a:r>
            <a:endParaRPr lang="en-US" sz="1200" b="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4</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Papyrus of </a:t>
            </a:r>
            <a:r>
              <a:rPr lang="en-US" sz="1200" b="0" kern="1200" dirty="0" err="1" smtClean="0">
                <a:solidFill>
                  <a:schemeClr val="tx1"/>
                </a:solidFill>
                <a:effectLst/>
                <a:latin typeface="+mn-lt"/>
                <a:ea typeface="+mn-ea"/>
                <a:cs typeface="+mn-cs"/>
              </a:rPr>
              <a:t>Ani</a:t>
            </a:r>
            <a:r>
              <a:rPr lang="en-US" sz="1200" b="0" kern="1200" dirty="0" smtClean="0">
                <a:solidFill>
                  <a:schemeClr val="tx1"/>
                </a:solidFill>
                <a:effectLst/>
                <a:latin typeface="+mn-lt"/>
                <a:ea typeface="+mn-ea"/>
                <a:cs typeface="+mn-cs"/>
              </a:rPr>
              <a:t> is a papyrus manuscript with hieroglyphs and color illustrations created c. 1250 BCE. Egyptians compiled books for certain people upon their death, called the Book of Going Forth by Day, more commonly known as the Book of the Dead, typically containing declarations and spells to help the deceased in their afterlife. </a:t>
            </a:r>
          </a:p>
          <a:p>
            <a:r>
              <a:rPr lang="en-US" sz="1200" b="0" kern="1200" dirty="0" smtClean="0">
                <a:solidFill>
                  <a:schemeClr val="tx1"/>
                </a:solidFill>
                <a:effectLst/>
                <a:latin typeface="+mn-lt"/>
                <a:ea typeface="+mn-ea"/>
                <a:cs typeface="+mn-cs"/>
              </a:rPr>
              <a:t>This one was stolen from an Egyptian government storeroom in 1888 by Sir E. A. Wallis Budge, as described in his two-volume By Nile and Tigris,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for the collection of the British Museum where it remains today. Before shipping the manuscript to England, he cut the seventy-eight foot scroll into thirty-seven sheets of nearly equal size, damaging the scroll's integrity at a time when technology had not yet allowed the pieces to be put back together.</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Adapted from Wikipedia</a:t>
            </a:r>
          </a:p>
          <a:p>
            <a:r>
              <a:rPr lang="en-US" sz="1200" b="0" i="1" kern="1200" dirty="0" smtClean="0">
                <a:solidFill>
                  <a:schemeClr val="tx1"/>
                </a:solidFill>
                <a:effectLst/>
                <a:latin typeface="+mn-lt"/>
                <a:ea typeface="+mn-ea"/>
                <a:cs typeface="+mn-cs"/>
              </a:rPr>
              <a:t>Accessed 3 June 2016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Papyrus_of_Ani</a:t>
            </a:r>
            <a:endParaRPr lang="en-US" sz="1200" b="0"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Public Domain  accessed 3 June 2016   https://</a:t>
            </a:r>
            <a:r>
              <a:rPr lang="en-US" sz="1200" b="0" i="1" kern="1200" dirty="0" err="1" smtClean="0">
                <a:solidFill>
                  <a:schemeClr val="tx1"/>
                </a:solidFill>
                <a:effectLst/>
                <a:latin typeface="+mn-lt"/>
                <a:ea typeface="+mn-ea"/>
                <a:cs typeface="+mn-cs"/>
              </a:rPr>
              <a:t>en.wikipedia.org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Papyrus_of_Ani</a:t>
            </a:r>
            <a:r>
              <a:rPr lang="en-US" sz="1200" b="0" i="1" kern="1200" dirty="0" smtClean="0">
                <a:solidFill>
                  <a:schemeClr val="tx1"/>
                </a:solidFill>
                <a:effectLst/>
                <a:latin typeface="+mn-lt"/>
                <a:ea typeface="+mn-ea"/>
                <a:cs typeface="+mn-cs"/>
              </a:rPr>
              <a:t>#/media/</a:t>
            </a:r>
            <a:r>
              <a:rPr lang="en-US" sz="1200" b="0" i="1" kern="1200" dirty="0" err="1" smtClean="0">
                <a:solidFill>
                  <a:schemeClr val="tx1"/>
                </a:solidFill>
                <a:effectLst/>
                <a:latin typeface="+mn-lt"/>
                <a:ea typeface="+mn-ea"/>
                <a:cs typeface="+mn-cs"/>
              </a:rPr>
              <a:t>File:Bookdead.jpg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5</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latin typeface="+mn-lt"/>
                <a:ea typeface="+mn-ea"/>
                <a:cs typeface="+mn-cs"/>
              </a:rPr>
              <a:t>Cuneiform (meaning “wedge-shaped”)</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script is one of the earliest systems of writing made by means of a blunt reed for a stylus. </a:t>
            </a:r>
          </a:p>
          <a:p>
            <a:r>
              <a:rPr lang="en-US" sz="1200" b="0" kern="1200" dirty="0" smtClean="0">
                <a:solidFill>
                  <a:schemeClr val="tx1"/>
                </a:solidFill>
                <a:effectLst/>
                <a:latin typeface="+mn-lt"/>
                <a:ea typeface="+mn-ea"/>
                <a:cs typeface="+mn-cs"/>
              </a:rPr>
              <a:t>This one reads, in part:</a:t>
            </a:r>
          </a:p>
          <a:p>
            <a:r>
              <a:rPr lang="en-US" sz="1200" i="1" kern="1200" dirty="0" smtClean="0">
                <a:solidFill>
                  <a:schemeClr val="tx1"/>
                </a:solidFill>
                <a:latin typeface="+mn-lt"/>
                <a:ea typeface="+mn-ea"/>
                <a:cs typeface="+mn-cs"/>
              </a:rPr>
              <a:t>King Xerxes says: King Darius, my father, by the grace of </a:t>
            </a:r>
            <a:r>
              <a:rPr lang="en-US" sz="1200" i="1" kern="1200" dirty="0" err="1" smtClean="0">
                <a:solidFill>
                  <a:schemeClr val="tx1"/>
                </a:solidFill>
                <a:latin typeface="+mn-lt"/>
                <a:ea typeface="+mn-ea"/>
                <a:cs typeface="+mn-cs"/>
              </a:rPr>
              <a:t>Ahuramazda</a:t>
            </a:r>
            <a:r>
              <a:rPr lang="en-US" sz="1200" i="1" kern="1200" dirty="0" smtClean="0">
                <a:solidFill>
                  <a:schemeClr val="tx1"/>
                </a:solidFill>
                <a:latin typeface="+mn-lt"/>
                <a:ea typeface="+mn-ea"/>
                <a:cs typeface="+mn-cs"/>
              </a:rPr>
              <a:t> built much that was good, and he gave orders to dig this niche out, but because he did not make an inscription, I ordered this inscription to be made.</a:t>
            </a:r>
          </a:p>
          <a:p>
            <a:r>
              <a:rPr lang="en-US" sz="1200" i="1" kern="1200" dirty="0" smtClean="0">
                <a:solidFill>
                  <a:schemeClr val="tx1"/>
                </a:solidFill>
                <a:latin typeface="+mn-lt"/>
                <a:ea typeface="+mn-ea"/>
                <a:cs typeface="+mn-cs"/>
              </a:rPr>
              <a:t>May </a:t>
            </a:r>
            <a:r>
              <a:rPr lang="en-US" sz="1200" i="1" kern="1200" dirty="0" err="1" smtClean="0">
                <a:solidFill>
                  <a:schemeClr val="tx1"/>
                </a:solidFill>
                <a:latin typeface="+mn-lt"/>
                <a:ea typeface="+mn-ea"/>
                <a:cs typeface="+mn-cs"/>
              </a:rPr>
              <a:t>Ahuramazda</a:t>
            </a:r>
            <a:r>
              <a:rPr lang="en-US" sz="1200" i="1" kern="1200" dirty="0" smtClean="0">
                <a:solidFill>
                  <a:schemeClr val="tx1"/>
                </a:solidFill>
                <a:latin typeface="+mn-lt"/>
                <a:ea typeface="+mn-ea"/>
                <a:cs typeface="+mn-cs"/>
              </a:rPr>
              <a:t> and the other gods protect me, my kingdom, and what I have made.	</a:t>
            </a:r>
            <a:endParaRPr lang="en-US" sz="1200" b="1"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Sumerian writing system first used clay tokens to represent different objects, such as supplies. By the 4th millennium BC, a round-shaped stylus impressed into soft clay was being used to keep accounts and records of numbers. Net pictographs were added </a:t>
            </a:r>
            <a:r>
              <a:rPr lang="en-US" sz="1200" b="0" kern="1200" baseline="0" dirty="0" smtClean="0">
                <a:solidFill>
                  <a:schemeClr val="tx1"/>
                </a:solidFill>
                <a:effectLst/>
                <a:latin typeface="+mn-lt"/>
                <a:ea typeface="+mn-ea"/>
                <a:cs typeface="+mn-cs"/>
              </a:rPr>
              <a:t> by </a:t>
            </a:r>
            <a:r>
              <a:rPr lang="en-US" sz="1200" b="0" kern="1200" dirty="0" smtClean="0">
                <a:solidFill>
                  <a:schemeClr val="tx1"/>
                </a:solidFill>
                <a:effectLst/>
                <a:latin typeface="+mn-lt"/>
                <a:ea typeface="+mn-ea"/>
                <a:cs typeface="+mn-cs"/>
              </a:rPr>
              <a:t>using a sharp stylus to show the thing being counted. Finally around 2700-2500 BC wedge-shaped styluses were developed to include phonetic symbols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by the 29th century BC</a:t>
            </a:r>
            <a:r>
              <a:rPr lang="en-US" sz="1200" b="0" kern="1200" baseline="0" dirty="0" smtClean="0">
                <a:solidFill>
                  <a:schemeClr val="tx1"/>
                </a:solidFill>
                <a:effectLst/>
                <a:latin typeface="+mn-lt"/>
                <a:ea typeface="+mn-ea"/>
                <a:cs typeface="+mn-cs"/>
              </a:rPr>
              <a:t> and eventually </a:t>
            </a:r>
            <a:r>
              <a:rPr lang="en-US" sz="1200" b="0" kern="1200" dirty="0" smtClean="0">
                <a:solidFill>
                  <a:schemeClr val="tx1"/>
                </a:solidFill>
                <a:effectLst/>
                <a:latin typeface="+mn-lt"/>
                <a:ea typeface="+mn-ea"/>
                <a:cs typeface="+mn-cs"/>
              </a:rPr>
              <a:t>to represent syllables. </a:t>
            </a:r>
          </a:p>
          <a:p>
            <a:endParaRPr lang="en-US" sz="1200" b="1" kern="1200" dirty="0" smtClean="0">
              <a:solidFill>
                <a:schemeClr val="tx1"/>
              </a:solidFill>
              <a:effectLst/>
              <a:latin typeface="+mn-lt"/>
              <a:ea typeface="+mn-ea"/>
              <a:cs typeface="+mn-cs"/>
            </a:endParaRPr>
          </a:p>
          <a:p>
            <a:r>
              <a:rPr lang="en-US" sz="1200" b="1" i="1" kern="1200" dirty="0" smtClean="0">
                <a:solidFill>
                  <a:schemeClr val="tx1"/>
                </a:solidFill>
                <a:latin typeface="+mn-lt"/>
                <a:ea typeface="+mn-ea"/>
                <a:cs typeface="+mn-cs"/>
              </a:rPr>
              <a:t>Image</a:t>
            </a:r>
            <a:r>
              <a:rPr lang="en-US" sz="1200" b="1" i="1" kern="1200" baseline="0" dirty="0" smtClean="0">
                <a:solidFill>
                  <a:schemeClr val="tx1"/>
                </a:solidFill>
                <a:latin typeface="+mn-lt"/>
                <a:ea typeface="+mn-ea"/>
                <a:cs typeface="+mn-cs"/>
              </a:rPr>
              <a:t> 1:</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CC-BY-SA-2.5,2.0,1.0; Released under the </a:t>
            </a:r>
            <a:r>
              <a:rPr lang="en-US" sz="1200" i="1" kern="1200" dirty="0" smtClean="0">
                <a:solidFill>
                  <a:schemeClr val="tx1"/>
                </a:solidFill>
                <a:latin typeface="+mn-lt"/>
                <a:ea typeface="+mn-ea"/>
                <a:cs typeface="+mn-cs"/>
                <a:hlinkClick r:id="rId3"/>
              </a:rPr>
              <a:t>GNU Free Documentation License.</a:t>
            </a:r>
            <a:r>
              <a:rPr lang="en-US" sz="1200" i="1" kern="1200" dirty="0" smtClean="0">
                <a:solidFill>
                  <a:schemeClr val="tx1"/>
                </a:solidFill>
                <a:latin typeface="+mn-lt"/>
                <a:ea typeface="+mn-ea"/>
                <a:cs typeface="+mn-cs"/>
              </a:rPr>
              <a:t>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Cuneiform_script</a:t>
            </a:r>
            <a:r>
              <a:rPr lang="en-US" sz="1200" i="1" kern="1200" dirty="0" smtClean="0">
                <a:solidFill>
                  <a:schemeClr val="tx1"/>
                </a:solidFill>
                <a:latin typeface="+mn-lt"/>
                <a:ea typeface="+mn-ea"/>
                <a:cs typeface="+mn-cs"/>
              </a:rPr>
              <a:t>#/media/File:Trilingual_inscription_of_Xerxes,_Van,_1973.JPG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Image 2: </a:t>
            </a:r>
            <a:r>
              <a:rPr lang="en-US" sz="1200" i="1" kern="1200" dirty="0" smtClean="0">
                <a:solidFill>
                  <a:schemeClr val="tx1"/>
                </a:solidFill>
                <a:latin typeface="+mn-lt"/>
                <a:ea typeface="+mn-ea"/>
                <a:cs typeface="+mn-cs"/>
              </a:rPr>
              <a:t>CC BY-SA 3.0 accessed 3 June 2016 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a:t>
            </a:r>
            <a:r>
              <a:rPr lang="en-US" sz="1200" i="1" kern="1200" dirty="0" err="1" smtClean="0">
                <a:solidFill>
                  <a:schemeClr val="tx1"/>
                </a:solidFill>
                <a:latin typeface="+mn-lt"/>
                <a:ea typeface="+mn-ea"/>
                <a:cs typeface="+mn-cs"/>
              </a:rPr>
              <a:t>Cuneiform_script</a:t>
            </a:r>
            <a:r>
              <a:rPr lang="en-US" sz="1200" i="1" kern="1200" dirty="0" smtClean="0">
                <a:solidFill>
                  <a:schemeClr val="tx1"/>
                </a:solidFill>
                <a:latin typeface="+mn-lt"/>
                <a:ea typeface="+mn-ea"/>
                <a:cs typeface="+mn-cs"/>
              </a:rPr>
              <a:t>#/media/</a:t>
            </a:r>
            <a:r>
              <a:rPr lang="en-US" sz="1200" i="1" kern="1200" dirty="0" err="1" smtClean="0">
                <a:solidFill>
                  <a:schemeClr val="tx1"/>
                </a:solidFill>
                <a:latin typeface="+mn-lt"/>
                <a:ea typeface="+mn-ea"/>
                <a:cs typeface="+mn-cs"/>
              </a:rPr>
              <a:t>File:SAG.svg</a:t>
            </a:r>
            <a:endParaRPr lang="en-US" sz="1200" b="1"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6</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1" kern="1200" dirty="0" smtClean="0">
                <a:solidFill>
                  <a:schemeClr val="tx1"/>
                </a:solidFill>
                <a:effectLst/>
                <a:latin typeface="+mn-lt"/>
                <a:ea typeface="+mn-ea"/>
                <a:cs typeface="+mn-cs"/>
              </a:rPr>
              <a:t>Wood</a:t>
            </a:r>
            <a:r>
              <a:rPr lang="en-US" sz="1200" b="1" kern="1200" baseline="0" dirty="0" smtClean="0">
                <a:solidFill>
                  <a:schemeClr val="tx1"/>
                </a:solidFill>
                <a:effectLst/>
                <a:latin typeface="+mn-lt"/>
                <a:ea typeface="+mn-ea"/>
                <a:cs typeface="+mn-cs"/>
              </a:rPr>
              <a:t> slabs were hollowed out, filled with wax and coated with soot.  A stylus was used to write but often scratched into the wood as well.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Description</a:t>
            </a:r>
            <a:r>
              <a:rPr lang="en-US" sz="1200" b="1" kern="1200" baseline="0" dirty="0" smtClean="0">
                <a:solidFill>
                  <a:schemeClr val="tx1"/>
                </a:solidFill>
                <a:effectLst/>
                <a:latin typeface="+mn-lt"/>
                <a:ea typeface="+mn-ea"/>
                <a:cs typeface="+mn-cs"/>
              </a:rPr>
              <a:t> of this discovery made when excavating for new Bloomberg building in London 2015:</a:t>
            </a:r>
          </a:p>
          <a:p>
            <a:r>
              <a:rPr lang="en-US" sz="1200" b="1" kern="1200" baseline="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Tertius</a:t>
            </a:r>
            <a:r>
              <a:rPr lang="en-US" sz="1200" kern="1200" dirty="0" smtClean="0">
                <a:solidFill>
                  <a:schemeClr val="tx1"/>
                </a:solidFill>
                <a:effectLst/>
                <a:latin typeface="+mn-lt"/>
                <a:ea typeface="+mn-ea"/>
                <a:cs typeface="+mn-cs"/>
              </a:rPr>
              <a:t> the Brewer, </a:t>
            </a:r>
            <a:r>
              <a:rPr lang="en-US" sz="1200" kern="1200" dirty="0" err="1" smtClean="0">
                <a:solidFill>
                  <a:schemeClr val="tx1"/>
                </a:solidFill>
                <a:effectLst/>
                <a:latin typeface="+mn-lt"/>
                <a:ea typeface="+mn-ea"/>
                <a:cs typeface="+mn-cs"/>
              </a:rPr>
              <a:t>Junius</a:t>
            </a:r>
            <a:r>
              <a:rPr lang="en-US" sz="1200" kern="1200" dirty="0" smtClean="0">
                <a:solidFill>
                  <a:schemeClr val="tx1"/>
                </a:solidFill>
                <a:effectLst/>
                <a:latin typeface="+mn-lt"/>
                <a:ea typeface="+mn-ea"/>
                <a:cs typeface="+mn-cs"/>
              </a:rPr>
              <a:t> the Cooper and Julius </a:t>
            </a:r>
            <a:r>
              <a:rPr lang="en-US" sz="1200" kern="1200" dirty="0" err="1" smtClean="0">
                <a:solidFill>
                  <a:schemeClr val="tx1"/>
                </a:solidFill>
                <a:effectLst/>
                <a:latin typeface="+mn-lt"/>
                <a:ea typeface="+mn-ea"/>
                <a:cs typeface="+mn-cs"/>
              </a:rPr>
              <a:t>Classicus</a:t>
            </a:r>
            <a:r>
              <a:rPr lang="en-US" sz="1200" kern="1200" dirty="0" smtClean="0">
                <a:solidFill>
                  <a:schemeClr val="tx1"/>
                </a:solidFill>
                <a:effectLst/>
                <a:latin typeface="+mn-lt"/>
                <a:ea typeface="+mn-ea"/>
                <a:cs typeface="+mn-cs"/>
              </a:rPr>
              <a:t> – the up-and-coming military commander who would turn traitor against Rome a decade later – have sprung back to life from the first decade of Roman London, their names – along with the first reference to London itself – miraculously preserved on writing tablets in a sodden hole in the heart of the City.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wooden tablets, preserving the faint marks of the words written on bees wax with a metal stylus almost 2,000 years ago, are the oldest handwritten documents ever found in the UK.</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tablets were found under a 1950s office block in the still smelly, wet mud of the lost river </a:t>
            </a:r>
            <a:r>
              <a:rPr lang="en-US" sz="1200" kern="1200" dirty="0" err="1" smtClean="0">
                <a:solidFill>
                  <a:schemeClr val="tx1"/>
                </a:solidFill>
                <a:effectLst/>
                <a:latin typeface="+mn-lt"/>
                <a:ea typeface="+mn-ea"/>
                <a:cs typeface="+mn-cs"/>
              </a:rPr>
              <a:t>Walbrook</a:t>
            </a:r>
            <a:r>
              <a:rPr lang="en-US" sz="1200" kern="1200" dirty="0" smtClean="0">
                <a:solidFill>
                  <a:schemeClr val="tx1"/>
                </a:solidFill>
                <a:effectLst/>
                <a:latin typeface="+mn-lt"/>
                <a:ea typeface="+mn-ea"/>
                <a:cs typeface="+mn-cs"/>
              </a:rPr>
              <a:t>, as the site was being cleared for a huge new European headquarters for Bloomberg.</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give us a glimpse into a carpet-bagging community in the new wild west frontier of the Roman empire,” said Roger Tomlin, the expert on early Roman writing who spent a year poring over the faint scratches on slivers of fir wood recycled from old barrels.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oldest tablets, one of which was addressed “</a:t>
            </a:r>
            <a:r>
              <a:rPr lang="en-US" sz="1200" kern="1200" dirty="0" err="1" smtClean="0">
                <a:solidFill>
                  <a:schemeClr val="tx1"/>
                </a:solidFill>
                <a:effectLst/>
                <a:latin typeface="+mn-lt"/>
                <a:ea typeface="+mn-ea"/>
                <a:cs typeface="+mn-cs"/>
              </a:rPr>
              <a:t>Londinio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Mogontio</a:t>
            </a:r>
            <a:r>
              <a:rPr lang="en-US" sz="1200" kern="1200" dirty="0" smtClean="0">
                <a:solidFill>
                  <a:schemeClr val="tx1"/>
                </a:solidFill>
                <a:effectLst/>
                <a:latin typeface="+mn-lt"/>
                <a:ea typeface="+mn-ea"/>
                <a:cs typeface="+mn-cs"/>
              </a:rPr>
              <a:t>” – to </a:t>
            </a:r>
            <a:r>
              <a:rPr lang="en-US" sz="1200" kern="1200" dirty="0" err="1" smtClean="0">
                <a:solidFill>
                  <a:schemeClr val="tx1"/>
                </a:solidFill>
                <a:effectLst/>
                <a:latin typeface="+mn-lt"/>
                <a:ea typeface="+mn-ea"/>
                <a:cs typeface="+mn-cs"/>
              </a:rPr>
              <a:t>Mogontius</a:t>
            </a:r>
            <a:r>
              <a:rPr lang="en-US" sz="1200" kern="1200" dirty="0" smtClean="0">
                <a:solidFill>
                  <a:schemeClr val="tx1"/>
                </a:solidFill>
                <a:effectLst/>
                <a:latin typeface="+mn-lt"/>
                <a:ea typeface="+mn-ea"/>
                <a:cs typeface="+mn-cs"/>
              </a:rPr>
              <a:t> in London – come from a layer securely dated to the first decade after the Roman invasion in 43 AD, through the timbers and coins also found.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makes it the earliest reference to the Celtic name the Romans chose for their new settlement, written half a century before the Roman historian Tacitus used the name in his annals.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total there were 405 writing tablets, 87 of which Tomlin succeeded in deciphering – a process he described as “code-breaking”.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represent the first generation of Londoners speaking to us,” said Sophie Jackson, the director of the Museum of London Archaeology unit which excavated the site. She called the tablets “the email of the Roman world”.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Guardian</a:t>
            </a:r>
          </a:p>
          <a:p>
            <a:r>
              <a:rPr lang="en-US" sz="1200" i="1" kern="1200" dirty="0" smtClean="0">
                <a:solidFill>
                  <a:schemeClr val="tx1"/>
                </a:solidFill>
                <a:effectLst/>
                <a:latin typeface="+mn-lt"/>
                <a:ea typeface="+mn-ea"/>
                <a:cs typeface="+mn-cs"/>
              </a:rPr>
              <a:t>Accessed 3 June 2016 from : http://</a:t>
            </a:r>
            <a:r>
              <a:rPr lang="en-US" sz="1200" i="1" kern="1200" dirty="0" err="1" smtClean="0">
                <a:solidFill>
                  <a:schemeClr val="tx1"/>
                </a:solidFill>
                <a:effectLst/>
                <a:latin typeface="+mn-lt"/>
                <a:ea typeface="+mn-ea"/>
                <a:cs typeface="+mn-cs"/>
              </a:rPr>
              <a:t>www.theguardian.com</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uk</a:t>
            </a:r>
            <a:r>
              <a:rPr lang="en-US" sz="1200" i="1" kern="1200" dirty="0" smtClean="0">
                <a:solidFill>
                  <a:schemeClr val="tx1"/>
                </a:solidFill>
                <a:effectLst/>
                <a:latin typeface="+mn-lt"/>
                <a:ea typeface="+mn-ea"/>
                <a:cs typeface="+mn-cs"/>
              </a:rPr>
              <a:t>-news/2016/</a:t>
            </a:r>
            <a:r>
              <a:rPr lang="en-US" sz="1200" i="1" kern="1200" dirty="0" err="1" smtClean="0">
                <a:solidFill>
                  <a:schemeClr val="tx1"/>
                </a:solidFill>
                <a:effectLst/>
                <a:latin typeface="+mn-lt"/>
                <a:ea typeface="+mn-ea"/>
                <a:cs typeface="+mn-cs"/>
              </a:rPr>
              <a:t>jun</a:t>
            </a:r>
            <a:r>
              <a:rPr lang="en-US" sz="1200" i="1" kern="1200" dirty="0" smtClean="0">
                <a:solidFill>
                  <a:schemeClr val="tx1"/>
                </a:solidFill>
                <a:effectLst/>
                <a:latin typeface="+mn-lt"/>
                <a:ea typeface="+mn-ea"/>
                <a:cs typeface="+mn-cs"/>
              </a:rPr>
              <a:t>/01/tablets-unearthed-city-glimpse-roman-</a:t>
            </a:r>
            <a:r>
              <a:rPr lang="en-US" sz="1200" i="1" kern="1200" dirty="0" err="1" smtClean="0">
                <a:solidFill>
                  <a:schemeClr val="tx1"/>
                </a:solidFill>
                <a:effectLst/>
                <a:latin typeface="+mn-lt"/>
                <a:ea typeface="+mn-ea"/>
                <a:cs typeface="+mn-cs"/>
              </a:rPr>
              <a:t>london</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bloomberg</a:t>
            </a:r>
            <a:endParaRPr lang="en-AU" sz="1200" i="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EE4275-24C4-7242-B5F6-B6483CFB38A7}" type="slidenum">
              <a:rPr lang="en-US" smtClean="0"/>
              <a:t>7</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b="0" kern="1200" dirty="0" smtClean="0">
                <a:solidFill>
                  <a:schemeClr val="tx1"/>
                </a:solidFill>
                <a:effectLst/>
                <a:latin typeface="+mn-lt"/>
                <a:ea typeface="+mn-ea"/>
                <a:cs typeface="+mn-cs"/>
              </a:rPr>
              <a:t>The story of the discovery of the Nag </a:t>
            </a:r>
            <a:r>
              <a:rPr lang="en-US" sz="1200" b="0" kern="1200" dirty="0" err="1" smtClean="0">
                <a:solidFill>
                  <a:schemeClr val="tx1"/>
                </a:solidFill>
                <a:effectLst/>
                <a:latin typeface="+mn-lt"/>
                <a:ea typeface="+mn-ea"/>
                <a:cs typeface="+mn-cs"/>
              </a:rPr>
              <a:t>Hammadi</a:t>
            </a:r>
            <a:r>
              <a:rPr lang="en-US" sz="1200" b="0" kern="1200" dirty="0" smtClean="0">
                <a:solidFill>
                  <a:schemeClr val="tx1"/>
                </a:solidFill>
                <a:effectLst/>
                <a:latin typeface="+mn-lt"/>
                <a:ea typeface="+mn-ea"/>
                <a:cs typeface="+mn-cs"/>
              </a:rPr>
              <a:t> library in 1945 has been described as 'exciting as the contents of the find itself'.[3] In December of that year, two Egyptian brothers found several papyri in a large earthenware vessel while digging for fertilizer around the </a:t>
            </a:r>
            <a:r>
              <a:rPr lang="en-US" sz="1200" b="0" kern="1200" dirty="0" err="1" smtClean="0">
                <a:solidFill>
                  <a:schemeClr val="tx1"/>
                </a:solidFill>
                <a:effectLst/>
                <a:latin typeface="+mn-lt"/>
                <a:ea typeface="+mn-ea"/>
                <a:cs typeface="+mn-cs"/>
              </a:rPr>
              <a:t>Jabal</a:t>
            </a:r>
            <a:r>
              <a:rPr lang="en-US" sz="1200" b="0" kern="1200" dirty="0" smtClean="0">
                <a:solidFill>
                  <a:schemeClr val="tx1"/>
                </a:solidFill>
                <a:effectLst/>
                <a:latin typeface="+mn-lt"/>
                <a:ea typeface="+mn-ea"/>
                <a:cs typeface="+mn-cs"/>
              </a:rPr>
              <a:t> al-</a:t>
            </a:r>
            <a:r>
              <a:rPr lang="en-US" sz="1200" b="0" kern="1200" dirty="0" err="1" smtClean="0">
                <a:solidFill>
                  <a:schemeClr val="tx1"/>
                </a:solidFill>
                <a:effectLst/>
                <a:latin typeface="+mn-lt"/>
                <a:ea typeface="+mn-ea"/>
                <a:cs typeface="+mn-cs"/>
              </a:rPr>
              <a:t>Ṭārif</a:t>
            </a:r>
            <a:r>
              <a:rPr lang="en-US" sz="1200" b="0" kern="1200" dirty="0" smtClean="0">
                <a:solidFill>
                  <a:schemeClr val="tx1"/>
                </a:solidFill>
                <a:effectLst/>
                <a:latin typeface="+mn-lt"/>
                <a:ea typeface="+mn-ea"/>
                <a:cs typeface="+mn-cs"/>
              </a:rPr>
              <a:t> caves near present-day </a:t>
            </a:r>
            <a:r>
              <a:rPr lang="en-US" sz="1200" b="0" kern="1200" dirty="0" err="1" smtClean="0">
                <a:solidFill>
                  <a:schemeClr val="tx1"/>
                </a:solidFill>
                <a:effectLst/>
                <a:latin typeface="+mn-lt"/>
                <a:ea typeface="+mn-ea"/>
                <a:cs typeface="+mn-cs"/>
              </a:rPr>
              <a:t>Hamra</a:t>
            </a:r>
            <a:r>
              <a:rPr lang="en-US" sz="1200" b="0" kern="1200" dirty="0" smtClean="0">
                <a:solidFill>
                  <a:schemeClr val="tx1"/>
                </a:solidFill>
                <a:effectLst/>
                <a:latin typeface="+mn-lt"/>
                <a:ea typeface="+mn-ea"/>
                <a:cs typeface="+mn-cs"/>
              </a:rPr>
              <a:t> Dom in Upper Egypt. Neither originally reported the find, as they sought to make money from the manuscripts by selling them individually at intervals. The brothers' mother burned several of the manuscripts, worried, apparently, that the papers might have 'dangerous effects’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accessed 3 June 2016 source unknown http://</a:t>
            </a:r>
            <a:r>
              <a:rPr lang="en-US" sz="1200" b="0" i="1" kern="1200" dirty="0" err="1" smtClean="0">
                <a:solidFill>
                  <a:schemeClr val="tx1"/>
                </a:solidFill>
                <a:effectLst/>
                <a:latin typeface="+mn-lt"/>
                <a:ea typeface="+mn-ea"/>
                <a:cs typeface="+mn-cs"/>
              </a:rPr>
              <a:t>www.gailallen.com</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rel</a:t>
            </a:r>
            <a:r>
              <a:rPr lang="en-US" sz="1200" b="0" i="1"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nhltoc.html</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8</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The so-called "Dead Sea Scrolls" are a set of ancient Jewish/Biblical documents discovered on the northwest shore of the Dead Sea between 1946 and 1956. Most are in Israel today</a:t>
            </a:r>
          </a:p>
          <a:p>
            <a:r>
              <a:rPr lang="en-US" sz="1200" kern="1200" dirty="0" smtClean="0">
                <a:solidFill>
                  <a:schemeClr val="tx1"/>
                </a:solidFill>
                <a:latin typeface="+mn-lt"/>
                <a:ea typeface="+mn-ea"/>
                <a:cs typeface="+mn-cs"/>
              </a:rPr>
              <a:t>They were written in Hebrew, Aramaic and Greek, on parchment, papyrus and even copper.</a:t>
            </a:r>
          </a:p>
          <a:p>
            <a:r>
              <a:rPr lang="en-US" sz="1200" kern="1200" dirty="0" smtClean="0">
                <a:solidFill>
                  <a:schemeClr val="tx1"/>
                </a:solidFill>
                <a:latin typeface="+mn-lt"/>
                <a:ea typeface="+mn-ea"/>
                <a:cs typeface="+mn-cs"/>
              </a:rPr>
              <a:t>These manuscripts date between 150 BC and 70 AD. Many scholars believe they were buried just before the Romans put down the "Jewish rebellion" that ran from about 67 to 73 AD. The scrolls are traditionally identified with the ancient Jewish sect called the Essenes.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 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File:Dead_Sea_Scroll</a:t>
            </a:r>
            <a:r>
              <a:rPr lang="en-US" sz="1200" b="0" i="1" kern="1200" dirty="0" smtClean="0">
                <a:solidFill>
                  <a:schemeClr val="tx1"/>
                </a:solidFill>
                <a:effectLst/>
                <a:latin typeface="+mn-lt"/>
                <a:ea typeface="+mn-ea"/>
                <a:cs typeface="+mn-cs"/>
              </a:rPr>
              <a:t>_--_the_World%27s_Oldest_Secrets.jpg</a:t>
            </a:r>
          </a:p>
        </p:txBody>
      </p:sp>
      <p:sp>
        <p:nvSpPr>
          <p:cNvPr id="4" name="Slide Number Placeholder 3"/>
          <p:cNvSpPr>
            <a:spLocks noGrp="1"/>
          </p:cNvSpPr>
          <p:nvPr>
            <p:ph type="sldNum" sz="quarter" idx="10"/>
          </p:nvPr>
        </p:nvSpPr>
        <p:spPr/>
        <p:txBody>
          <a:bodyPr/>
          <a:lstStyle/>
          <a:p>
            <a:fld id="{A0EE4275-24C4-7242-B5F6-B6483CFB38A7}" type="slidenum">
              <a:rPr lang="en-US" smtClean="0"/>
              <a:t>9</a:t>
            </a:fld>
            <a:endParaRPr lang="en-US"/>
          </a:p>
        </p:txBody>
      </p:sp>
    </p:spTree>
    <p:extLst>
      <p:ext uri="{BB962C8B-B14F-4D97-AF65-F5344CB8AC3E}">
        <p14:creationId xmlns:p14="http://schemas.microsoft.com/office/powerpoint/2010/main" val="369653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 background:</a:t>
            </a:r>
          </a:p>
          <a:p>
            <a:r>
              <a:rPr lang="en-US" sz="1200" kern="1200" dirty="0" smtClean="0">
                <a:solidFill>
                  <a:schemeClr val="tx1"/>
                </a:solidFill>
                <a:latin typeface="+mn-lt"/>
                <a:ea typeface="+mn-ea"/>
                <a:cs typeface="+mn-cs"/>
              </a:rPr>
              <a:t>The so-called "Dead Sea Scrolls" are a set of ancient Jewish/Biblical documents discovered on the northwest shore of the Dead Sea between 1946 and 1956. Most are in Israel today</a:t>
            </a:r>
          </a:p>
          <a:p>
            <a:r>
              <a:rPr lang="en-US" sz="1200" kern="1200" dirty="0" smtClean="0">
                <a:solidFill>
                  <a:schemeClr val="tx1"/>
                </a:solidFill>
                <a:latin typeface="+mn-lt"/>
                <a:ea typeface="+mn-ea"/>
                <a:cs typeface="+mn-cs"/>
              </a:rPr>
              <a:t>They were written in Hebrew, Aramaic and Greek, on parchment, papyrus and even copper.</a:t>
            </a:r>
          </a:p>
          <a:p>
            <a:r>
              <a:rPr lang="en-US" sz="1200" kern="1200" dirty="0" smtClean="0">
                <a:solidFill>
                  <a:schemeClr val="tx1"/>
                </a:solidFill>
                <a:latin typeface="+mn-lt"/>
                <a:ea typeface="+mn-ea"/>
                <a:cs typeface="+mn-cs"/>
              </a:rPr>
              <a:t>These manuscripts date between 150 BC and 70 AD. Many scholars believe they were buried just before the Romans put down the "Jewish rebellion" that ran from about 67 to 73 AD. The scrolls are traditionally identified with the ancient Jewish sect called the Essenes. </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Image CC accessed 3 June 2016 source:</a:t>
            </a:r>
          </a:p>
          <a:p>
            <a:r>
              <a:rPr lang="en-US" sz="1200" b="0" i="1" kern="1200" dirty="0" smtClean="0">
                <a:solidFill>
                  <a:schemeClr val="tx1"/>
                </a:solidFill>
                <a:effectLst/>
                <a:latin typeface="+mn-lt"/>
                <a:ea typeface="+mn-ea"/>
                <a:cs typeface="+mn-cs"/>
              </a:rPr>
              <a:t>https://</a:t>
            </a:r>
            <a:r>
              <a:rPr lang="en-US" sz="1200" b="0" i="1" kern="1200" dirty="0" err="1" smtClean="0">
                <a:solidFill>
                  <a:schemeClr val="tx1"/>
                </a:solidFill>
                <a:effectLst/>
                <a:latin typeface="+mn-lt"/>
                <a:ea typeface="+mn-ea"/>
                <a:cs typeface="+mn-cs"/>
              </a:rPr>
              <a:t>commons.wikimedia.org</a:t>
            </a:r>
            <a:r>
              <a:rPr lang="en-US" sz="1200" b="0" i="1" kern="1200" dirty="0" smtClean="0">
                <a:solidFill>
                  <a:schemeClr val="tx1"/>
                </a:solidFill>
                <a:effectLst/>
                <a:latin typeface="+mn-lt"/>
                <a:ea typeface="+mn-ea"/>
                <a:cs typeface="+mn-cs"/>
              </a:rPr>
              <a:t>/wiki/</a:t>
            </a:r>
            <a:r>
              <a:rPr lang="en-US" sz="1200" b="0" i="1" kern="1200" dirty="0" err="1" smtClean="0">
                <a:solidFill>
                  <a:schemeClr val="tx1"/>
                </a:solidFill>
                <a:effectLst/>
                <a:latin typeface="+mn-lt"/>
                <a:ea typeface="+mn-ea"/>
                <a:cs typeface="+mn-cs"/>
              </a:rPr>
              <a:t>File:Gutenberg_Bible_Mainz_Copy.jpg</a:t>
            </a:r>
            <a:endParaRPr lang="en-US" sz="1200" b="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EE4275-24C4-7242-B5F6-B6483CFB38A7}" type="slidenum">
              <a:rPr lang="en-US" smtClean="0"/>
              <a:t>10</a:t>
            </a:fld>
            <a:endParaRPr lang="en-US"/>
          </a:p>
        </p:txBody>
      </p:sp>
    </p:spTree>
    <p:extLst>
      <p:ext uri="{BB962C8B-B14F-4D97-AF65-F5344CB8AC3E}">
        <p14:creationId xmlns:p14="http://schemas.microsoft.com/office/powerpoint/2010/main" val="3696538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A866700-4715-D841-927F-D26EB80DA717}" type="datetimeFigureOut">
              <a:rPr lang="en-US" smtClean="0"/>
              <a:t>5/06/16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3A866700-4715-D841-927F-D26EB80DA717}" type="datetimeFigureOut">
              <a:rPr lang="en-US" smtClean="0"/>
              <a:t>5/06/16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3A866700-4715-D841-927F-D26EB80DA717}" type="datetimeFigureOut">
              <a:rPr lang="en-US" smtClean="0"/>
              <a:t>5/06/16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66700-4715-D841-927F-D26EB80DA717}" type="datetimeFigureOut">
              <a:rPr lang="en-US" smtClean="0"/>
              <a:t>5/06/16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A866700-4715-D841-927F-D26EB80DA717}" type="datetimeFigureOut">
              <a:rPr lang="en-US" smtClean="0"/>
              <a:t>5/06/16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25D8E-9813-AF4C-AC3F-02F7A93C3AF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66700-4715-D841-927F-D26EB80DA717}" type="datetimeFigureOut">
              <a:rPr lang="en-US" smtClean="0"/>
              <a:t>5/06/16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25D8E-9813-AF4C-AC3F-02F7A93C3AF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smtClean="0"/>
              <a:t>Future-proofing in the past</a:t>
            </a:r>
            <a:endParaRPr lang="en-US" sz="6600" dirty="0"/>
          </a:p>
        </p:txBody>
      </p:sp>
    </p:spTree>
    <p:extLst>
      <p:ext uri="{BB962C8B-B14F-4D97-AF65-F5344CB8AC3E}">
        <p14:creationId xmlns:p14="http://schemas.microsoft.com/office/powerpoint/2010/main" val="84994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1450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First printed book</a:t>
            </a:r>
            <a:endParaRPr lang="en-US" sz="2800" dirty="0"/>
          </a:p>
        </p:txBody>
      </p:sp>
      <p:pic>
        <p:nvPicPr>
          <p:cNvPr id="3" name="Picture 2"/>
          <p:cNvPicPr>
            <a:picLocks noChangeAspect="1"/>
          </p:cNvPicPr>
          <p:nvPr/>
        </p:nvPicPr>
        <p:blipFill>
          <a:blip r:embed="rId3"/>
          <a:stretch>
            <a:fillRect/>
          </a:stretch>
        </p:blipFill>
        <p:spPr>
          <a:xfrm>
            <a:off x="726168" y="1402672"/>
            <a:ext cx="7551026" cy="4656230"/>
          </a:xfrm>
          <a:prstGeom prst="rect">
            <a:avLst/>
          </a:prstGeom>
        </p:spPr>
      </p:pic>
      <p:sp>
        <p:nvSpPr>
          <p:cNvPr id="7" name="TextBox 6"/>
          <p:cNvSpPr txBox="1"/>
          <p:nvPr/>
        </p:nvSpPr>
        <p:spPr>
          <a:xfrm>
            <a:off x="3484546" y="707785"/>
            <a:ext cx="5100425" cy="769441"/>
          </a:xfrm>
          <a:prstGeom prst="rect">
            <a:avLst/>
          </a:prstGeom>
          <a:noFill/>
        </p:spPr>
        <p:txBody>
          <a:bodyPr wrap="none" rtlCol="0">
            <a:spAutoFit/>
          </a:bodyPr>
          <a:lstStyle/>
          <a:p>
            <a:r>
              <a:rPr lang="en-US" sz="4400" dirty="0" smtClean="0"/>
              <a:t>Bound book using ink</a:t>
            </a:r>
            <a:endParaRPr lang="en-US" sz="4400" dirty="0"/>
          </a:p>
        </p:txBody>
      </p:sp>
    </p:spTree>
    <p:extLst>
      <p:ext uri="{BB962C8B-B14F-4D97-AF65-F5344CB8AC3E}">
        <p14:creationId xmlns:p14="http://schemas.microsoft.com/office/powerpoint/2010/main" val="4271143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dirty="0" smtClean="0"/>
              <a:t>Future-proofing digital data</a:t>
            </a:r>
            <a:endParaRPr lang="en-US" sz="6600" dirty="0"/>
          </a:p>
        </p:txBody>
      </p:sp>
    </p:spTree>
    <p:extLst>
      <p:ext uri="{BB962C8B-B14F-4D97-AF65-F5344CB8AC3E}">
        <p14:creationId xmlns:p14="http://schemas.microsoft.com/office/powerpoint/2010/main" val="72534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1962 AD</a:t>
            </a:r>
            <a:endParaRPr lang="en-US" sz="2400" dirty="0"/>
          </a:p>
        </p:txBody>
      </p:sp>
      <p:sp>
        <p:nvSpPr>
          <p:cNvPr id="7" name="TextBox 6"/>
          <p:cNvSpPr txBox="1"/>
          <p:nvPr/>
        </p:nvSpPr>
        <p:spPr>
          <a:xfrm>
            <a:off x="4519819" y="662424"/>
            <a:ext cx="3501329" cy="769441"/>
          </a:xfrm>
          <a:prstGeom prst="rect">
            <a:avLst/>
          </a:prstGeom>
          <a:noFill/>
        </p:spPr>
        <p:txBody>
          <a:bodyPr wrap="none" rtlCol="0">
            <a:spAutoFit/>
          </a:bodyPr>
          <a:lstStyle/>
          <a:p>
            <a:r>
              <a:rPr lang="en-US" sz="4400" dirty="0" smtClean="0"/>
              <a:t>Cassette tapes</a:t>
            </a:r>
            <a:endParaRPr lang="en-US" sz="4400" dirty="0"/>
          </a:p>
        </p:txBody>
      </p:sp>
      <p:pic>
        <p:nvPicPr>
          <p:cNvPr id="2" name="Picture 1"/>
          <p:cNvPicPr>
            <a:picLocks noChangeAspect="1"/>
          </p:cNvPicPr>
          <p:nvPr/>
        </p:nvPicPr>
        <p:blipFill>
          <a:blip r:embed="rId3"/>
          <a:stretch>
            <a:fillRect/>
          </a:stretch>
        </p:blipFill>
        <p:spPr>
          <a:xfrm rot="20985247">
            <a:off x="1654803" y="2266321"/>
            <a:ext cx="4959238" cy="3125570"/>
          </a:xfrm>
          <a:prstGeom prst="rect">
            <a:avLst/>
          </a:prstGeom>
        </p:spPr>
      </p:pic>
    </p:spTree>
    <p:extLst>
      <p:ext uri="{BB962C8B-B14F-4D97-AF65-F5344CB8AC3E}">
        <p14:creationId xmlns:p14="http://schemas.microsoft.com/office/powerpoint/2010/main" val="304479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1971 AD</a:t>
            </a:r>
            <a:endParaRPr lang="en-US" sz="2400" dirty="0"/>
          </a:p>
        </p:txBody>
      </p:sp>
      <p:sp>
        <p:nvSpPr>
          <p:cNvPr id="7" name="TextBox 6"/>
          <p:cNvSpPr txBox="1"/>
          <p:nvPr/>
        </p:nvSpPr>
        <p:spPr>
          <a:xfrm>
            <a:off x="5324417" y="685104"/>
            <a:ext cx="2952777" cy="769441"/>
          </a:xfrm>
          <a:prstGeom prst="rect">
            <a:avLst/>
          </a:prstGeom>
          <a:noFill/>
        </p:spPr>
        <p:txBody>
          <a:bodyPr wrap="none" rtlCol="0">
            <a:spAutoFit/>
          </a:bodyPr>
          <a:lstStyle/>
          <a:p>
            <a:r>
              <a:rPr lang="en-US" sz="4400" dirty="0" smtClean="0"/>
              <a:t>Floppy discs</a:t>
            </a:r>
            <a:endParaRPr lang="en-US" sz="4400" dirty="0"/>
          </a:p>
        </p:txBody>
      </p:sp>
      <p:pic>
        <p:nvPicPr>
          <p:cNvPr id="6" name="Picture 5"/>
          <p:cNvPicPr>
            <a:picLocks noChangeAspect="1"/>
          </p:cNvPicPr>
          <p:nvPr/>
        </p:nvPicPr>
        <p:blipFill>
          <a:blip r:embed="rId3"/>
          <a:stretch>
            <a:fillRect/>
          </a:stretch>
        </p:blipFill>
        <p:spPr>
          <a:xfrm>
            <a:off x="256046" y="1773512"/>
            <a:ext cx="8021148" cy="3894644"/>
          </a:xfrm>
          <a:prstGeom prst="rect">
            <a:avLst/>
          </a:prstGeom>
        </p:spPr>
      </p:pic>
    </p:spTree>
    <p:extLst>
      <p:ext uri="{BB962C8B-B14F-4D97-AF65-F5344CB8AC3E}">
        <p14:creationId xmlns:p14="http://schemas.microsoft.com/office/powerpoint/2010/main" val="3075041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2050561" cy="461665"/>
          </a:xfrm>
          <a:prstGeom prst="rect">
            <a:avLst/>
          </a:prstGeom>
          <a:noFill/>
        </p:spPr>
        <p:txBody>
          <a:bodyPr wrap="none" rtlCol="0">
            <a:spAutoFit/>
          </a:bodyPr>
          <a:lstStyle/>
          <a:p>
            <a:r>
              <a:rPr lang="en-US" sz="2400" dirty="0" smtClean="0"/>
              <a:t>Early 1960s AD</a:t>
            </a:r>
            <a:endParaRPr lang="en-US" sz="2400" dirty="0"/>
          </a:p>
        </p:txBody>
      </p:sp>
      <p:sp>
        <p:nvSpPr>
          <p:cNvPr id="7" name="TextBox 6"/>
          <p:cNvSpPr txBox="1"/>
          <p:nvPr/>
        </p:nvSpPr>
        <p:spPr>
          <a:xfrm>
            <a:off x="4661276" y="685104"/>
            <a:ext cx="3616219" cy="769441"/>
          </a:xfrm>
          <a:prstGeom prst="rect">
            <a:avLst/>
          </a:prstGeom>
          <a:noFill/>
        </p:spPr>
        <p:txBody>
          <a:bodyPr wrap="none" rtlCol="0">
            <a:spAutoFit/>
          </a:bodyPr>
          <a:lstStyle/>
          <a:p>
            <a:r>
              <a:rPr lang="en-US" sz="4400" dirty="0" smtClean="0"/>
              <a:t>Hard disk drive</a:t>
            </a:r>
            <a:endParaRPr lang="en-US" sz="44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165" b="98094" l="0" r="100000">
                        <a14:foregroundMark x1="27448" y1="21171" x2="27448" y2="21171"/>
                      </a14:backgroundRemoval>
                    </a14:imgEffect>
                  </a14:imgLayer>
                </a14:imgProps>
              </a:ext>
            </a:extLst>
          </a:blip>
          <a:stretch>
            <a:fillRect/>
          </a:stretch>
        </p:blipFill>
        <p:spPr>
          <a:xfrm>
            <a:off x="1041282" y="1669174"/>
            <a:ext cx="6781855" cy="5188826"/>
          </a:xfrm>
          <a:prstGeom prst="rect">
            <a:avLst/>
          </a:prstGeom>
        </p:spPr>
      </p:pic>
    </p:spTree>
    <p:extLst>
      <p:ext uri="{BB962C8B-B14F-4D97-AF65-F5344CB8AC3E}">
        <p14:creationId xmlns:p14="http://schemas.microsoft.com/office/powerpoint/2010/main" val="419687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1994 AD</a:t>
            </a:r>
            <a:endParaRPr lang="en-US" sz="2400" dirty="0"/>
          </a:p>
        </p:txBody>
      </p:sp>
      <p:sp>
        <p:nvSpPr>
          <p:cNvPr id="7" name="TextBox 6"/>
          <p:cNvSpPr txBox="1"/>
          <p:nvPr/>
        </p:nvSpPr>
        <p:spPr>
          <a:xfrm>
            <a:off x="5324417" y="685104"/>
            <a:ext cx="2108320" cy="769441"/>
          </a:xfrm>
          <a:prstGeom prst="rect">
            <a:avLst/>
          </a:prstGeom>
          <a:noFill/>
        </p:spPr>
        <p:txBody>
          <a:bodyPr wrap="none" rtlCol="0">
            <a:spAutoFit/>
          </a:bodyPr>
          <a:lstStyle/>
          <a:p>
            <a:r>
              <a:rPr lang="en-US" sz="4400" dirty="0" smtClean="0"/>
              <a:t>Zip discs</a:t>
            </a:r>
            <a:endParaRPr lang="en-US" sz="4400" dirty="0"/>
          </a:p>
        </p:txBody>
      </p:sp>
      <p:pic>
        <p:nvPicPr>
          <p:cNvPr id="2" name="Picture 1"/>
          <p:cNvPicPr>
            <a:picLocks noChangeAspect="1"/>
          </p:cNvPicPr>
          <p:nvPr/>
        </p:nvPicPr>
        <p:blipFill>
          <a:blip r:embed="rId3"/>
          <a:stretch>
            <a:fillRect/>
          </a:stretch>
        </p:blipFill>
        <p:spPr>
          <a:xfrm>
            <a:off x="900776" y="1632992"/>
            <a:ext cx="7376418" cy="4694783"/>
          </a:xfrm>
          <a:prstGeom prst="rect">
            <a:avLst/>
          </a:prstGeom>
        </p:spPr>
      </p:pic>
    </p:spTree>
    <p:extLst>
      <p:ext uri="{BB962C8B-B14F-4D97-AF65-F5344CB8AC3E}">
        <p14:creationId xmlns:p14="http://schemas.microsoft.com/office/powerpoint/2010/main" val="508145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2479615" cy="461665"/>
          </a:xfrm>
          <a:prstGeom prst="rect">
            <a:avLst/>
          </a:prstGeom>
          <a:noFill/>
        </p:spPr>
        <p:txBody>
          <a:bodyPr wrap="none" rtlCol="0">
            <a:spAutoFit/>
          </a:bodyPr>
          <a:lstStyle/>
          <a:p>
            <a:r>
              <a:rPr lang="en-US" sz="2400" dirty="0" smtClean="0"/>
              <a:t>1990 and 1997 AD</a:t>
            </a:r>
            <a:endParaRPr lang="en-US" sz="2400" dirty="0"/>
          </a:p>
        </p:txBody>
      </p:sp>
      <p:sp>
        <p:nvSpPr>
          <p:cNvPr id="7" name="TextBox 6"/>
          <p:cNvSpPr txBox="1"/>
          <p:nvPr/>
        </p:nvSpPr>
        <p:spPr>
          <a:xfrm>
            <a:off x="4661276" y="685104"/>
            <a:ext cx="3923695" cy="769441"/>
          </a:xfrm>
          <a:prstGeom prst="rect">
            <a:avLst/>
          </a:prstGeom>
          <a:noFill/>
        </p:spPr>
        <p:txBody>
          <a:bodyPr wrap="none" rtlCol="0">
            <a:spAutoFit/>
          </a:bodyPr>
          <a:lstStyle/>
          <a:p>
            <a:r>
              <a:rPr lang="en-US" sz="4400" dirty="0" smtClean="0"/>
              <a:t>CD-R and DVD-R</a:t>
            </a:r>
            <a:endParaRPr lang="en-US" sz="4400" dirty="0"/>
          </a:p>
        </p:txBody>
      </p:sp>
      <p:pic>
        <p:nvPicPr>
          <p:cNvPr id="2" name="Picture 1"/>
          <p:cNvPicPr>
            <a:picLocks noChangeAspect="1"/>
          </p:cNvPicPr>
          <p:nvPr/>
        </p:nvPicPr>
        <p:blipFill>
          <a:blip r:embed="rId3"/>
          <a:stretch>
            <a:fillRect/>
          </a:stretch>
        </p:blipFill>
        <p:spPr>
          <a:xfrm>
            <a:off x="1373291" y="1454545"/>
            <a:ext cx="6575970" cy="4931978"/>
          </a:xfrm>
          <a:prstGeom prst="rect">
            <a:avLst/>
          </a:prstGeom>
        </p:spPr>
      </p:pic>
    </p:spTree>
    <p:extLst>
      <p:ext uri="{BB962C8B-B14F-4D97-AF65-F5344CB8AC3E}">
        <p14:creationId xmlns:p14="http://schemas.microsoft.com/office/powerpoint/2010/main" val="391160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2000 AD</a:t>
            </a:r>
            <a:endParaRPr lang="en-US" sz="2400" dirty="0"/>
          </a:p>
        </p:txBody>
      </p:sp>
      <p:sp>
        <p:nvSpPr>
          <p:cNvPr id="7" name="TextBox 6"/>
          <p:cNvSpPr txBox="1"/>
          <p:nvPr/>
        </p:nvSpPr>
        <p:spPr>
          <a:xfrm>
            <a:off x="4410281" y="685104"/>
            <a:ext cx="4174690" cy="769441"/>
          </a:xfrm>
          <a:prstGeom prst="rect">
            <a:avLst/>
          </a:prstGeom>
          <a:noFill/>
        </p:spPr>
        <p:txBody>
          <a:bodyPr wrap="none" rtlCol="0">
            <a:spAutoFit/>
          </a:bodyPr>
          <a:lstStyle/>
          <a:p>
            <a:r>
              <a:rPr lang="en-US" sz="4400" dirty="0" smtClean="0"/>
              <a:t>USB flash storage</a:t>
            </a:r>
            <a:endParaRPr lang="en-US" sz="4400" dirty="0"/>
          </a:p>
        </p:txBody>
      </p:sp>
      <p:pic>
        <p:nvPicPr>
          <p:cNvPr id="2" name="Picture 1"/>
          <p:cNvPicPr>
            <a:picLocks noChangeAspect="1"/>
          </p:cNvPicPr>
          <p:nvPr/>
        </p:nvPicPr>
        <p:blipFill rotWithShape="1">
          <a:blip r:embed="rId3"/>
          <a:srcRect t="16460" b="15988"/>
          <a:stretch/>
        </p:blipFill>
        <p:spPr>
          <a:xfrm>
            <a:off x="1365762" y="2252059"/>
            <a:ext cx="6478389" cy="3282257"/>
          </a:xfrm>
          <a:prstGeom prst="rect">
            <a:avLst/>
          </a:prstGeom>
        </p:spPr>
      </p:pic>
      <p:sp>
        <p:nvSpPr>
          <p:cNvPr id="6" name="TextBox 5"/>
          <p:cNvSpPr txBox="1"/>
          <p:nvPr/>
        </p:nvSpPr>
        <p:spPr>
          <a:xfrm>
            <a:off x="1317838" y="5808028"/>
            <a:ext cx="2425138" cy="369332"/>
          </a:xfrm>
          <a:prstGeom prst="rect">
            <a:avLst/>
          </a:prstGeom>
          <a:noFill/>
        </p:spPr>
        <p:txBody>
          <a:bodyPr wrap="none" rtlCol="0">
            <a:spAutoFit/>
          </a:bodyPr>
          <a:lstStyle/>
          <a:p>
            <a:r>
              <a:rPr lang="en-US" dirty="0" smtClean="0"/>
              <a:t>Original IBM </a:t>
            </a:r>
            <a:r>
              <a:rPr lang="en-US" dirty="0" err="1" smtClean="0"/>
              <a:t>fkash</a:t>
            </a:r>
            <a:r>
              <a:rPr lang="en-US" dirty="0" smtClean="0"/>
              <a:t> drive </a:t>
            </a:r>
            <a:endParaRPr lang="en-US" dirty="0"/>
          </a:p>
        </p:txBody>
      </p:sp>
    </p:spTree>
    <p:extLst>
      <p:ext uri="{BB962C8B-B14F-4D97-AF65-F5344CB8AC3E}">
        <p14:creationId xmlns:p14="http://schemas.microsoft.com/office/powerpoint/2010/main" val="152445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Intel</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1989 AD</a:t>
            </a:r>
            <a:endParaRPr lang="en-US" sz="2400" dirty="0"/>
          </a:p>
        </p:txBody>
      </p:sp>
      <p:sp>
        <p:nvSpPr>
          <p:cNvPr id="7" name="TextBox 6"/>
          <p:cNvSpPr txBox="1"/>
          <p:nvPr/>
        </p:nvSpPr>
        <p:spPr>
          <a:xfrm>
            <a:off x="3300226" y="657733"/>
            <a:ext cx="5284745" cy="769441"/>
          </a:xfrm>
          <a:prstGeom prst="rect">
            <a:avLst/>
          </a:prstGeom>
          <a:noFill/>
        </p:spPr>
        <p:txBody>
          <a:bodyPr wrap="none" rtlCol="0">
            <a:spAutoFit/>
          </a:bodyPr>
          <a:lstStyle/>
          <a:p>
            <a:pPr algn="r"/>
            <a:r>
              <a:rPr lang="en-US" sz="4400" dirty="0" smtClean="0"/>
              <a:t>Solid State Drive (SSD)</a:t>
            </a:r>
            <a:endParaRPr lang="en-US" sz="4400" dirty="0"/>
          </a:p>
        </p:txBody>
      </p:sp>
      <p:sp>
        <p:nvSpPr>
          <p:cNvPr id="6" name="TextBox 5"/>
          <p:cNvSpPr txBox="1"/>
          <p:nvPr/>
        </p:nvSpPr>
        <p:spPr>
          <a:xfrm>
            <a:off x="1317838" y="5808028"/>
            <a:ext cx="5271353" cy="369332"/>
          </a:xfrm>
          <a:prstGeom prst="rect">
            <a:avLst/>
          </a:prstGeom>
          <a:noFill/>
        </p:spPr>
        <p:txBody>
          <a:bodyPr wrap="square" rtlCol="0">
            <a:spAutoFit/>
          </a:bodyPr>
          <a:lstStyle/>
          <a:p>
            <a:r>
              <a:rPr lang="en-US" dirty="0" smtClean="0"/>
              <a:t>Intel </a:t>
            </a:r>
            <a:r>
              <a:rPr lang="en-US" dirty="0"/>
              <a:t>SSD Pro 2500 series </a:t>
            </a:r>
            <a:r>
              <a:rPr lang="en-US" dirty="0" smtClean="0"/>
              <a:t>a7mm drive Flash memory</a:t>
            </a:r>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846" b="98678" l="698" r="100000"/>
                    </a14:imgEffect>
                  </a14:imgLayer>
                </a14:imgProps>
              </a:ext>
            </a:extLst>
          </a:blip>
          <a:stretch>
            <a:fillRect/>
          </a:stretch>
        </p:blipFill>
        <p:spPr>
          <a:xfrm>
            <a:off x="1317838" y="1458059"/>
            <a:ext cx="6744544" cy="4349969"/>
          </a:xfrm>
          <a:prstGeom prst="rect">
            <a:avLst/>
          </a:prstGeom>
        </p:spPr>
      </p:pic>
    </p:spTree>
    <p:extLst>
      <p:ext uri="{BB962C8B-B14F-4D97-AF65-F5344CB8AC3E}">
        <p14:creationId xmlns:p14="http://schemas.microsoft.com/office/powerpoint/2010/main" val="398876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7115888" y="4338945"/>
            <a:ext cx="2630389" cy="307777"/>
          </a:xfrm>
          <a:prstGeom prst="rect">
            <a:avLst/>
          </a:prstGeom>
          <a:noFill/>
        </p:spPr>
        <p:txBody>
          <a:bodyPr wrap="square" rtlCol="0">
            <a:spAutoFit/>
          </a:bodyPr>
          <a:lstStyle/>
          <a:p>
            <a:r>
              <a:rPr lang="en-US" sz="1400" i="1" dirty="0" smtClean="0"/>
              <a:t>Image: Intel</a:t>
            </a:r>
            <a:endParaRPr lang="en-US" sz="1400" dirty="0"/>
          </a:p>
        </p:txBody>
      </p:sp>
      <p:sp>
        <p:nvSpPr>
          <p:cNvPr id="5" name="TextBox 4"/>
          <p:cNvSpPr txBox="1"/>
          <p:nvPr/>
        </p:nvSpPr>
        <p:spPr>
          <a:xfrm>
            <a:off x="476191" y="657733"/>
            <a:ext cx="1245653" cy="461665"/>
          </a:xfrm>
          <a:prstGeom prst="rect">
            <a:avLst/>
          </a:prstGeom>
          <a:noFill/>
        </p:spPr>
        <p:txBody>
          <a:bodyPr wrap="none" rtlCol="0">
            <a:spAutoFit/>
          </a:bodyPr>
          <a:lstStyle/>
          <a:p>
            <a:r>
              <a:rPr lang="en-US" sz="2400" dirty="0" smtClean="0"/>
              <a:t>2012 AD</a:t>
            </a:r>
            <a:endParaRPr lang="en-US" sz="2400" dirty="0"/>
          </a:p>
        </p:txBody>
      </p:sp>
      <p:sp>
        <p:nvSpPr>
          <p:cNvPr id="7" name="TextBox 6"/>
          <p:cNvSpPr txBox="1"/>
          <p:nvPr/>
        </p:nvSpPr>
        <p:spPr>
          <a:xfrm>
            <a:off x="5231318" y="657733"/>
            <a:ext cx="3353653" cy="769441"/>
          </a:xfrm>
          <a:prstGeom prst="rect">
            <a:avLst/>
          </a:prstGeom>
          <a:noFill/>
        </p:spPr>
        <p:txBody>
          <a:bodyPr wrap="none" rtlCol="0">
            <a:spAutoFit/>
          </a:bodyPr>
          <a:lstStyle/>
          <a:p>
            <a:pPr algn="r"/>
            <a:r>
              <a:rPr lang="en-US" sz="4400" dirty="0" smtClean="0"/>
              <a:t>Cloud storage</a:t>
            </a:r>
            <a:endParaRPr lang="en-US" sz="4400" dirty="0"/>
          </a:p>
        </p:txBody>
      </p:sp>
      <p:pic>
        <p:nvPicPr>
          <p:cNvPr id="2" name="Picture 1"/>
          <p:cNvPicPr>
            <a:picLocks noChangeAspect="1"/>
          </p:cNvPicPr>
          <p:nvPr/>
        </p:nvPicPr>
        <p:blipFill>
          <a:blip r:embed="rId3"/>
          <a:stretch>
            <a:fillRect/>
          </a:stretch>
        </p:blipFill>
        <p:spPr>
          <a:xfrm>
            <a:off x="1054270" y="1737624"/>
            <a:ext cx="6915655" cy="4609311"/>
          </a:xfrm>
          <a:prstGeom prst="rect">
            <a:avLst/>
          </a:prstGeom>
        </p:spPr>
      </p:pic>
    </p:spTree>
    <p:extLst>
      <p:ext uri="{BB962C8B-B14F-4D97-AF65-F5344CB8AC3E}">
        <p14:creationId xmlns:p14="http://schemas.microsoft.com/office/powerpoint/2010/main" val="241709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9184" y="5909211"/>
            <a:ext cx="8276651" cy="830997"/>
          </a:xfrm>
          <a:prstGeom prst="rect">
            <a:avLst/>
          </a:prstGeom>
          <a:noFill/>
        </p:spPr>
        <p:txBody>
          <a:bodyPr wrap="square" rtlCol="0">
            <a:spAutoFit/>
          </a:bodyPr>
          <a:lstStyle/>
          <a:p>
            <a:pPr algn="ctr"/>
            <a:r>
              <a:rPr lang="en-US" sz="2400" b="1" dirty="0" err="1"/>
              <a:t>Narwala</a:t>
            </a:r>
            <a:r>
              <a:rPr lang="en-US" sz="2400" b="1" dirty="0"/>
              <a:t> </a:t>
            </a:r>
            <a:r>
              <a:rPr lang="en-US" sz="2400" b="1" dirty="0" err="1"/>
              <a:t>Gabarnmang</a:t>
            </a:r>
            <a:r>
              <a:rPr lang="en-US" sz="2400" b="1" dirty="0"/>
              <a:t> rock </a:t>
            </a:r>
            <a:r>
              <a:rPr lang="en-US" sz="2400" b="1" dirty="0" smtClean="0"/>
              <a:t>shelter: </a:t>
            </a:r>
            <a:r>
              <a:rPr lang="en-US" sz="2400" dirty="0" smtClean="0"/>
              <a:t>one </a:t>
            </a:r>
            <a:r>
              <a:rPr lang="en-US" sz="2400" dirty="0"/>
              <a:t>of the oldest known pieces of rock art on Earth </a:t>
            </a:r>
            <a:r>
              <a:rPr lang="en-US" sz="2400" b="1" dirty="0" smtClean="0"/>
              <a:t> </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Public Domain</a:t>
            </a:r>
          </a:p>
          <a:p>
            <a:endParaRPr lang="en-US" sz="1400" dirty="0"/>
          </a:p>
        </p:txBody>
      </p:sp>
      <p:sp>
        <p:nvSpPr>
          <p:cNvPr id="5" name="TextBox 4"/>
          <p:cNvSpPr txBox="1"/>
          <p:nvPr/>
        </p:nvSpPr>
        <p:spPr>
          <a:xfrm>
            <a:off x="702949" y="476263"/>
            <a:ext cx="1365728" cy="461665"/>
          </a:xfrm>
          <a:prstGeom prst="rect">
            <a:avLst/>
          </a:prstGeom>
          <a:noFill/>
        </p:spPr>
        <p:txBody>
          <a:bodyPr wrap="none" rtlCol="0">
            <a:spAutoFit/>
          </a:bodyPr>
          <a:lstStyle/>
          <a:p>
            <a:r>
              <a:rPr lang="en-US" sz="2400" dirty="0" smtClean="0"/>
              <a:t>22000 BC</a:t>
            </a:r>
            <a:endParaRPr lang="en-US" sz="2400" dirty="0"/>
          </a:p>
        </p:txBody>
      </p:sp>
      <p:pic>
        <p:nvPicPr>
          <p:cNvPr id="7" name="Picture 6"/>
          <p:cNvPicPr>
            <a:picLocks noChangeAspect="1"/>
          </p:cNvPicPr>
          <p:nvPr/>
        </p:nvPicPr>
        <p:blipFill>
          <a:blip r:embed="rId3"/>
          <a:stretch>
            <a:fillRect/>
          </a:stretch>
        </p:blipFill>
        <p:spPr>
          <a:xfrm>
            <a:off x="1201815" y="1229562"/>
            <a:ext cx="7057830" cy="4679649"/>
          </a:xfrm>
          <a:prstGeom prst="rect">
            <a:avLst/>
          </a:prstGeom>
        </p:spPr>
      </p:pic>
      <p:sp>
        <p:nvSpPr>
          <p:cNvPr id="10" name="TextBox 9"/>
          <p:cNvSpPr txBox="1"/>
          <p:nvPr/>
        </p:nvSpPr>
        <p:spPr>
          <a:xfrm>
            <a:off x="4265517" y="324012"/>
            <a:ext cx="4057596" cy="769441"/>
          </a:xfrm>
          <a:prstGeom prst="rect">
            <a:avLst/>
          </a:prstGeom>
          <a:noFill/>
        </p:spPr>
        <p:txBody>
          <a:bodyPr wrap="none" rtlCol="0">
            <a:spAutoFit/>
          </a:bodyPr>
          <a:lstStyle/>
          <a:p>
            <a:pPr algn="r"/>
            <a:r>
              <a:rPr lang="en-US" sz="4400" dirty="0"/>
              <a:t>R</a:t>
            </a:r>
            <a:r>
              <a:rPr lang="en-US" sz="4400" dirty="0" smtClean="0"/>
              <a:t>ock using ochre</a:t>
            </a:r>
            <a:endParaRPr lang="en-US" sz="4400" dirty="0"/>
          </a:p>
        </p:txBody>
      </p:sp>
    </p:spTree>
    <p:extLst>
      <p:ext uri="{BB962C8B-B14F-4D97-AF65-F5344CB8AC3E}">
        <p14:creationId xmlns:p14="http://schemas.microsoft.com/office/powerpoint/2010/main" val="250139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071568" y="3566617"/>
            <a:ext cx="5017550" cy="738664"/>
          </a:xfrm>
          <a:prstGeom prst="rect">
            <a:avLst/>
          </a:prstGeom>
          <a:noFill/>
        </p:spPr>
        <p:txBody>
          <a:bodyPr wrap="square" rtlCol="0">
            <a:spAutoFit/>
          </a:bodyPr>
          <a:lstStyle/>
          <a:p>
            <a:r>
              <a:rPr lang="en-US" sz="1400" i="1" dirty="0" smtClean="0"/>
              <a:t>Image: </a:t>
            </a:r>
            <a:r>
              <a:rPr lang="en-US" sz="1400" b="1" dirty="0"/>
              <a:t>https://</a:t>
            </a:r>
            <a:r>
              <a:rPr lang="en-US" sz="1400" b="1" dirty="0" err="1"/>
              <a:t>www.backblaze.com</a:t>
            </a:r>
            <a:r>
              <a:rPr lang="en-US" sz="1400" b="1" dirty="0"/>
              <a:t>/blog/data-storage-technologies-of-the-future/</a:t>
            </a:r>
          </a:p>
          <a:p>
            <a:endParaRPr lang="en-US" sz="1400" dirty="0"/>
          </a:p>
        </p:txBody>
      </p:sp>
      <p:sp>
        <p:nvSpPr>
          <p:cNvPr id="5" name="TextBox 4"/>
          <p:cNvSpPr txBox="1"/>
          <p:nvPr/>
        </p:nvSpPr>
        <p:spPr>
          <a:xfrm>
            <a:off x="475274" y="492786"/>
            <a:ext cx="2094443" cy="646331"/>
          </a:xfrm>
          <a:prstGeom prst="rect">
            <a:avLst/>
          </a:prstGeom>
          <a:noFill/>
        </p:spPr>
        <p:txBody>
          <a:bodyPr wrap="none" rtlCol="0">
            <a:spAutoFit/>
          </a:bodyPr>
          <a:lstStyle/>
          <a:p>
            <a:r>
              <a:rPr lang="en-US" sz="3600" dirty="0" smtClean="0"/>
              <a:t>2500 AD ?</a:t>
            </a:r>
            <a:endParaRPr lang="en-US" sz="3600" dirty="0"/>
          </a:p>
        </p:txBody>
      </p:sp>
      <p:sp>
        <p:nvSpPr>
          <p:cNvPr id="7" name="TextBox 6"/>
          <p:cNvSpPr txBox="1"/>
          <p:nvPr/>
        </p:nvSpPr>
        <p:spPr>
          <a:xfrm>
            <a:off x="5766289" y="369676"/>
            <a:ext cx="2820804" cy="769441"/>
          </a:xfrm>
          <a:prstGeom prst="rect">
            <a:avLst/>
          </a:prstGeom>
          <a:noFill/>
        </p:spPr>
        <p:txBody>
          <a:bodyPr wrap="none" rtlCol="0">
            <a:spAutoFit/>
          </a:bodyPr>
          <a:lstStyle/>
          <a:p>
            <a:pPr algn="r"/>
            <a:r>
              <a:rPr lang="en-US" sz="4400" dirty="0" smtClean="0"/>
              <a:t>…in future?</a:t>
            </a:r>
            <a:endParaRPr lang="en-US" sz="4400" dirty="0"/>
          </a:p>
        </p:txBody>
      </p:sp>
      <p:pic>
        <p:nvPicPr>
          <p:cNvPr id="2" name="Picture 1"/>
          <p:cNvPicPr>
            <a:picLocks noChangeAspect="1"/>
          </p:cNvPicPr>
          <p:nvPr/>
        </p:nvPicPr>
        <p:blipFill>
          <a:blip r:embed="rId3"/>
          <a:stretch>
            <a:fillRect/>
          </a:stretch>
        </p:blipFill>
        <p:spPr>
          <a:xfrm rot="642455">
            <a:off x="882394" y="1748061"/>
            <a:ext cx="6691853" cy="2964863"/>
          </a:xfrm>
          <a:prstGeom prst="rect">
            <a:avLst/>
          </a:prstGeom>
        </p:spPr>
      </p:pic>
      <p:sp>
        <p:nvSpPr>
          <p:cNvPr id="8" name="TextBox 7"/>
          <p:cNvSpPr txBox="1"/>
          <p:nvPr/>
        </p:nvSpPr>
        <p:spPr>
          <a:xfrm rot="20451072">
            <a:off x="646939" y="5198903"/>
            <a:ext cx="1458415" cy="1292662"/>
          </a:xfrm>
          <a:prstGeom prst="rect">
            <a:avLst/>
          </a:prstGeom>
          <a:noFill/>
        </p:spPr>
        <p:txBody>
          <a:bodyPr wrap="none" rtlCol="0">
            <a:spAutoFit/>
          </a:bodyPr>
          <a:lstStyle/>
          <a:p>
            <a:endParaRPr lang="en-US" sz="2400" dirty="0" smtClean="0">
              <a:solidFill>
                <a:srgbClr val="FFB513"/>
              </a:solidFill>
            </a:endParaRPr>
          </a:p>
          <a:p>
            <a:r>
              <a:rPr lang="en-US" sz="5400" dirty="0" smtClean="0">
                <a:solidFill>
                  <a:srgbClr val="FFB513"/>
                </a:solidFill>
              </a:rPr>
              <a:t>DNA</a:t>
            </a:r>
          </a:p>
        </p:txBody>
      </p:sp>
      <p:sp>
        <p:nvSpPr>
          <p:cNvPr id="9" name="TextBox 8"/>
          <p:cNvSpPr txBox="1"/>
          <p:nvPr/>
        </p:nvSpPr>
        <p:spPr>
          <a:xfrm rot="21338227">
            <a:off x="5689836" y="1534860"/>
            <a:ext cx="2866289" cy="923330"/>
          </a:xfrm>
          <a:prstGeom prst="rect">
            <a:avLst/>
          </a:prstGeom>
          <a:noFill/>
        </p:spPr>
        <p:txBody>
          <a:bodyPr wrap="none" rtlCol="0">
            <a:spAutoFit/>
          </a:bodyPr>
          <a:lstStyle/>
          <a:p>
            <a:r>
              <a:rPr lang="en-US" sz="3600" b="1" dirty="0" smtClean="0">
                <a:solidFill>
                  <a:srgbClr val="FFB513"/>
                </a:solidFill>
              </a:rPr>
              <a:t>Helium Drives</a:t>
            </a:r>
          </a:p>
          <a:p>
            <a:endParaRPr lang="en-US" dirty="0"/>
          </a:p>
        </p:txBody>
      </p:sp>
      <p:sp>
        <p:nvSpPr>
          <p:cNvPr id="10" name="TextBox 9"/>
          <p:cNvSpPr txBox="1"/>
          <p:nvPr/>
        </p:nvSpPr>
        <p:spPr>
          <a:xfrm rot="630217">
            <a:off x="1015996" y="4665480"/>
            <a:ext cx="3206226" cy="830997"/>
          </a:xfrm>
          <a:prstGeom prst="rect">
            <a:avLst/>
          </a:prstGeom>
          <a:noFill/>
        </p:spPr>
        <p:txBody>
          <a:bodyPr wrap="none" rtlCol="0">
            <a:spAutoFit/>
          </a:bodyPr>
          <a:lstStyle/>
          <a:p>
            <a:r>
              <a:rPr lang="en-US" sz="4800" dirty="0" smtClean="0">
                <a:solidFill>
                  <a:srgbClr val="FFB513"/>
                </a:solidFill>
              </a:rPr>
              <a:t>Holographic</a:t>
            </a:r>
            <a:endParaRPr lang="en-US" sz="4800" dirty="0"/>
          </a:p>
        </p:txBody>
      </p:sp>
      <p:sp>
        <p:nvSpPr>
          <p:cNvPr id="11" name="TextBox 10"/>
          <p:cNvSpPr txBox="1"/>
          <p:nvPr/>
        </p:nvSpPr>
        <p:spPr>
          <a:xfrm rot="20544766">
            <a:off x="6715521" y="5383389"/>
            <a:ext cx="968334" cy="861774"/>
          </a:xfrm>
          <a:prstGeom prst="rect">
            <a:avLst/>
          </a:prstGeom>
          <a:noFill/>
        </p:spPr>
        <p:txBody>
          <a:bodyPr wrap="none" rtlCol="0">
            <a:spAutoFit/>
          </a:bodyPr>
          <a:lstStyle/>
          <a:p>
            <a:r>
              <a:rPr lang="en-US" sz="3200" b="1" dirty="0" smtClean="0">
                <a:solidFill>
                  <a:srgbClr val="FFB513"/>
                </a:solidFill>
              </a:rPr>
              <a:t>SMR</a:t>
            </a:r>
          </a:p>
          <a:p>
            <a:endParaRPr lang="en-US" dirty="0"/>
          </a:p>
        </p:txBody>
      </p:sp>
      <p:sp>
        <p:nvSpPr>
          <p:cNvPr id="12" name="TextBox 11"/>
          <p:cNvSpPr txBox="1"/>
          <p:nvPr/>
        </p:nvSpPr>
        <p:spPr>
          <a:xfrm rot="20846462">
            <a:off x="3983680" y="5486486"/>
            <a:ext cx="2165627" cy="984885"/>
          </a:xfrm>
          <a:prstGeom prst="rect">
            <a:avLst/>
          </a:prstGeom>
          <a:noFill/>
        </p:spPr>
        <p:txBody>
          <a:bodyPr wrap="none" rtlCol="0">
            <a:spAutoFit/>
          </a:bodyPr>
          <a:lstStyle/>
          <a:p>
            <a:r>
              <a:rPr lang="en-US" sz="4000" dirty="0" smtClean="0">
                <a:solidFill>
                  <a:srgbClr val="FFB513"/>
                </a:solidFill>
              </a:rPr>
              <a:t>Quantum</a:t>
            </a:r>
          </a:p>
          <a:p>
            <a:endParaRPr lang="en-US" dirty="0"/>
          </a:p>
        </p:txBody>
      </p:sp>
    </p:spTree>
    <p:extLst>
      <p:ext uri="{BB962C8B-B14F-4D97-AF65-F5344CB8AC3E}">
        <p14:creationId xmlns:p14="http://schemas.microsoft.com/office/powerpoint/2010/main" val="50247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Data storage research</a:t>
            </a:r>
            <a:endParaRPr lang="en-US" sz="6600" dirty="0"/>
          </a:p>
        </p:txBody>
      </p:sp>
    </p:spTree>
    <p:extLst>
      <p:ext uri="{BB962C8B-B14F-4D97-AF65-F5344CB8AC3E}">
        <p14:creationId xmlns:p14="http://schemas.microsoft.com/office/powerpoint/2010/main" val="95642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495340843"/>
              </p:ext>
            </p:extLst>
          </p:nvPr>
        </p:nvGraphicFramePr>
        <p:xfrm>
          <a:off x="436510" y="376445"/>
          <a:ext cx="8707490" cy="6254750"/>
        </p:xfrm>
        <a:graphic>
          <a:graphicData uri="http://schemas.openxmlformats.org/presentationml/2006/ole">
            <mc:AlternateContent xmlns:mc="http://schemas.openxmlformats.org/markup-compatibility/2006">
              <mc:Choice xmlns:v="urn:schemas-microsoft-com:vml" Requires="v">
                <p:oleObj spid="_x0000_s1030" name="Document" r:id="rId5" imgW="5410200" imgH="3886200" progId="Word.Document.12">
                  <p:embed/>
                </p:oleObj>
              </mc:Choice>
              <mc:Fallback>
                <p:oleObj name="Document" r:id="rId5" imgW="5410200" imgH="3886200" progId="Word.Document.12">
                  <p:embed/>
                  <p:pic>
                    <p:nvPicPr>
                      <p:cNvPr id="0" name=""/>
                      <p:cNvPicPr/>
                      <p:nvPr/>
                    </p:nvPicPr>
                    <p:blipFill>
                      <a:blip r:embed="rId6"/>
                      <a:stretch>
                        <a:fillRect/>
                      </a:stretch>
                    </p:blipFill>
                    <p:spPr>
                      <a:xfrm>
                        <a:off x="436510" y="376445"/>
                        <a:ext cx="8707490" cy="6254750"/>
                      </a:xfrm>
                      <a:prstGeom prst="rect">
                        <a:avLst/>
                      </a:prstGeom>
                    </p:spPr>
                  </p:pic>
                </p:oleObj>
              </mc:Fallback>
            </mc:AlternateContent>
          </a:graphicData>
        </a:graphic>
      </p:graphicFrame>
    </p:spTree>
    <p:extLst>
      <p:ext uri="{BB962C8B-B14F-4D97-AF65-F5344CB8AC3E}">
        <p14:creationId xmlns:p14="http://schemas.microsoft.com/office/powerpoint/2010/main" val="96747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220" y="5645101"/>
            <a:ext cx="8276651" cy="461665"/>
          </a:xfrm>
          <a:prstGeom prst="rect">
            <a:avLst/>
          </a:prstGeom>
          <a:noFill/>
        </p:spPr>
        <p:txBody>
          <a:bodyPr wrap="square" rtlCol="0">
            <a:spAutoFit/>
          </a:bodyPr>
          <a:lstStyle/>
          <a:p>
            <a:pPr algn="ctr"/>
            <a:r>
              <a:rPr lang="en-US" sz="2400" dirty="0" smtClean="0"/>
              <a:t>Cave of the hands (</a:t>
            </a:r>
            <a:r>
              <a:rPr lang="en-US" sz="2400" dirty="0" err="1"/>
              <a:t>Cueva</a:t>
            </a:r>
            <a:r>
              <a:rPr lang="en-US" sz="2400" dirty="0"/>
              <a:t> de </a:t>
            </a:r>
            <a:r>
              <a:rPr lang="en-US" sz="2400" dirty="0" err="1"/>
              <a:t>las</a:t>
            </a:r>
            <a:r>
              <a:rPr lang="en-US" sz="2400" dirty="0"/>
              <a:t> </a:t>
            </a:r>
            <a:r>
              <a:rPr lang="en-US" sz="2400" dirty="0" smtClean="0"/>
              <a:t>Manos), Santa Cruz, Argentina</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Public Domain</a:t>
            </a:r>
          </a:p>
          <a:p>
            <a:endParaRPr lang="en-US" sz="1400" dirty="0"/>
          </a:p>
        </p:txBody>
      </p:sp>
      <p:sp>
        <p:nvSpPr>
          <p:cNvPr id="5" name="TextBox 4"/>
          <p:cNvSpPr txBox="1"/>
          <p:nvPr/>
        </p:nvSpPr>
        <p:spPr>
          <a:xfrm>
            <a:off x="702949" y="657733"/>
            <a:ext cx="1209736" cy="461665"/>
          </a:xfrm>
          <a:prstGeom prst="rect">
            <a:avLst/>
          </a:prstGeom>
          <a:noFill/>
        </p:spPr>
        <p:txBody>
          <a:bodyPr wrap="none" rtlCol="0">
            <a:spAutoFit/>
          </a:bodyPr>
          <a:lstStyle/>
          <a:p>
            <a:r>
              <a:rPr lang="en-US" sz="2400" dirty="0" smtClean="0"/>
              <a:t>7300 BC</a:t>
            </a:r>
            <a:endParaRPr lang="en-US" sz="2400" dirty="0"/>
          </a:p>
        </p:txBody>
      </p:sp>
      <p:pic>
        <p:nvPicPr>
          <p:cNvPr id="6" name="Picture 5"/>
          <p:cNvPicPr>
            <a:picLocks noChangeAspect="1"/>
          </p:cNvPicPr>
          <p:nvPr/>
        </p:nvPicPr>
        <p:blipFill>
          <a:blip r:embed="rId3"/>
          <a:stretch>
            <a:fillRect/>
          </a:stretch>
        </p:blipFill>
        <p:spPr>
          <a:xfrm>
            <a:off x="861680" y="1406187"/>
            <a:ext cx="7164970" cy="4178705"/>
          </a:xfrm>
          <a:prstGeom prst="rect">
            <a:avLst/>
          </a:prstGeom>
        </p:spPr>
      </p:pic>
      <p:sp>
        <p:nvSpPr>
          <p:cNvPr id="7" name="TextBox 6"/>
          <p:cNvSpPr txBox="1"/>
          <p:nvPr/>
        </p:nvSpPr>
        <p:spPr>
          <a:xfrm>
            <a:off x="3304509" y="505482"/>
            <a:ext cx="4722141" cy="769441"/>
          </a:xfrm>
          <a:prstGeom prst="rect">
            <a:avLst/>
          </a:prstGeom>
          <a:noFill/>
        </p:spPr>
        <p:txBody>
          <a:bodyPr wrap="none" rtlCol="0">
            <a:spAutoFit/>
          </a:bodyPr>
          <a:lstStyle/>
          <a:p>
            <a:pPr algn="r"/>
            <a:r>
              <a:rPr lang="en-US" sz="4400" dirty="0" smtClean="0"/>
              <a:t>Rock using minerals</a:t>
            </a:r>
            <a:endParaRPr lang="en-US" sz="4400" dirty="0"/>
          </a:p>
        </p:txBody>
      </p:sp>
    </p:spTree>
    <p:extLst>
      <p:ext uri="{BB962C8B-B14F-4D97-AF65-F5344CB8AC3E}">
        <p14:creationId xmlns:p14="http://schemas.microsoft.com/office/powerpoint/2010/main" val="1113361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191" y="5183436"/>
            <a:ext cx="8276651" cy="1569660"/>
          </a:xfrm>
          <a:prstGeom prst="rect">
            <a:avLst/>
          </a:prstGeom>
          <a:noFill/>
        </p:spPr>
        <p:txBody>
          <a:bodyPr wrap="square" rtlCol="0">
            <a:spAutoFit/>
          </a:bodyPr>
          <a:lstStyle/>
          <a:p>
            <a:r>
              <a:rPr lang="en-US" sz="2400" dirty="0" err="1" smtClean="0"/>
              <a:t>Jiahu</a:t>
            </a:r>
            <a:r>
              <a:rPr lang="en-US" sz="2400" dirty="0" smtClean="0"/>
              <a:t> symbols, writing-like markings found in 2003 on tortoise shells, dated around 6000 BC, found 2003 at </a:t>
            </a:r>
            <a:r>
              <a:rPr lang="en-US" sz="2400" dirty="0"/>
              <a:t>the </a:t>
            </a:r>
            <a:r>
              <a:rPr lang="en-US" sz="2400" dirty="0" err="1"/>
              <a:t>Jiahu</a:t>
            </a:r>
            <a:r>
              <a:rPr lang="en-US" sz="2400" dirty="0"/>
              <a:t> archaeological </a:t>
            </a:r>
            <a:r>
              <a:rPr lang="en-US" sz="2400" dirty="0" smtClean="0"/>
              <a:t>site, </a:t>
            </a:r>
            <a:r>
              <a:rPr lang="en-US" sz="2400" dirty="0"/>
              <a:t>Henan Province, </a:t>
            </a:r>
            <a:r>
              <a:rPr lang="en-US" sz="2400" dirty="0" smtClean="0"/>
              <a:t>China</a:t>
            </a:r>
          </a:p>
          <a:p>
            <a:endParaRPr lang="en-US" sz="2400" dirty="0"/>
          </a:p>
        </p:txBody>
      </p:sp>
      <p:pic>
        <p:nvPicPr>
          <p:cNvPr id="5" name="Picture 4"/>
          <p:cNvPicPr>
            <a:picLocks noChangeAspect="1"/>
          </p:cNvPicPr>
          <p:nvPr/>
        </p:nvPicPr>
        <p:blipFill>
          <a:blip r:embed="rId3"/>
          <a:stretch>
            <a:fillRect/>
          </a:stretch>
        </p:blipFill>
        <p:spPr>
          <a:xfrm>
            <a:off x="3047118" y="313974"/>
            <a:ext cx="1805494" cy="4710698"/>
          </a:xfrm>
          <a:prstGeom prst="rect">
            <a:avLst/>
          </a:prstGeom>
          <a:solidFill>
            <a:schemeClr val="tx1"/>
          </a:solidFill>
        </p:spPr>
      </p:pic>
      <p:sp>
        <p:nvSpPr>
          <p:cNvPr id="6" name="TextBox 5"/>
          <p:cNvSpPr txBox="1"/>
          <p:nvPr/>
        </p:nvSpPr>
        <p:spPr>
          <a:xfrm rot="16200000">
            <a:off x="4158015" y="3714572"/>
            <a:ext cx="2250868" cy="369332"/>
          </a:xfrm>
          <a:prstGeom prst="rect">
            <a:avLst/>
          </a:prstGeom>
          <a:noFill/>
        </p:spPr>
        <p:txBody>
          <a:bodyPr wrap="square" rtlCol="0">
            <a:spAutoFit/>
          </a:bodyPr>
          <a:lstStyle/>
          <a:p>
            <a:r>
              <a:rPr lang="en-US" i="1" dirty="0" smtClean="0"/>
              <a:t>Public domain</a:t>
            </a:r>
            <a:endParaRPr lang="en-US" i="1" dirty="0"/>
          </a:p>
        </p:txBody>
      </p:sp>
      <p:sp>
        <p:nvSpPr>
          <p:cNvPr id="7" name="TextBox 6"/>
          <p:cNvSpPr txBox="1"/>
          <p:nvPr/>
        </p:nvSpPr>
        <p:spPr>
          <a:xfrm>
            <a:off x="476191" y="793817"/>
            <a:ext cx="1209736" cy="461665"/>
          </a:xfrm>
          <a:prstGeom prst="rect">
            <a:avLst/>
          </a:prstGeom>
          <a:noFill/>
        </p:spPr>
        <p:txBody>
          <a:bodyPr wrap="none" rtlCol="0">
            <a:spAutoFit/>
          </a:bodyPr>
          <a:lstStyle/>
          <a:p>
            <a:r>
              <a:rPr lang="en-US" sz="2400" dirty="0" smtClean="0"/>
              <a:t>7000 BC</a:t>
            </a:r>
            <a:endParaRPr lang="en-US" sz="2400" dirty="0"/>
          </a:p>
        </p:txBody>
      </p:sp>
      <p:sp>
        <p:nvSpPr>
          <p:cNvPr id="8" name="TextBox 7"/>
          <p:cNvSpPr txBox="1"/>
          <p:nvPr/>
        </p:nvSpPr>
        <p:spPr>
          <a:xfrm>
            <a:off x="5098783" y="417193"/>
            <a:ext cx="3805073" cy="1446550"/>
          </a:xfrm>
          <a:prstGeom prst="rect">
            <a:avLst/>
          </a:prstGeom>
          <a:noFill/>
        </p:spPr>
        <p:txBody>
          <a:bodyPr wrap="square" rtlCol="0">
            <a:spAutoFit/>
          </a:bodyPr>
          <a:lstStyle/>
          <a:p>
            <a:r>
              <a:rPr lang="en-US" sz="4400" dirty="0" smtClean="0"/>
              <a:t>Engraved on tortoise shells</a:t>
            </a:r>
            <a:endParaRPr lang="en-US" sz="4400" dirty="0"/>
          </a:p>
        </p:txBody>
      </p:sp>
    </p:spTree>
    <p:extLst>
      <p:ext uri="{BB962C8B-B14F-4D97-AF65-F5344CB8AC3E}">
        <p14:creationId xmlns:p14="http://schemas.microsoft.com/office/powerpoint/2010/main" val="12431307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432" y="5866180"/>
            <a:ext cx="8758512" cy="830997"/>
          </a:xfrm>
          <a:prstGeom prst="rect">
            <a:avLst/>
          </a:prstGeom>
          <a:noFill/>
        </p:spPr>
        <p:txBody>
          <a:bodyPr wrap="square" rtlCol="0">
            <a:spAutoFit/>
          </a:bodyPr>
          <a:lstStyle/>
          <a:p>
            <a:pPr algn="ctr"/>
            <a:r>
              <a:rPr lang="en-US" sz="2400" dirty="0" smtClean="0"/>
              <a:t>Cursive hieroglyphs from the Papyrus of </a:t>
            </a:r>
            <a:r>
              <a:rPr lang="en-US" sz="2400" dirty="0" err="1" smtClean="0"/>
              <a:t>Ani</a:t>
            </a:r>
            <a:r>
              <a:rPr lang="en-US" sz="2400" dirty="0" smtClean="0"/>
              <a:t>, an example of the Egyptian Book of the Dead</a:t>
            </a:r>
            <a:endParaRPr lang="en-US" sz="2400" dirty="0"/>
          </a:p>
        </p:txBody>
      </p:sp>
      <p:sp>
        <p:nvSpPr>
          <p:cNvPr id="4" name="TextBox 3"/>
          <p:cNvSpPr txBox="1"/>
          <p:nvPr/>
        </p:nvSpPr>
        <p:spPr>
          <a:xfrm>
            <a:off x="476191" y="584201"/>
            <a:ext cx="1655330" cy="461665"/>
          </a:xfrm>
          <a:prstGeom prst="rect">
            <a:avLst/>
          </a:prstGeom>
          <a:noFill/>
        </p:spPr>
        <p:txBody>
          <a:bodyPr wrap="square" rtlCol="0">
            <a:spAutoFit/>
          </a:bodyPr>
          <a:lstStyle/>
          <a:p>
            <a:r>
              <a:rPr lang="en-US" sz="2400" dirty="0" smtClean="0"/>
              <a:t>1250</a:t>
            </a:r>
            <a:r>
              <a:rPr lang="en-US" sz="2400" baseline="30000" dirty="0"/>
              <a:t> </a:t>
            </a:r>
            <a:r>
              <a:rPr lang="en-US" sz="2400" dirty="0" smtClean="0"/>
              <a:t>BC</a:t>
            </a:r>
            <a:endParaRPr lang="en-US" sz="2400" dirty="0"/>
          </a:p>
        </p:txBody>
      </p:sp>
      <p:sp>
        <p:nvSpPr>
          <p:cNvPr id="8" name="TextBox 7"/>
          <p:cNvSpPr txBox="1"/>
          <p:nvPr/>
        </p:nvSpPr>
        <p:spPr>
          <a:xfrm>
            <a:off x="2335603" y="4354646"/>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476191" y="1914109"/>
            <a:ext cx="6316409" cy="3263478"/>
          </a:xfrm>
          <a:prstGeom prst="rect">
            <a:avLst/>
          </a:prstGeom>
        </p:spPr>
      </p:pic>
      <p:pic>
        <p:nvPicPr>
          <p:cNvPr id="7" name="Picture 6"/>
          <p:cNvPicPr>
            <a:picLocks noChangeAspect="1"/>
          </p:cNvPicPr>
          <p:nvPr/>
        </p:nvPicPr>
        <p:blipFill>
          <a:blip r:embed="rId4"/>
          <a:stretch>
            <a:fillRect/>
          </a:stretch>
        </p:blipFill>
        <p:spPr>
          <a:xfrm>
            <a:off x="6065718" y="584201"/>
            <a:ext cx="2578100" cy="3365500"/>
          </a:xfrm>
          <a:prstGeom prst="rect">
            <a:avLst/>
          </a:prstGeom>
        </p:spPr>
      </p:pic>
      <p:sp>
        <p:nvSpPr>
          <p:cNvPr id="11" name="TextBox 10"/>
          <p:cNvSpPr txBox="1"/>
          <p:nvPr/>
        </p:nvSpPr>
        <p:spPr>
          <a:xfrm>
            <a:off x="476191" y="982726"/>
            <a:ext cx="4379124" cy="769441"/>
          </a:xfrm>
          <a:prstGeom prst="rect">
            <a:avLst/>
          </a:prstGeom>
          <a:noFill/>
        </p:spPr>
        <p:txBody>
          <a:bodyPr wrap="none" rtlCol="0">
            <a:spAutoFit/>
          </a:bodyPr>
          <a:lstStyle/>
          <a:p>
            <a:r>
              <a:rPr lang="en-US" sz="4400" dirty="0"/>
              <a:t>P</a:t>
            </a:r>
            <a:r>
              <a:rPr lang="en-US" sz="4400" dirty="0" smtClean="0"/>
              <a:t>apyrus using inks</a:t>
            </a:r>
            <a:endParaRPr lang="en-US" sz="4400" dirty="0"/>
          </a:p>
        </p:txBody>
      </p:sp>
    </p:spTree>
    <p:extLst>
      <p:ext uri="{BB962C8B-B14F-4D97-AF65-F5344CB8AC3E}">
        <p14:creationId xmlns:p14="http://schemas.microsoft.com/office/powerpoint/2010/main" val="37504320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432" y="3892981"/>
            <a:ext cx="8758512" cy="954107"/>
          </a:xfrm>
          <a:prstGeom prst="rect">
            <a:avLst/>
          </a:prstGeom>
          <a:noFill/>
        </p:spPr>
        <p:txBody>
          <a:bodyPr wrap="square" rtlCol="0">
            <a:spAutoFit/>
          </a:bodyPr>
          <a:lstStyle/>
          <a:p>
            <a:pPr algn="ctr"/>
            <a:r>
              <a:rPr lang="en-US" sz="2800" dirty="0"/>
              <a:t>Inscription of Xerxes, Van, </a:t>
            </a:r>
            <a:r>
              <a:rPr lang="en-US" sz="2800" dirty="0" smtClean="0"/>
              <a:t>Turkey in three languages, side-by-side.</a:t>
            </a:r>
            <a:endParaRPr lang="en-US" sz="2800" dirty="0"/>
          </a:p>
        </p:txBody>
      </p:sp>
      <p:pic>
        <p:nvPicPr>
          <p:cNvPr id="2" name="Picture 1"/>
          <p:cNvPicPr>
            <a:picLocks noChangeAspect="1"/>
          </p:cNvPicPr>
          <p:nvPr/>
        </p:nvPicPr>
        <p:blipFill>
          <a:blip r:embed="rId3"/>
          <a:stretch>
            <a:fillRect/>
          </a:stretch>
        </p:blipFill>
        <p:spPr>
          <a:xfrm>
            <a:off x="657597" y="1039479"/>
            <a:ext cx="4603179" cy="2853502"/>
          </a:xfrm>
          <a:prstGeom prst="rect">
            <a:avLst/>
          </a:prstGeom>
        </p:spPr>
      </p:pic>
      <p:sp>
        <p:nvSpPr>
          <p:cNvPr id="4" name="TextBox 3"/>
          <p:cNvSpPr txBox="1"/>
          <p:nvPr/>
        </p:nvSpPr>
        <p:spPr>
          <a:xfrm>
            <a:off x="476191" y="432976"/>
            <a:ext cx="1655330" cy="523220"/>
          </a:xfrm>
          <a:prstGeom prst="rect">
            <a:avLst/>
          </a:prstGeom>
          <a:noFill/>
        </p:spPr>
        <p:txBody>
          <a:bodyPr wrap="square" rtlCol="0">
            <a:spAutoFit/>
          </a:bodyPr>
          <a:lstStyle/>
          <a:p>
            <a:r>
              <a:rPr lang="en-US" sz="2800" dirty="0" smtClean="0"/>
              <a:t>500 BC</a:t>
            </a:r>
            <a:endParaRPr lang="en-US" sz="2800" dirty="0"/>
          </a:p>
        </p:txBody>
      </p:sp>
      <p:sp>
        <p:nvSpPr>
          <p:cNvPr id="8" name="TextBox 7"/>
          <p:cNvSpPr txBox="1"/>
          <p:nvPr/>
        </p:nvSpPr>
        <p:spPr>
          <a:xfrm>
            <a:off x="2335603" y="4354646"/>
            <a:ext cx="184666" cy="400110"/>
          </a:xfrm>
          <a:prstGeom prst="rect">
            <a:avLst/>
          </a:prstGeom>
          <a:noFill/>
        </p:spPr>
        <p:txBody>
          <a:bodyPr wrap="none" rtlCol="0">
            <a:spAutoFit/>
          </a:bodyPr>
          <a:lstStyle/>
          <a:p>
            <a:endParaRPr lang="en-US" sz="20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76191" y="4849674"/>
            <a:ext cx="8299328" cy="1150193"/>
          </a:xfrm>
          <a:prstGeom prst="rect">
            <a:avLst/>
          </a:prstGeom>
        </p:spPr>
      </p:pic>
      <p:sp>
        <p:nvSpPr>
          <p:cNvPr id="10" name="TextBox 9"/>
          <p:cNvSpPr txBox="1"/>
          <p:nvPr/>
        </p:nvSpPr>
        <p:spPr>
          <a:xfrm>
            <a:off x="249432" y="6027003"/>
            <a:ext cx="8894568" cy="523220"/>
          </a:xfrm>
          <a:prstGeom prst="rect">
            <a:avLst/>
          </a:prstGeom>
          <a:noFill/>
        </p:spPr>
        <p:txBody>
          <a:bodyPr wrap="square" rtlCol="0">
            <a:spAutoFit/>
          </a:bodyPr>
          <a:lstStyle/>
          <a:p>
            <a:pPr algn="ctr"/>
            <a:r>
              <a:rPr lang="en-US" sz="2800" dirty="0"/>
              <a:t>E</a:t>
            </a:r>
            <a:r>
              <a:rPr lang="en-US" sz="2800" dirty="0" smtClean="0"/>
              <a:t>volution over 2000 years of the symbol for “head”</a:t>
            </a:r>
            <a:endParaRPr lang="en-US" sz="2800" dirty="0"/>
          </a:p>
        </p:txBody>
      </p:sp>
      <p:sp>
        <p:nvSpPr>
          <p:cNvPr id="12" name="TextBox 11"/>
          <p:cNvSpPr txBox="1"/>
          <p:nvPr/>
        </p:nvSpPr>
        <p:spPr>
          <a:xfrm>
            <a:off x="5260776" y="432976"/>
            <a:ext cx="3322826" cy="2308324"/>
          </a:xfrm>
          <a:prstGeom prst="rect">
            <a:avLst/>
          </a:prstGeom>
          <a:noFill/>
        </p:spPr>
        <p:txBody>
          <a:bodyPr wrap="square" rtlCol="0">
            <a:spAutoFit/>
          </a:bodyPr>
          <a:lstStyle/>
          <a:p>
            <a:pPr algn="r"/>
            <a:r>
              <a:rPr lang="en-US" sz="4800" dirty="0" smtClean="0"/>
              <a:t>Engraved </a:t>
            </a:r>
            <a:br>
              <a:rPr lang="en-US" sz="4800" dirty="0" smtClean="0"/>
            </a:br>
            <a:r>
              <a:rPr lang="en-US" sz="4800" dirty="0" smtClean="0"/>
              <a:t>on a stone surface</a:t>
            </a:r>
            <a:endParaRPr lang="en-US" sz="4800" dirty="0"/>
          </a:p>
        </p:txBody>
      </p:sp>
    </p:spTree>
    <p:extLst>
      <p:ext uri="{BB962C8B-B14F-4D97-AF65-F5344CB8AC3E}">
        <p14:creationId xmlns:p14="http://schemas.microsoft.com/office/powerpoint/2010/main" val="8823624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29999" t="34257"/>
          <a:stretch/>
        </p:blipFill>
        <p:spPr bwMode="auto">
          <a:xfrm>
            <a:off x="1097927" y="1519590"/>
            <a:ext cx="6566480" cy="3418848"/>
          </a:xfrm>
          <a:prstGeom prst="rect">
            <a:avLst/>
          </a:prstGeom>
          <a:noFill/>
          <a:ln>
            <a:noFill/>
          </a:ln>
        </p:spPr>
      </p:pic>
      <p:sp>
        <p:nvSpPr>
          <p:cNvPr id="3" name="TextBox 2"/>
          <p:cNvSpPr txBox="1"/>
          <p:nvPr/>
        </p:nvSpPr>
        <p:spPr>
          <a:xfrm>
            <a:off x="476191" y="5183436"/>
            <a:ext cx="8276651" cy="1200328"/>
          </a:xfrm>
          <a:prstGeom prst="rect">
            <a:avLst/>
          </a:prstGeom>
          <a:noFill/>
        </p:spPr>
        <p:txBody>
          <a:bodyPr wrap="square" rtlCol="0">
            <a:spAutoFit/>
          </a:bodyPr>
          <a:lstStyle/>
          <a:p>
            <a:r>
              <a:rPr lang="en-US" sz="2400" dirty="0"/>
              <a:t>A conservator for the Museum of London, holds a piece of wood bearing the words ‘</a:t>
            </a:r>
            <a:r>
              <a:rPr lang="en-US" sz="2400" dirty="0" err="1"/>
              <a:t>Londinio</a:t>
            </a:r>
            <a:r>
              <a:rPr lang="en-US" sz="2400" dirty="0"/>
              <a:t> </a:t>
            </a:r>
            <a:r>
              <a:rPr lang="en-US" sz="2400" dirty="0" err="1" smtClean="0"/>
              <a:t>Mogontio</a:t>
            </a:r>
            <a:r>
              <a:rPr lang="en-US" sz="2400" dirty="0" smtClean="0"/>
              <a:t>: ‘</a:t>
            </a:r>
            <a:r>
              <a:rPr lang="en-US" sz="2400" dirty="0"/>
              <a:t>to </a:t>
            </a:r>
            <a:r>
              <a:rPr lang="en-US" sz="2400" dirty="0" err="1"/>
              <a:t>Mogontius</a:t>
            </a:r>
            <a:r>
              <a:rPr lang="en-US" sz="2400" dirty="0"/>
              <a:t> in </a:t>
            </a:r>
            <a:r>
              <a:rPr lang="en-US" sz="2400" dirty="0" smtClean="0"/>
              <a:t>London‘, </a:t>
            </a:r>
            <a:r>
              <a:rPr lang="en-US" sz="2400" dirty="0"/>
              <a:t>the oldest handwritten </a:t>
            </a:r>
            <a:r>
              <a:rPr lang="en-US" sz="2400" dirty="0" smtClean="0"/>
              <a:t>document </a:t>
            </a:r>
            <a:r>
              <a:rPr lang="en-US" sz="2400" dirty="0"/>
              <a:t>ever found in the </a:t>
            </a:r>
            <a:r>
              <a:rPr lang="en-US" sz="2400" dirty="0" smtClean="0"/>
              <a:t>UK.</a:t>
            </a:r>
            <a:endParaRPr lang="en-US" sz="2400" dirty="0"/>
          </a:p>
        </p:txBody>
      </p:sp>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Photograph: John Stillwell/PA</a:t>
            </a:r>
          </a:p>
          <a:p>
            <a:endParaRPr lang="en-US" sz="1400" dirty="0"/>
          </a:p>
        </p:txBody>
      </p:sp>
      <p:sp>
        <p:nvSpPr>
          <p:cNvPr id="5" name="TextBox 4"/>
          <p:cNvSpPr txBox="1"/>
          <p:nvPr/>
        </p:nvSpPr>
        <p:spPr>
          <a:xfrm>
            <a:off x="702949" y="657733"/>
            <a:ext cx="933669" cy="461665"/>
          </a:xfrm>
          <a:prstGeom prst="rect">
            <a:avLst/>
          </a:prstGeom>
          <a:noFill/>
        </p:spPr>
        <p:txBody>
          <a:bodyPr wrap="none" rtlCol="0">
            <a:spAutoFit/>
          </a:bodyPr>
          <a:lstStyle/>
          <a:p>
            <a:r>
              <a:rPr lang="en-US" sz="2400" dirty="0" smtClean="0"/>
              <a:t>43 AD</a:t>
            </a:r>
            <a:endParaRPr lang="en-US" sz="2000" dirty="0"/>
          </a:p>
        </p:txBody>
      </p:sp>
      <p:sp>
        <p:nvSpPr>
          <p:cNvPr id="6" name="TextBox 5"/>
          <p:cNvSpPr txBox="1"/>
          <p:nvPr/>
        </p:nvSpPr>
        <p:spPr>
          <a:xfrm>
            <a:off x="2556758" y="505482"/>
            <a:ext cx="5469892" cy="769441"/>
          </a:xfrm>
          <a:prstGeom prst="rect">
            <a:avLst/>
          </a:prstGeom>
          <a:noFill/>
        </p:spPr>
        <p:txBody>
          <a:bodyPr wrap="none" rtlCol="0">
            <a:spAutoFit/>
          </a:bodyPr>
          <a:lstStyle/>
          <a:p>
            <a:pPr algn="r"/>
            <a:r>
              <a:rPr lang="en-US" sz="4400" dirty="0" smtClean="0"/>
              <a:t>Wood coated with wax</a:t>
            </a:r>
            <a:endParaRPr lang="en-US" sz="4400" dirty="0"/>
          </a:p>
        </p:txBody>
      </p:sp>
    </p:spTree>
    <p:extLst>
      <p:ext uri="{BB962C8B-B14F-4D97-AF65-F5344CB8AC3E}">
        <p14:creationId xmlns:p14="http://schemas.microsoft.com/office/powerpoint/2010/main" val="41181495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973066" y="3408406"/>
            <a:ext cx="2630389" cy="523220"/>
          </a:xfrm>
          <a:prstGeom prst="rect">
            <a:avLst/>
          </a:prstGeom>
          <a:noFill/>
        </p:spPr>
        <p:txBody>
          <a:bodyPr wrap="square" rtlCol="0">
            <a:spAutoFit/>
          </a:bodyPr>
          <a:lstStyle/>
          <a:p>
            <a:r>
              <a:rPr lang="en-US" sz="1400" i="1" dirty="0" smtClean="0"/>
              <a:t>Image: </a:t>
            </a:r>
          </a:p>
          <a:p>
            <a:r>
              <a:rPr lang="en-US" sz="1400" dirty="0" smtClean="0"/>
              <a:t>Unknown</a:t>
            </a:r>
            <a:endParaRPr lang="en-US" sz="1400" dirty="0"/>
          </a:p>
        </p:txBody>
      </p:sp>
      <p:sp>
        <p:nvSpPr>
          <p:cNvPr id="5" name="TextBox 4"/>
          <p:cNvSpPr txBox="1"/>
          <p:nvPr/>
        </p:nvSpPr>
        <p:spPr>
          <a:xfrm>
            <a:off x="476191" y="657733"/>
            <a:ext cx="1089661" cy="461665"/>
          </a:xfrm>
          <a:prstGeom prst="rect">
            <a:avLst/>
          </a:prstGeom>
          <a:noFill/>
        </p:spPr>
        <p:txBody>
          <a:bodyPr wrap="none" rtlCol="0">
            <a:spAutoFit/>
          </a:bodyPr>
          <a:lstStyle/>
          <a:p>
            <a:r>
              <a:rPr lang="en-US" sz="2400" dirty="0" smtClean="0"/>
              <a:t>300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Nag </a:t>
            </a:r>
            <a:r>
              <a:rPr lang="en-US" sz="2800" dirty="0" err="1" smtClean="0"/>
              <a:t>Hammadi</a:t>
            </a:r>
            <a:r>
              <a:rPr lang="en-US" sz="2800" dirty="0" smtClean="0"/>
              <a:t> codex: One of the earliest books</a:t>
            </a:r>
            <a:endParaRPr lang="en-US" sz="2800" dirty="0"/>
          </a:p>
        </p:txBody>
      </p:sp>
      <p:pic>
        <p:nvPicPr>
          <p:cNvPr id="9" name="Picture 8"/>
          <p:cNvPicPr>
            <a:picLocks noChangeAspect="1"/>
          </p:cNvPicPr>
          <p:nvPr/>
        </p:nvPicPr>
        <p:blipFill>
          <a:blip r:embed="rId3"/>
          <a:stretch>
            <a:fillRect/>
          </a:stretch>
        </p:blipFill>
        <p:spPr>
          <a:xfrm>
            <a:off x="863850" y="1422400"/>
            <a:ext cx="7162800" cy="4013200"/>
          </a:xfrm>
          <a:prstGeom prst="rect">
            <a:avLst/>
          </a:prstGeom>
        </p:spPr>
      </p:pic>
      <p:sp>
        <p:nvSpPr>
          <p:cNvPr id="10" name="TextBox 9"/>
          <p:cNvSpPr txBox="1"/>
          <p:nvPr/>
        </p:nvSpPr>
        <p:spPr>
          <a:xfrm>
            <a:off x="1592035" y="505482"/>
            <a:ext cx="6336666" cy="769441"/>
          </a:xfrm>
          <a:prstGeom prst="rect">
            <a:avLst/>
          </a:prstGeom>
          <a:noFill/>
        </p:spPr>
        <p:txBody>
          <a:bodyPr wrap="none" rtlCol="0">
            <a:spAutoFit/>
          </a:bodyPr>
          <a:lstStyle/>
          <a:p>
            <a:pPr algn="r"/>
            <a:r>
              <a:rPr lang="en-US" sz="4400" dirty="0" smtClean="0"/>
              <a:t>Papyrus bound into a book</a:t>
            </a:r>
            <a:endParaRPr lang="en-US" sz="4400" dirty="0"/>
          </a:p>
        </p:txBody>
      </p:sp>
    </p:spTree>
    <p:extLst>
      <p:ext uri="{BB962C8B-B14F-4D97-AF65-F5344CB8AC3E}">
        <p14:creationId xmlns:p14="http://schemas.microsoft.com/office/powerpoint/2010/main" val="12687901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6819177" y="4338945"/>
            <a:ext cx="2630389" cy="307777"/>
          </a:xfrm>
          <a:prstGeom prst="rect">
            <a:avLst/>
          </a:prstGeom>
          <a:noFill/>
        </p:spPr>
        <p:txBody>
          <a:bodyPr wrap="square" rtlCol="0">
            <a:spAutoFit/>
          </a:bodyPr>
          <a:lstStyle/>
          <a:p>
            <a:r>
              <a:rPr lang="en-US" sz="1400" i="1" dirty="0" smtClean="0"/>
              <a:t>Image: </a:t>
            </a:r>
            <a:r>
              <a:rPr lang="en-US" sz="1400" i="1" dirty="0"/>
              <a:t> </a:t>
            </a:r>
            <a:r>
              <a:rPr lang="en-US" sz="1400" dirty="0" smtClean="0"/>
              <a:t>Creative Commons</a:t>
            </a:r>
            <a:endParaRPr lang="en-US" sz="1400" dirty="0"/>
          </a:p>
        </p:txBody>
      </p:sp>
      <p:sp>
        <p:nvSpPr>
          <p:cNvPr id="5" name="TextBox 4"/>
          <p:cNvSpPr txBox="1"/>
          <p:nvPr/>
        </p:nvSpPr>
        <p:spPr>
          <a:xfrm>
            <a:off x="476191" y="657733"/>
            <a:ext cx="933669" cy="461665"/>
          </a:xfrm>
          <a:prstGeom prst="rect">
            <a:avLst/>
          </a:prstGeom>
          <a:noFill/>
        </p:spPr>
        <p:txBody>
          <a:bodyPr wrap="none" rtlCol="0">
            <a:spAutoFit/>
          </a:bodyPr>
          <a:lstStyle/>
          <a:p>
            <a:r>
              <a:rPr lang="en-US" sz="2400" dirty="0" smtClean="0"/>
              <a:t>60 AD</a:t>
            </a:r>
            <a:endParaRPr lang="en-US" sz="2400" dirty="0"/>
          </a:p>
        </p:txBody>
      </p:sp>
      <p:sp>
        <p:nvSpPr>
          <p:cNvPr id="6" name="TextBox 5"/>
          <p:cNvSpPr txBox="1"/>
          <p:nvPr/>
        </p:nvSpPr>
        <p:spPr>
          <a:xfrm>
            <a:off x="748299" y="6058902"/>
            <a:ext cx="7052161" cy="523220"/>
          </a:xfrm>
          <a:prstGeom prst="rect">
            <a:avLst/>
          </a:prstGeom>
          <a:noFill/>
        </p:spPr>
        <p:txBody>
          <a:bodyPr wrap="square" rtlCol="0">
            <a:spAutoFit/>
          </a:bodyPr>
          <a:lstStyle/>
          <a:p>
            <a:pPr algn="ctr"/>
            <a:r>
              <a:rPr lang="en-US" sz="2800" dirty="0" smtClean="0"/>
              <a:t>Dead Sea Scrolls</a:t>
            </a:r>
            <a:endParaRPr lang="en-US" sz="2800" dirty="0"/>
          </a:p>
        </p:txBody>
      </p:sp>
      <p:pic>
        <p:nvPicPr>
          <p:cNvPr id="2" name="Picture 1"/>
          <p:cNvPicPr>
            <a:picLocks noChangeAspect="1"/>
          </p:cNvPicPr>
          <p:nvPr/>
        </p:nvPicPr>
        <p:blipFill>
          <a:blip r:embed="rId3"/>
          <a:stretch>
            <a:fillRect/>
          </a:stretch>
        </p:blipFill>
        <p:spPr>
          <a:xfrm>
            <a:off x="1225114" y="1071037"/>
            <a:ext cx="6575346" cy="4890414"/>
          </a:xfrm>
          <a:prstGeom prst="rect">
            <a:avLst/>
          </a:prstGeom>
        </p:spPr>
      </p:pic>
      <p:sp>
        <p:nvSpPr>
          <p:cNvPr id="7" name="TextBox 6"/>
          <p:cNvSpPr txBox="1"/>
          <p:nvPr/>
        </p:nvSpPr>
        <p:spPr>
          <a:xfrm>
            <a:off x="4628208" y="308108"/>
            <a:ext cx="3352275" cy="769441"/>
          </a:xfrm>
          <a:prstGeom prst="rect">
            <a:avLst/>
          </a:prstGeom>
          <a:noFill/>
        </p:spPr>
        <p:txBody>
          <a:bodyPr wrap="none" rtlCol="0">
            <a:spAutoFit/>
          </a:bodyPr>
          <a:lstStyle/>
          <a:p>
            <a:r>
              <a:rPr lang="en-US" sz="4400" dirty="0" smtClean="0"/>
              <a:t>Papyrus scroll</a:t>
            </a:r>
            <a:endParaRPr lang="en-US" sz="4400" dirty="0"/>
          </a:p>
        </p:txBody>
      </p:sp>
    </p:spTree>
    <p:extLst>
      <p:ext uri="{BB962C8B-B14F-4D97-AF65-F5344CB8AC3E}">
        <p14:creationId xmlns:p14="http://schemas.microsoft.com/office/powerpoint/2010/main" val="1876418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856600FD2D4391AFDDFCF33A69BD" ma:contentTypeVersion="19" ma:contentTypeDescription="Create a new document." ma:contentTypeScope="" ma:versionID="e39b5eb3708ccab1ed6e63c44a6ae965">
  <xsd:schema xmlns:xsd="http://www.w3.org/2001/XMLSchema" xmlns:xs="http://www.w3.org/2001/XMLSchema" xmlns:p="http://schemas.microsoft.com/office/2006/metadata/properties" xmlns:ns2="64eff3df-e3d6-48ed-978f-45ff25640900" xmlns:ns3="ff236c08-9611-4854-a4bb-16d44b7327b6" targetNamespace="http://schemas.microsoft.com/office/2006/metadata/properties" ma:root="true" ma:fieldsID="c02f4a560dbdabc0115429e529d2fd1b" ns2:_="" ns3:_="">
    <xsd:import namespace="64eff3df-e3d6-48ed-978f-45ff25640900"/>
    <xsd:import namespace="ff236c08-9611-4854-a4bb-16d44b7327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Comme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ff3df-e3d6-48ed-978f-45ff25640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267be2-ffe6-46cd-94d9-2cfd9b1e6422}" ma:internalName="TaxCatchAll" ma:showField="CatchAllData" ma:web="64eff3df-e3d6-48ed-978f-45ff256409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236c08-9611-4854-a4bb-16d44b7327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212af-5298-4b34-9fde-95afa33fa15c"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6DCEF9-39E7-4909-89BF-234433CFC186}"/>
</file>

<file path=customXml/itemProps2.xml><?xml version="1.0" encoding="utf-8"?>
<ds:datastoreItem xmlns:ds="http://schemas.openxmlformats.org/officeDocument/2006/customXml" ds:itemID="{9D41B0B6-6D15-4E49-ABCF-76DD824CAB86}"/>
</file>

<file path=docProps/app.xml><?xml version="1.0" encoding="utf-8"?>
<Properties xmlns="http://schemas.openxmlformats.org/officeDocument/2006/extended-properties" xmlns:vt="http://schemas.openxmlformats.org/officeDocument/2006/docPropsVTypes">
  <Template> Black .thmx</Template>
  <TotalTime>1501</TotalTime>
  <Words>3230</Words>
  <Application>Microsoft Macintosh PowerPoint</Application>
  <PresentationFormat>On-screen Show (4:3)</PresentationFormat>
  <Paragraphs>253</Paragraphs>
  <Slides>22</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Black</vt:lpstr>
      <vt:lpstr>Document</vt:lpstr>
      <vt:lpstr>Future-proofing in the past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Future-proofing digital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storage research</vt:lpstr>
      <vt:lpstr>PowerPoint Presentation</vt:lpstr>
    </vt:vector>
  </TitlesOfParts>
  <Company>Chatswood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Grover</dc:creator>
  <cp:lastModifiedBy>David Grover</cp:lastModifiedBy>
  <cp:revision>36</cp:revision>
  <dcterms:created xsi:type="dcterms:W3CDTF">2016-06-03T02:18:03Z</dcterms:created>
  <dcterms:modified xsi:type="dcterms:W3CDTF">2016-06-05T02:53:44Z</dcterms:modified>
</cp:coreProperties>
</file>