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embeddedFontLst>
    <p:embeddedFont>
      <p:font typeface="Arial Black" panose="020B0A04020102020204" pitchFamily="34" charset="0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i5EUY8MVFxJuxtPjYd1KMPzskG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CFC"/>
    <a:srgbClr val="FFFFFF"/>
    <a:srgbClr val="003A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9E3B75-32E9-42BB-B64D-080EFD46510A}" v="2" dt="2025-02-03T04:02:59.639"/>
  </p1510:revLst>
</p1510:revInfo>
</file>

<file path=ppt/tableStyles.xml><?xml version="1.0" encoding="utf-8"?>
<a:tblStyleLst xmlns:a="http://schemas.openxmlformats.org/drawingml/2006/main" def="{5E6515D3-59F9-48E2-A9D0-4CC37F59F370}">
  <a:tblStyle styleId="{5E6515D3-59F9-48E2-A9D0-4CC37F59F37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5" autoAdjust="0"/>
    <p:restoredTop sz="81833" autoAdjust="0"/>
  </p:normalViewPr>
  <p:slideViewPr>
    <p:cSldViewPr snapToGrid="0">
      <p:cViewPr varScale="1">
        <p:scale>
          <a:sx n="54" d="100"/>
          <a:sy n="54" d="100"/>
        </p:scale>
        <p:origin x="101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customschemas.google.com/relationships/presentationmetadata" Target="meta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ish Wilson" userId="1a8d7cc3620296f7" providerId="LiveId" clId="{679E3B75-32E9-42BB-B64D-080EFD46510A}"/>
    <pc:docChg chg="undo custSel modSld">
      <pc:chgData name="Trish Wilson" userId="1a8d7cc3620296f7" providerId="LiveId" clId="{679E3B75-32E9-42BB-B64D-080EFD46510A}" dt="2025-02-03T04:07:45.681" v="109" actId="20577"/>
      <pc:docMkLst>
        <pc:docMk/>
      </pc:docMkLst>
      <pc:sldChg chg="modSp mod modNotesTx">
        <pc:chgData name="Trish Wilson" userId="1a8d7cc3620296f7" providerId="LiveId" clId="{679E3B75-32E9-42BB-B64D-080EFD46510A}" dt="2025-02-03T04:07:45.681" v="109" actId="20577"/>
        <pc:sldMkLst>
          <pc:docMk/>
          <pc:sldMk cId="0" sldId="257"/>
        </pc:sldMkLst>
        <pc:spChg chg="mod">
          <ac:chgData name="Trish Wilson" userId="1a8d7cc3620296f7" providerId="LiveId" clId="{679E3B75-32E9-42BB-B64D-080EFD46510A}" dt="2025-02-03T04:07:45.681" v="109" actId="20577"/>
          <ac:spMkLst>
            <pc:docMk/>
            <pc:sldMk cId="0" sldId="257"/>
            <ac:spMk id="112" creationId="{00000000-0000-0000-0000-000000000000}"/>
          </ac:spMkLst>
        </pc:spChg>
      </pc:sldChg>
      <pc:sldChg chg="modSp mod modNotesTx">
        <pc:chgData name="Trish Wilson" userId="1a8d7cc3620296f7" providerId="LiveId" clId="{679E3B75-32E9-42BB-B64D-080EFD46510A}" dt="2025-02-03T03:37:49.758" v="9" actId="20577"/>
        <pc:sldMkLst>
          <pc:docMk/>
          <pc:sldMk cId="0" sldId="258"/>
        </pc:sldMkLst>
        <pc:spChg chg="mod">
          <ac:chgData name="Trish Wilson" userId="1a8d7cc3620296f7" providerId="LiveId" clId="{679E3B75-32E9-42BB-B64D-080EFD46510A}" dt="2025-02-03T03:37:25.230" v="7" actId="20577"/>
          <ac:spMkLst>
            <pc:docMk/>
            <pc:sldMk cId="0" sldId="258"/>
            <ac:spMk id="131" creationId="{00000000-0000-0000-0000-000000000000}"/>
          </ac:spMkLst>
        </pc:spChg>
      </pc:sldChg>
      <pc:sldChg chg="modNotesTx">
        <pc:chgData name="Trish Wilson" userId="1a8d7cc3620296f7" providerId="LiveId" clId="{679E3B75-32E9-42BB-B64D-080EFD46510A}" dt="2025-02-03T03:38:32.687" v="13" actId="20577"/>
        <pc:sldMkLst>
          <pc:docMk/>
          <pc:sldMk cId="0" sldId="259"/>
        </pc:sldMkLst>
      </pc:sldChg>
      <pc:sldChg chg="modNotesTx">
        <pc:chgData name="Trish Wilson" userId="1a8d7cc3620296f7" providerId="LiveId" clId="{679E3B75-32E9-42BB-B64D-080EFD46510A}" dt="2025-02-03T03:41:13.132" v="16" actId="20577"/>
        <pc:sldMkLst>
          <pc:docMk/>
          <pc:sldMk cId="0" sldId="260"/>
        </pc:sldMkLst>
      </pc:sldChg>
      <pc:sldChg chg="modSp mod">
        <pc:chgData name="Trish Wilson" userId="1a8d7cc3620296f7" providerId="LiveId" clId="{679E3B75-32E9-42BB-B64D-080EFD46510A}" dt="2025-02-03T03:46:25.934" v="51" actId="1076"/>
        <pc:sldMkLst>
          <pc:docMk/>
          <pc:sldMk cId="0" sldId="261"/>
        </pc:sldMkLst>
        <pc:spChg chg="mod">
          <ac:chgData name="Trish Wilson" userId="1a8d7cc3620296f7" providerId="LiveId" clId="{679E3B75-32E9-42BB-B64D-080EFD46510A}" dt="2025-02-03T03:46:25.934" v="51" actId="1076"/>
          <ac:spMkLst>
            <pc:docMk/>
            <pc:sldMk cId="0" sldId="261"/>
            <ac:spMk id="176" creationId="{00000000-0000-0000-0000-000000000000}"/>
          </ac:spMkLst>
        </pc:spChg>
      </pc:sldChg>
      <pc:sldChg chg="modSp mod">
        <pc:chgData name="Trish Wilson" userId="1a8d7cc3620296f7" providerId="LiveId" clId="{679E3B75-32E9-42BB-B64D-080EFD46510A}" dt="2025-02-03T03:54:35.942" v="87" actId="14100"/>
        <pc:sldMkLst>
          <pc:docMk/>
          <pc:sldMk cId="0" sldId="262"/>
        </pc:sldMkLst>
        <pc:spChg chg="mod">
          <ac:chgData name="Trish Wilson" userId="1a8d7cc3620296f7" providerId="LiveId" clId="{679E3B75-32E9-42BB-B64D-080EFD46510A}" dt="2025-02-03T03:54:35.942" v="87" actId="14100"/>
          <ac:spMkLst>
            <pc:docMk/>
            <pc:sldMk cId="0" sldId="262"/>
            <ac:spMk id="189" creationId="{00000000-0000-0000-0000-000000000000}"/>
          </ac:spMkLst>
        </pc:spChg>
      </pc:sldChg>
      <pc:sldChg chg="modSp mod">
        <pc:chgData name="Trish Wilson" userId="1a8d7cc3620296f7" providerId="LiveId" clId="{679E3B75-32E9-42BB-B64D-080EFD46510A}" dt="2025-02-03T03:55:29.129" v="92" actId="1076"/>
        <pc:sldMkLst>
          <pc:docMk/>
          <pc:sldMk cId="0" sldId="263"/>
        </pc:sldMkLst>
        <pc:spChg chg="mod">
          <ac:chgData name="Trish Wilson" userId="1a8d7cc3620296f7" providerId="LiveId" clId="{679E3B75-32E9-42BB-B64D-080EFD46510A}" dt="2025-02-03T03:52:56.780" v="68" actId="20577"/>
          <ac:spMkLst>
            <pc:docMk/>
            <pc:sldMk cId="0" sldId="263"/>
            <ac:spMk id="202" creationId="{00000000-0000-0000-0000-000000000000}"/>
          </ac:spMkLst>
        </pc:spChg>
        <pc:graphicFrameChg chg="mod modGraphic">
          <ac:chgData name="Trish Wilson" userId="1a8d7cc3620296f7" providerId="LiveId" clId="{679E3B75-32E9-42BB-B64D-080EFD46510A}" dt="2025-02-03T03:55:29.129" v="92" actId="1076"/>
          <ac:graphicFrameMkLst>
            <pc:docMk/>
            <pc:sldMk cId="0" sldId="263"/>
            <ac:graphicFrameMk id="2" creationId="{89B43ED7-1B74-720C-5495-81E1CA693BB4}"/>
          </ac:graphicFrameMkLst>
        </pc:graphicFrameChg>
      </pc:sldChg>
      <pc:sldChg chg="modSp mod">
        <pc:chgData name="Trish Wilson" userId="1a8d7cc3620296f7" providerId="LiveId" clId="{679E3B75-32E9-42BB-B64D-080EFD46510A}" dt="2025-02-03T04:02:29.023" v="104" actId="255"/>
        <pc:sldMkLst>
          <pc:docMk/>
          <pc:sldMk cId="0" sldId="264"/>
        </pc:sldMkLst>
        <pc:graphicFrameChg chg="mod modGraphic">
          <ac:chgData name="Trish Wilson" userId="1a8d7cc3620296f7" providerId="LiveId" clId="{679E3B75-32E9-42BB-B64D-080EFD46510A}" dt="2025-02-03T04:02:29.023" v="104" actId="255"/>
          <ac:graphicFrameMkLst>
            <pc:docMk/>
            <pc:sldMk cId="0" sldId="264"/>
            <ac:graphicFrameMk id="215" creationId="{00000000-0000-0000-0000-000000000000}"/>
          </ac:graphicFrameMkLst>
        </pc:graphicFrameChg>
      </pc:sldChg>
      <pc:sldChg chg="modSp">
        <pc:chgData name="Trish Wilson" userId="1a8d7cc3620296f7" providerId="LiveId" clId="{679E3B75-32E9-42BB-B64D-080EFD46510A}" dt="2025-02-03T04:02:59.639" v="106" actId="20577"/>
        <pc:sldMkLst>
          <pc:docMk/>
          <pc:sldMk cId="0" sldId="265"/>
        </pc:sldMkLst>
        <pc:graphicFrameChg chg="mod">
          <ac:chgData name="Trish Wilson" userId="1a8d7cc3620296f7" providerId="LiveId" clId="{679E3B75-32E9-42BB-B64D-080EFD46510A}" dt="2025-02-03T04:02:59.639" v="106" actId="20577"/>
          <ac:graphicFrameMkLst>
            <pc:docMk/>
            <pc:sldMk cId="0" sldId="265"/>
            <ac:graphicFrameMk id="227" creationId="{00000000-0000-0000-0000-000000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AU" dirty="0"/>
              <a:t>Burndown chart for our app for teens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Sheet1!$E$13</c:f>
              <c:strCache>
                <c:ptCount val="1"/>
                <c:pt idx="0">
                  <c:v>Remaining effort </c:v>
                </c:pt>
              </c:strCache>
            </c:strRef>
          </c:tx>
          <c:marker>
            <c:symbol val="none"/>
          </c:marker>
          <c:cat>
            <c:strRef>
              <c:f>Sheet1!$F$5:$N$5</c:f>
              <c:strCache>
                <c:ptCount val="9"/>
                <c:pt idx="0">
                  <c:v>Day 0</c:v>
                </c:pt>
                <c:pt idx="1">
                  <c:v>Day 1 </c:v>
                </c:pt>
                <c:pt idx="2">
                  <c:v>Day 2</c:v>
                </c:pt>
                <c:pt idx="3">
                  <c:v>Day 3</c:v>
                </c:pt>
                <c:pt idx="4">
                  <c:v>Day 4</c:v>
                </c:pt>
                <c:pt idx="5">
                  <c:v>Day 5</c:v>
                </c:pt>
                <c:pt idx="6">
                  <c:v>Day 6</c:v>
                </c:pt>
                <c:pt idx="7">
                  <c:v>Day 7</c:v>
                </c:pt>
                <c:pt idx="8">
                  <c:v>Day 8</c:v>
                </c:pt>
              </c:strCache>
            </c:strRef>
          </c:cat>
          <c:val>
            <c:numRef>
              <c:f>Sheet1!$F$13:$N$13</c:f>
              <c:numCache>
                <c:formatCode>General</c:formatCode>
                <c:ptCount val="9"/>
                <c:pt idx="0">
                  <c:v>32</c:v>
                </c:pt>
                <c:pt idx="1">
                  <c:v>30</c:v>
                </c:pt>
                <c:pt idx="2">
                  <c:v>27</c:v>
                </c:pt>
                <c:pt idx="3">
                  <c:v>22</c:v>
                </c:pt>
                <c:pt idx="4">
                  <c:v>17</c:v>
                </c:pt>
                <c:pt idx="5">
                  <c:v>11</c:v>
                </c:pt>
                <c:pt idx="6">
                  <c:v>6</c:v>
                </c:pt>
                <c:pt idx="7">
                  <c:v>2</c:v>
                </c:pt>
                <c:pt idx="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682-4CC2-BE05-2907F0208078}"/>
            </c:ext>
          </c:extLst>
        </c:ser>
        <c:ser>
          <c:idx val="1"/>
          <c:order val="1"/>
          <c:tx>
            <c:strRef>
              <c:f>Sheet1!$E$14</c:f>
              <c:strCache>
                <c:ptCount val="1"/>
                <c:pt idx="0">
                  <c:v>Ideal progress</c:v>
                </c:pt>
              </c:strCache>
            </c:strRef>
          </c:tx>
          <c:marker>
            <c:symbol val="none"/>
          </c:marker>
          <c:cat>
            <c:strRef>
              <c:f>Sheet1!$F$5:$N$5</c:f>
              <c:strCache>
                <c:ptCount val="9"/>
                <c:pt idx="0">
                  <c:v>Day 0</c:v>
                </c:pt>
                <c:pt idx="1">
                  <c:v>Day 1 </c:v>
                </c:pt>
                <c:pt idx="2">
                  <c:v>Day 2</c:v>
                </c:pt>
                <c:pt idx="3">
                  <c:v>Day 3</c:v>
                </c:pt>
                <c:pt idx="4">
                  <c:v>Day 4</c:v>
                </c:pt>
                <c:pt idx="5">
                  <c:v>Day 5</c:v>
                </c:pt>
                <c:pt idx="6">
                  <c:v>Day 6</c:v>
                </c:pt>
                <c:pt idx="7">
                  <c:v>Day 7</c:v>
                </c:pt>
                <c:pt idx="8">
                  <c:v>Day 8</c:v>
                </c:pt>
              </c:strCache>
            </c:strRef>
          </c:cat>
          <c:val>
            <c:numRef>
              <c:f>Sheet1!$F$14:$N$14</c:f>
              <c:numCache>
                <c:formatCode>General</c:formatCode>
                <c:ptCount val="9"/>
                <c:pt idx="0">
                  <c:v>32</c:v>
                </c:pt>
                <c:pt idx="1">
                  <c:v>28</c:v>
                </c:pt>
                <c:pt idx="2">
                  <c:v>24</c:v>
                </c:pt>
                <c:pt idx="3">
                  <c:v>20</c:v>
                </c:pt>
                <c:pt idx="4">
                  <c:v>16</c:v>
                </c:pt>
                <c:pt idx="5">
                  <c:v>12</c:v>
                </c:pt>
                <c:pt idx="6">
                  <c:v>8</c:v>
                </c:pt>
                <c:pt idx="7">
                  <c:v>4</c:v>
                </c:pt>
                <c:pt idx="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682-4CC2-BE05-2907F02080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8660736"/>
        <c:axId val="98662272"/>
      </c:lineChart>
      <c:catAx>
        <c:axId val="986607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98662272"/>
        <c:crosses val="autoZero"/>
        <c:auto val="1"/>
        <c:lblAlgn val="ctr"/>
        <c:lblOffset val="100"/>
        <c:noMultiLvlLbl val="0"/>
      </c:catAx>
      <c:valAx>
        <c:axId val="9866227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9866073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The burndown chart tracks project progress over 8 days, comparing </a:t>
            </a:r>
            <a:r>
              <a:rPr lang="en-AU" b="1"/>
              <a:t>ideal progress</a:t>
            </a:r>
            <a:r>
              <a:rPr lang="en-AU"/>
              <a:t> (planned work completion rate) with </a:t>
            </a:r>
            <a:r>
              <a:rPr lang="en-AU" b="1"/>
              <a:t>actual progress</a:t>
            </a:r>
            <a:r>
              <a:rPr lang="en-AU"/>
              <a:t> (work completed).</a:t>
            </a:r>
            <a:endParaRPr/>
          </a:p>
        </p:txBody>
      </p:sp>
      <p:sp>
        <p:nvSpPr>
          <p:cNvPr id="219" name="Google Shape;21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Step though what project management is.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This introduction sets the stage for understanding tools like burndown charts and emphasises why project management is important for success.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You could use a poll to answer this and display the students’ responses. </a:t>
            </a:r>
            <a:endParaRPr dirty="0"/>
          </a:p>
        </p:txBody>
      </p:sp>
      <p:sp>
        <p:nvSpPr>
          <p:cNvPr id="103" name="Google Shape;10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Use an example project to illustrate one way of planning an app design project.</a:t>
            </a:r>
            <a:endParaRPr dirty="0"/>
          </a:p>
        </p:txBody>
      </p:sp>
      <p:sp>
        <p:nvSpPr>
          <p:cNvPr id="118" name="Google Shape;11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Remind students of the need to understand the user.</a:t>
            </a:r>
            <a:endParaRPr dirty="0"/>
          </a:p>
        </p:txBody>
      </p:sp>
      <p:sp>
        <p:nvSpPr>
          <p:cNvPr id="135" name="Google Shape;13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Talk through user stories as a way to simply write the user needs.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Discuss acceptance criteria which are the conditions that will satisfy the user.</a:t>
            </a:r>
            <a:endParaRPr dirty="0"/>
          </a:p>
        </p:txBody>
      </p:sp>
      <p:sp>
        <p:nvSpPr>
          <p:cNvPr id="151" name="Google Shape;15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https://www.flaticon.com/free-icon/tshirt_4715310?term=t+shirt&amp;page=1&amp;position=5&amp;origin=search&amp;related_id=4715310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8" name="Google Shape;16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https://www.flaticon.com/free-icon/tshirt_4715310?term=t+shirt&amp;page=1&amp;position=5&amp;origin=search&amp;related_id=4715310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https://www.flaticon.com/free-icon/tshirt_4715310?term=t+shirt&amp;page=1&amp;position=5&amp;origin=search&amp;related_id=4715310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https://www.flaticon.com/free-icon/tshirt_4715310?term=t+shirt&amp;page=1&amp;position=5&amp;origin=search&amp;related_id=4715310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2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15" name="Google Shape;15;p11"/>
          <p:cNvSpPr txBox="1"/>
          <p:nvPr/>
        </p:nvSpPr>
        <p:spPr>
          <a:xfrm>
            <a:off x="4296537" y="63500"/>
            <a:ext cx="585788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OFFICIAL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68577"/>
          <a:stretch/>
        </p:blipFill>
        <p:spPr>
          <a:xfrm>
            <a:off x="1" y="-17768"/>
            <a:ext cx="1331639" cy="6875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546" y="6456087"/>
            <a:ext cx="840060" cy="2232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2" name="Google Shape;92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31640" y="6456087"/>
            <a:ext cx="7759463" cy="261053"/>
            <a:chOff x="539552" y="6398802"/>
            <a:chExt cx="8767575" cy="237484"/>
          </a:xfrm>
        </p:grpSpPr>
        <p:sp>
          <p:nvSpPr>
            <p:cNvPr id="93" name="Google Shape;93;p1"/>
            <p:cNvSpPr txBox="1"/>
            <p:nvPr/>
          </p:nvSpPr>
          <p:spPr>
            <a:xfrm>
              <a:off x="539552" y="6398802"/>
              <a:ext cx="8767575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94" name="Google Shape;94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655521" y="6455311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5" name="Google Shape;95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91385" y="0"/>
            <a:ext cx="7812361" cy="6858000"/>
          </a:xfrm>
          <a:prstGeom prst="rect">
            <a:avLst/>
          </a:prstGeom>
          <a:blipFill rotWithShape="1">
            <a:blip r:embed="rId6">
              <a:alphaModFix amt="10000"/>
            </a:blip>
            <a:stretch>
              <a:fillRect/>
            </a:stretch>
          </a:blip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 txBox="1">
            <a:spLocks noGrp="1"/>
          </p:cNvSpPr>
          <p:nvPr>
            <p:ph type="title" idx="4294967295"/>
          </p:nvPr>
        </p:nvSpPr>
        <p:spPr>
          <a:xfrm>
            <a:off x="1826995" y="1496512"/>
            <a:ext cx="6768752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Black"/>
              <a:buNone/>
            </a:pPr>
            <a:r>
              <a:rPr lang="en-AU" sz="6000" b="0" i="0" u="none" strike="noStrike" cap="none">
                <a:latin typeface="Arial Black"/>
                <a:ea typeface="Arial Black"/>
                <a:cs typeface="Arial Black"/>
                <a:sym typeface="Arial Black"/>
              </a:rPr>
              <a:t>Project management</a:t>
            </a:r>
            <a:r>
              <a:rPr lang="en-AU" sz="6000">
                <a:latin typeface="Arial Black"/>
                <a:ea typeface="Arial Black"/>
                <a:cs typeface="Arial Black"/>
                <a:sym typeface="Arial Black"/>
              </a:rPr>
              <a:t> </a:t>
            </a:r>
            <a:endParaRPr sz="6000" b="0" i="0" u="none" strike="noStrike" cap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1828045" y="4509120"/>
            <a:ext cx="598405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How to use a burndown chart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68577"/>
          <a:stretch/>
        </p:blipFill>
        <p:spPr>
          <a:xfrm>
            <a:off x="1" y="-17768"/>
            <a:ext cx="9144000" cy="7824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4" name="Google Shape;224;p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3944" y="6472055"/>
            <a:ext cx="8767575" cy="215444"/>
            <a:chOff x="173944" y="6472055"/>
            <a:chExt cx="8767575" cy="215444"/>
          </a:xfrm>
        </p:grpSpPr>
        <p:sp>
          <p:nvSpPr>
            <p:cNvPr id="225" name="Google Shape;225;p10"/>
            <p:cNvSpPr txBox="1"/>
            <p:nvPr/>
          </p:nvSpPr>
          <p:spPr>
            <a:xfrm>
              <a:off x="173944" y="6472055"/>
              <a:ext cx="8767575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226" name="Google Shape;226;p1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2" name="Google Shape;222;p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2545" y="164328"/>
            <a:ext cx="1680121" cy="446466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0"/>
          <p:cNvSpPr txBox="1">
            <a:spLocks noGrp="1"/>
          </p:cNvSpPr>
          <p:nvPr>
            <p:ph type="title" idx="4294967295"/>
          </p:nvPr>
        </p:nvSpPr>
        <p:spPr>
          <a:xfrm>
            <a:off x="2699792" y="33618"/>
            <a:ext cx="633670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AU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Burndown chart </a:t>
            </a: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7" name="Google Shape;227;p10" descr="Line graph of a burndown sheet for an App development. One line represents ideal progress, the other represents remaining effort and actual progress. "/>
          <p:cNvGraphicFramePr/>
          <p:nvPr>
            <p:extLst>
              <p:ext uri="{D42A27DB-BD31-4B8C-83A1-F6EECF244321}">
                <p14:modId xmlns:p14="http://schemas.microsoft.com/office/powerpoint/2010/main" val="4280102376"/>
              </p:ext>
            </p:extLst>
          </p:nvPr>
        </p:nvGraphicFramePr>
        <p:xfrm>
          <a:off x="539553" y="836712"/>
          <a:ext cx="8064900" cy="468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8" name="Google Shape;228;p10"/>
          <p:cNvSpPr/>
          <p:nvPr/>
        </p:nvSpPr>
        <p:spPr>
          <a:xfrm>
            <a:off x="525283" y="5594891"/>
            <a:ext cx="80648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burndown chart tracks project progress over 8 days, comparing </a:t>
            </a:r>
            <a:r>
              <a:rPr lang="en-AU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ideal progress</a:t>
            </a: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(planned work completion rate) with </a:t>
            </a:r>
            <a:r>
              <a:rPr lang="en-AU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actual progress</a:t>
            </a: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(work completed).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92695"/>
            <a:ext cx="3275855" cy="5735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/>
          <p:cNvPicPr preferRelativeResize="0"/>
          <p:nvPr/>
        </p:nvPicPr>
        <p:blipFill rotWithShape="1">
          <a:blip r:embed="rId4">
            <a:alphaModFix/>
          </a:blip>
          <a:srcRect b="68577"/>
          <a:stretch/>
        </p:blipFill>
        <p:spPr>
          <a:xfrm>
            <a:off x="1" y="-17768"/>
            <a:ext cx="9144000" cy="782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 descr="Digital Technologies Hub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2545" y="164328"/>
            <a:ext cx="1680121" cy="446466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"/>
          <p:cNvSpPr txBox="1">
            <a:spLocks noGrp="1"/>
          </p:cNvSpPr>
          <p:nvPr>
            <p:ph type="title" idx="4294967295"/>
          </p:nvPr>
        </p:nvSpPr>
        <p:spPr>
          <a:xfrm>
            <a:off x="2699792" y="33618"/>
            <a:ext cx="571930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AU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Project management</a:t>
            </a: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9" name="Google Shape;109;p2"/>
          <p:cNvGrpSpPr/>
          <p:nvPr/>
        </p:nvGrpSpPr>
        <p:grpSpPr>
          <a:xfrm>
            <a:off x="173944" y="6472055"/>
            <a:ext cx="8767575" cy="215444"/>
            <a:chOff x="173944" y="6472055"/>
            <a:chExt cx="8767575" cy="215444"/>
          </a:xfrm>
        </p:grpSpPr>
        <p:sp>
          <p:nvSpPr>
            <p:cNvPr id="110" name="Google Shape;110;p2"/>
            <p:cNvSpPr txBox="1"/>
            <p:nvPr/>
          </p:nvSpPr>
          <p:spPr>
            <a:xfrm>
              <a:off x="173944" y="6472055"/>
              <a:ext cx="8767575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111" name="Google Shape;111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2" name="Google Shape;112;p2"/>
          <p:cNvSpPr/>
          <p:nvPr/>
        </p:nvSpPr>
        <p:spPr>
          <a:xfrm>
            <a:off x="3347864" y="1340768"/>
            <a:ext cx="540060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Reflect on what you know about project management. 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</a:t>
            </a:r>
            <a:r>
              <a:rPr lang="en-A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you think is the most important part of managing a project?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A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Planning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A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Tracking progress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A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 collaboration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A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Adjusting plans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2"/>
          <p:cNvSpPr/>
          <p:nvPr/>
        </p:nvSpPr>
        <p:spPr>
          <a:xfrm>
            <a:off x="1209579" y="5972720"/>
            <a:ext cx="117692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Images: Flaticon.com</a:t>
            </a:r>
            <a:endParaRPr/>
          </a:p>
        </p:txBody>
      </p:sp>
      <p:pic>
        <p:nvPicPr>
          <p:cNvPr id="114" name="Google Shape;114;p2" descr="A calandar with bars representing task duration. Tasks are in different colours across the page. 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19840" y="2276872"/>
            <a:ext cx="2232248" cy="2232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68577"/>
          <a:stretch/>
        </p:blipFill>
        <p:spPr>
          <a:xfrm>
            <a:off x="1" y="-17768"/>
            <a:ext cx="9144000" cy="782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545" y="164328"/>
            <a:ext cx="1680121" cy="4464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3" name="Google Shape;123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3944" y="6472055"/>
            <a:ext cx="8767575" cy="215444"/>
            <a:chOff x="173944" y="6472055"/>
            <a:chExt cx="8767575" cy="215444"/>
          </a:xfrm>
        </p:grpSpPr>
        <p:sp>
          <p:nvSpPr>
            <p:cNvPr id="124" name="Google Shape;124;p3"/>
            <p:cNvSpPr txBox="1"/>
            <p:nvPr/>
          </p:nvSpPr>
          <p:spPr>
            <a:xfrm>
              <a:off x="173944" y="6472055"/>
              <a:ext cx="8767575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125" name="Google Shape;125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0" name="Google Shape;130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9579" y="5972720"/>
            <a:ext cx="117692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Images: Flaticon.com</a:t>
            </a:r>
            <a:endParaRPr/>
          </a:p>
        </p:txBody>
      </p:sp>
      <p:sp>
        <p:nvSpPr>
          <p:cNvPr id="122" name="Google Shape;122;p3"/>
          <p:cNvSpPr txBox="1">
            <a:spLocks noGrp="1"/>
          </p:cNvSpPr>
          <p:nvPr>
            <p:ph type="title" idx="4294967295"/>
          </p:nvPr>
        </p:nvSpPr>
        <p:spPr>
          <a:xfrm>
            <a:off x="2699792" y="33618"/>
            <a:ext cx="633670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AU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Example: Design challenge</a:t>
            </a: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"/>
          <p:cNvSpPr/>
          <p:nvPr/>
        </p:nvSpPr>
        <p:spPr>
          <a:xfrm>
            <a:off x="327332" y="1190721"/>
            <a:ext cx="6764948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design challenge: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 and create an app that helps teens navigate the challenges they face in their teenage years.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1" descr="Three characters">
            <a:extLst>
              <a:ext uri="{FF2B5EF4-FFF2-40B4-BE49-F238E27FC236}">
                <a16:creationId xmlns:a16="http://schemas.microsoft.com/office/drawing/2014/main" id="{58B62809-0255-730D-2A8C-1BB4A7CBD415}"/>
              </a:ext>
            </a:extLst>
          </p:cNvPr>
          <p:cNvGrpSpPr/>
          <p:nvPr/>
        </p:nvGrpSpPr>
        <p:grpSpPr>
          <a:xfrm>
            <a:off x="219800" y="3103335"/>
            <a:ext cx="2879612" cy="2957569"/>
            <a:chOff x="219800" y="3103335"/>
            <a:chExt cx="2879612" cy="2957569"/>
          </a:xfrm>
        </p:grpSpPr>
        <p:pic>
          <p:nvPicPr>
            <p:cNvPr id="127" name="Google Shape;127;p3" descr="Teenager avatar 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-342170">
              <a:off x="1569327" y="3103335"/>
              <a:ext cx="1530085" cy="15300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p3" descr="Teenager avatar 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flipH="1">
              <a:off x="219800" y="3963375"/>
              <a:ext cx="1501829" cy="14623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3" descr="Teenager avatar 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rot="713805">
              <a:off x="1542392" y="4572277"/>
              <a:ext cx="1488627" cy="148862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1" name="Google Shape;131;p3"/>
          <p:cNvSpPr/>
          <p:nvPr/>
        </p:nvSpPr>
        <p:spPr>
          <a:xfrm>
            <a:off x="4283968" y="3140968"/>
            <a:ext cx="3672408" cy="2016224"/>
          </a:xfrm>
          <a:prstGeom prst="wedgeRectCallout">
            <a:avLst>
              <a:gd name="adj1" fmla="val -90195"/>
              <a:gd name="adj2" fmla="val -13627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 had 8 weeks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with a 2-hour session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 week.</a:t>
            </a:r>
            <a:endParaRPr sz="2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68577"/>
          <a:stretch/>
        </p:blipFill>
        <p:spPr>
          <a:xfrm>
            <a:off x="1" y="-17768"/>
            <a:ext cx="9144000" cy="782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545" y="164328"/>
            <a:ext cx="1680121" cy="446466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9591" y="2896380"/>
            <a:ext cx="2320821" cy="1708160"/>
          </a:xfrm>
          <a:prstGeom prst="rect">
            <a:avLst/>
          </a:prstGeom>
          <a:solidFill>
            <a:srgbClr val="FBE3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1" name="Google Shape;141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3944" y="6472055"/>
            <a:ext cx="8767575" cy="215444"/>
            <a:chOff x="173944" y="6472055"/>
            <a:chExt cx="8767575" cy="215444"/>
          </a:xfrm>
        </p:grpSpPr>
        <p:sp>
          <p:nvSpPr>
            <p:cNvPr id="142" name="Google Shape;142;p4"/>
            <p:cNvSpPr txBox="1"/>
            <p:nvPr/>
          </p:nvSpPr>
          <p:spPr>
            <a:xfrm>
              <a:off x="173944" y="6472055"/>
              <a:ext cx="8767575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143" name="Google Shape;143;p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0" name="Google Shape;140;p4"/>
          <p:cNvSpPr txBox="1">
            <a:spLocks noGrp="1"/>
          </p:cNvSpPr>
          <p:nvPr>
            <p:ph type="title" idx="4294967295"/>
          </p:nvPr>
        </p:nvSpPr>
        <p:spPr>
          <a:xfrm>
            <a:off x="2699792" y="33618"/>
            <a:ext cx="633670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AU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Understanding the user</a:t>
            </a: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4" descr="Girl with four speech bubbles,  each with a word 'Say', 'Think', 'Do' and 'Feel'. 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9591" y="908720"/>
            <a:ext cx="2261772" cy="17446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 descr="Two characters in interview with one character typing on laptop ">
            <a:extLst>
              <a:ext uri="{FF2B5EF4-FFF2-40B4-BE49-F238E27FC236}">
                <a16:creationId xmlns:a16="http://schemas.microsoft.com/office/drawing/2014/main" id="{846B2F2C-0D71-725B-1882-DCB748AB14BC}"/>
              </a:ext>
            </a:extLst>
          </p:cNvPr>
          <p:cNvGrpSpPr/>
          <p:nvPr/>
        </p:nvGrpSpPr>
        <p:grpSpPr>
          <a:xfrm>
            <a:off x="496324" y="2985958"/>
            <a:ext cx="2386104" cy="1791162"/>
            <a:chOff x="496324" y="2985958"/>
            <a:chExt cx="2386104" cy="1791162"/>
          </a:xfrm>
        </p:grpSpPr>
        <p:pic>
          <p:nvPicPr>
            <p:cNvPr id="146" name="Google Shape;146;p4" descr="Two characters facing each other in interview style. One character has a laptop. 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97574" y="3068960"/>
              <a:ext cx="2384854" cy="17081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" name="Google Shape;147;p4" descr="Teenager avatar 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flipH="1">
              <a:off x="496324" y="2985958"/>
              <a:ext cx="1193676" cy="11622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4" name="Google Shape;144;p4"/>
          <p:cNvSpPr/>
          <p:nvPr/>
        </p:nvSpPr>
        <p:spPr>
          <a:xfrm>
            <a:off x="3272901" y="1086782"/>
            <a:ext cx="5688632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used an empathy map to visualise teens' thoughts, feelings, needs and behaviours to inform stakeholder interview questions.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used stakeholder interviews to check assumptions, gather insights and deepen our understanding of the target audience.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68577"/>
          <a:stretch/>
        </p:blipFill>
        <p:spPr>
          <a:xfrm>
            <a:off x="1" y="-17768"/>
            <a:ext cx="9144000" cy="7824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6" name="Google Shape;156;p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3944" y="6472055"/>
            <a:ext cx="8767575" cy="215444"/>
            <a:chOff x="173944" y="6472055"/>
            <a:chExt cx="8767575" cy="215444"/>
          </a:xfrm>
        </p:grpSpPr>
        <p:sp>
          <p:nvSpPr>
            <p:cNvPr id="157" name="Google Shape;157;p5"/>
            <p:cNvSpPr txBox="1"/>
            <p:nvPr/>
          </p:nvSpPr>
          <p:spPr>
            <a:xfrm>
              <a:off x="173944" y="6472055"/>
              <a:ext cx="8767575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158" name="Google Shape;158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4" name="Google Shape;154;p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2545" y="164328"/>
            <a:ext cx="1680121" cy="44646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5"/>
          <p:cNvSpPr txBox="1">
            <a:spLocks noGrp="1"/>
          </p:cNvSpPr>
          <p:nvPr>
            <p:ph type="title" idx="4294967295"/>
          </p:nvPr>
        </p:nvSpPr>
        <p:spPr>
          <a:xfrm>
            <a:off x="2699792" y="33618"/>
            <a:ext cx="633670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AU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User story and acceptance</a:t>
            </a: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1" name="Google Shape;161;p5" descr="Yellow post it note "/>
          <p:cNvGrpSpPr/>
          <p:nvPr/>
        </p:nvGrpSpPr>
        <p:grpSpPr>
          <a:xfrm rot="309241">
            <a:off x="384495" y="908720"/>
            <a:ext cx="2603329" cy="2686441"/>
            <a:chOff x="384495" y="908720"/>
            <a:chExt cx="2603329" cy="2686441"/>
          </a:xfrm>
        </p:grpSpPr>
        <p:pic>
          <p:nvPicPr>
            <p:cNvPr id="162" name="Google Shape;162;p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84495" y="908720"/>
              <a:ext cx="2603329" cy="26864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3" name="Google Shape;163;p5"/>
            <p:cNvSpPr/>
            <p:nvPr/>
          </p:nvSpPr>
          <p:spPr>
            <a:xfrm>
              <a:off x="539552" y="1054604"/>
              <a:ext cx="2304256" cy="18774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2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As a </a:t>
              </a:r>
              <a:r>
                <a:rPr lang="en-AU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&lt;role&gt;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2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 want </a:t>
              </a:r>
              <a:r>
                <a:rPr lang="en-AU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&lt;goal&gt; 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2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 that </a:t>
              </a:r>
              <a:r>
                <a:rPr lang="en-AU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&lt;benefit&gt;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Acceptance criteria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(conditions of satisfaction)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9" name="Google Shape;159;p5"/>
          <p:cNvSpPr/>
          <p:nvPr/>
        </p:nvSpPr>
        <p:spPr>
          <a:xfrm>
            <a:off x="3272900" y="1086782"/>
            <a:ext cx="5871099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As a </a:t>
            </a:r>
            <a:r>
              <a:rPr lang="en-A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teenager, 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 want </a:t>
            </a:r>
            <a:r>
              <a:rPr lang="en-A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receive daily suggestions, 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so that </a:t>
            </a:r>
            <a:r>
              <a:rPr lang="en-A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can stay motivated, build healthy habits and earn rewards for my progress.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Acceptance criteria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A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Receive personalised daily activity suggestions to stay on track. 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A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See progress with a visual tracker to stay motivated.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A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 rewards for completing tasks and building habits.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5"/>
          <p:cNvSpPr/>
          <p:nvPr/>
        </p:nvSpPr>
        <p:spPr>
          <a:xfrm>
            <a:off x="461385" y="4437112"/>
            <a:ext cx="489931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wellbeing app will promote mental and physical health for teens, with mindfulness exercises and screen time management.</a:t>
            </a:r>
            <a:endParaRPr dirty="0"/>
          </a:p>
        </p:txBody>
      </p:sp>
      <p:pic>
        <p:nvPicPr>
          <p:cNvPr id="160" name="Google Shape;160;p5" descr="App with screen rate your emotions with three emojis"/>
          <p:cNvPicPr preferRelativeResize="0"/>
          <p:nvPr/>
        </p:nvPicPr>
        <p:blipFill rotWithShape="1">
          <a:blip r:embed="rId7">
            <a:alphaModFix/>
          </a:blip>
          <a:srcRect t="5406"/>
          <a:stretch/>
        </p:blipFill>
        <p:spPr>
          <a:xfrm>
            <a:off x="5130435" y="3861048"/>
            <a:ext cx="3551077" cy="2449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68577"/>
          <a:stretch/>
        </p:blipFill>
        <p:spPr>
          <a:xfrm>
            <a:off x="1" y="-17768"/>
            <a:ext cx="9144000" cy="7824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3" name="Google Shape;173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3944" y="6472055"/>
            <a:ext cx="8767575" cy="215444"/>
            <a:chOff x="173944" y="6472055"/>
            <a:chExt cx="8767575" cy="215444"/>
          </a:xfrm>
        </p:grpSpPr>
        <p:sp>
          <p:nvSpPr>
            <p:cNvPr id="174" name="Google Shape;174;p6"/>
            <p:cNvSpPr txBox="1"/>
            <p:nvPr/>
          </p:nvSpPr>
          <p:spPr>
            <a:xfrm>
              <a:off x="173944" y="6472055"/>
              <a:ext cx="8767575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175" name="Google Shape;175;p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71" name="Google Shape;171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2545" y="164328"/>
            <a:ext cx="1680121" cy="446466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6"/>
          <p:cNvSpPr txBox="1">
            <a:spLocks noGrp="1"/>
          </p:cNvSpPr>
          <p:nvPr>
            <p:ph type="title" idx="4294967295"/>
          </p:nvPr>
        </p:nvSpPr>
        <p:spPr>
          <a:xfrm>
            <a:off x="2699792" y="33618"/>
            <a:ext cx="633670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AU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Estimation of effort</a:t>
            </a: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6" descr="3 coloured T-shirts 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7986" y="1988840"/>
            <a:ext cx="3158175" cy="315817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6"/>
          <p:cNvSpPr/>
          <p:nvPr/>
        </p:nvSpPr>
        <p:spPr>
          <a:xfrm>
            <a:off x="3743400" y="1004255"/>
            <a:ext cx="5400600" cy="65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had to estimate the effort of each task to help us plan and track progress effectively. It is called ‘task sizing’.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popular way to do this is ‘t-shirt sizing’. We categorised tasks into sizes like Small, Medium, and Large, based on their complexity, amount of work, or time required.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size is given a numeric value called ‘story points’. 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AU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Small:</a:t>
            </a:r>
            <a:r>
              <a:rPr lang="en-A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</a:t>
            </a:r>
            <a:r>
              <a:rPr lang="en-AU" sz="1800" dirty="0">
                <a:solidFill>
                  <a:srgbClr val="221E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</a:t>
            </a:r>
            <a:r>
              <a:rPr lang="en-A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story points (simple and quick tasks)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AU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Medium:</a:t>
            </a:r>
            <a:r>
              <a:rPr lang="en-A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5</a:t>
            </a:r>
            <a:r>
              <a:rPr lang="en-AU" sz="1800" dirty="0">
                <a:solidFill>
                  <a:srgbClr val="221E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</a:t>
            </a:r>
            <a:r>
              <a:rPr lang="en-A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 story points (moderately complex tasks)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AU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Large:</a:t>
            </a:r>
            <a:r>
              <a:rPr lang="en-A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9</a:t>
            </a:r>
            <a:r>
              <a:rPr lang="en-AU" sz="1800" dirty="0">
                <a:solidFill>
                  <a:srgbClr val="221E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</a:t>
            </a:r>
            <a:r>
              <a:rPr lang="en-A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 story points (tasks requiring significant effort and time).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68577"/>
          <a:stretch/>
        </p:blipFill>
        <p:spPr>
          <a:xfrm>
            <a:off x="1" y="-17768"/>
            <a:ext cx="9144000" cy="7824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6" name="Google Shape;186;p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3944" y="6472055"/>
            <a:ext cx="8767575" cy="215444"/>
            <a:chOff x="173944" y="6472055"/>
            <a:chExt cx="8767575" cy="215444"/>
          </a:xfrm>
        </p:grpSpPr>
        <p:sp>
          <p:nvSpPr>
            <p:cNvPr id="187" name="Google Shape;187;p7"/>
            <p:cNvSpPr txBox="1"/>
            <p:nvPr/>
          </p:nvSpPr>
          <p:spPr>
            <a:xfrm>
              <a:off x="173944" y="6472055"/>
              <a:ext cx="8767575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188" name="Google Shape;188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4" name="Google Shape;184;p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2545" y="164328"/>
            <a:ext cx="1680121" cy="446466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7"/>
          <p:cNvSpPr txBox="1">
            <a:spLocks noGrp="1"/>
          </p:cNvSpPr>
          <p:nvPr>
            <p:ph type="title" idx="4294967295"/>
          </p:nvPr>
        </p:nvSpPr>
        <p:spPr>
          <a:xfrm>
            <a:off x="2699792" y="33618"/>
            <a:ext cx="633670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AU" sz="4000" dirty="0">
                <a:solidFill>
                  <a:schemeClr val="lt1"/>
                </a:solidFill>
              </a:rPr>
              <a:t>L</a:t>
            </a:r>
            <a:r>
              <a:rPr lang="en-AU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ist and estimate effort</a:t>
            </a:r>
            <a:endParaRPr sz="4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p7" descr="3 coloured T-shirts 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7986" y="1988840"/>
            <a:ext cx="3158175" cy="3158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7"/>
          <p:cNvSpPr/>
          <p:nvPr/>
        </p:nvSpPr>
        <p:spPr>
          <a:xfrm>
            <a:off x="3714750" y="1074593"/>
            <a:ext cx="5255306" cy="5309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Next, we made a list of the tasks to develop our app related to our user story and acceptance criteria.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A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 an interface using wireframe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A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a paper prototype for user feedback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A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a visual mood tracker feature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A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content for daily activity suggestions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A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 notification system (daily suggestions)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A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gamification elements such as badges and rewards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A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 and refine the app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68577"/>
          <a:stretch/>
        </p:blipFill>
        <p:spPr>
          <a:xfrm>
            <a:off x="1" y="-17768"/>
            <a:ext cx="9144000" cy="7824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9" name="Google Shape;199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3944" y="6472055"/>
            <a:ext cx="8767575" cy="215444"/>
            <a:chOff x="173944" y="6472055"/>
            <a:chExt cx="8767575" cy="215444"/>
          </a:xfrm>
        </p:grpSpPr>
        <p:sp>
          <p:nvSpPr>
            <p:cNvPr id="200" name="Google Shape;200;p8"/>
            <p:cNvSpPr txBox="1"/>
            <p:nvPr/>
          </p:nvSpPr>
          <p:spPr>
            <a:xfrm>
              <a:off x="173944" y="6472055"/>
              <a:ext cx="8767575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201" name="Google Shape;201;p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7" name="Google Shape;197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2545" y="164328"/>
            <a:ext cx="1680121" cy="446466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8"/>
          <p:cNvSpPr txBox="1">
            <a:spLocks noGrp="1"/>
          </p:cNvSpPr>
          <p:nvPr>
            <p:ph type="title" idx="4294967295"/>
          </p:nvPr>
        </p:nvSpPr>
        <p:spPr>
          <a:xfrm>
            <a:off x="2699792" y="33618"/>
            <a:ext cx="633670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AU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Table: Estimation of effort</a:t>
            </a:r>
            <a:endParaRPr sz="4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8"/>
          <p:cNvSpPr/>
          <p:nvPr/>
        </p:nvSpPr>
        <p:spPr>
          <a:xfrm>
            <a:off x="3070160" y="843709"/>
            <a:ext cx="5377631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gave each task a story score using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t-shirt sizing. </a:t>
            </a:r>
          </a:p>
        </p:txBody>
      </p:sp>
      <p:pic>
        <p:nvPicPr>
          <p:cNvPr id="203" name="Google Shape;203;p8" descr="3 coloured T-shirts 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7987" y="1988841"/>
            <a:ext cx="1969725" cy="189735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9B43ED7-1B74-720C-5495-81E1CA693B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100498"/>
              </p:ext>
            </p:extLst>
          </p:nvPr>
        </p:nvGraphicFramePr>
        <p:xfrm>
          <a:off x="2655188" y="1674665"/>
          <a:ext cx="6207573" cy="4485640"/>
        </p:xfrm>
        <a:graphic>
          <a:graphicData uri="http://schemas.openxmlformats.org/drawingml/2006/table">
            <a:tbl>
              <a:tblPr firstRow="1" bandRow="1">
                <a:tableStyleId>{5E6515D3-59F9-48E2-A9D0-4CC37F59F370}</a:tableStyleId>
              </a:tblPr>
              <a:tblGrid>
                <a:gridCol w="2069191">
                  <a:extLst>
                    <a:ext uri="{9D8B030D-6E8A-4147-A177-3AD203B41FA5}">
                      <a16:colId xmlns:a16="http://schemas.microsoft.com/office/drawing/2014/main" val="89744571"/>
                    </a:ext>
                  </a:extLst>
                </a:gridCol>
                <a:gridCol w="2069191">
                  <a:extLst>
                    <a:ext uri="{9D8B030D-6E8A-4147-A177-3AD203B41FA5}">
                      <a16:colId xmlns:a16="http://schemas.microsoft.com/office/drawing/2014/main" val="3993778373"/>
                    </a:ext>
                  </a:extLst>
                </a:gridCol>
                <a:gridCol w="2069191">
                  <a:extLst>
                    <a:ext uri="{9D8B030D-6E8A-4147-A177-3AD203B41FA5}">
                      <a16:colId xmlns:a16="http://schemas.microsoft.com/office/drawing/2014/main" val="42623664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sz="18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Task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AU" sz="1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T-shirt sizing</a:t>
                      </a:r>
                      <a:endParaRPr lang="en-A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AU" sz="18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Story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288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40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Design interface using wireframe </a:t>
                      </a:r>
                      <a:endParaRPr lang="en-AU" sz="1400" b="1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AU" sz="2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467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400" i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Make a paper prototype for user feedback </a:t>
                      </a:r>
                      <a:endParaRPr lang="en-AU" sz="1400" b="1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AU" sz="2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098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400" i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Create a visual mood tracker feature </a:t>
                      </a:r>
                      <a:endParaRPr lang="en-AU" sz="1400" b="1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AU" sz="2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774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400" i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Write content for daily activity suggestions </a:t>
                      </a:r>
                      <a:endParaRPr lang="en-AU" sz="1400" b="1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AU" sz="2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909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400" i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Build notification system for daily suggestions </a:t>
                      </a:r>
                      <a:endParaRPr lang="en-AU" sz="1400" b="1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AU" sz="2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967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400" i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Add gamification elements such as badges and rewards </a:t>
                      </a:r>
                      <a:endParaRPr lang="en-AU" sz="1400" b="1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AU" sz="2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6511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400" i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Test and refine the app </a:t>
                      </a:r>
                      <a:endParaRPr lang="en-AU" sz="1400" b="1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AU" sz="2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88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 sz="1400" b="1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0" dirty="0"/>
                        <a:t>Total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AU" sz="2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51543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68577"/>
          <a:stretch/>
        </p:blipFill>
        <p:spPr>
          <a:xfrm>
            <a:off x="1" y="-17768"/>
            <a:ext cx="9144000" cy="782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545" y="164328"/>
            <a:ext cx="1680121" cy="4464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2" name="Google Shape;212;p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3944" y="6472055"/>
            <a:ext cx="8767575" cy="215444"/>
            <a:chOff x="173944" y="6472055"/>
            <a:chExt cx="8767575" cy="215444"/>
          </a:xfrm>
        </p:grpSpPr>
        <p:sp>
          <p:nvSpPr>
            <p:cNvPr id="213" name="Google Shape;213;p9"/>
            <p:cNvSpPr txBox="1"/>
            <p:nvPr/>
          </p:nvSpPr>
          <p:spPr>
            <a:xfrm>
              <a:off x="173944" y="6472055"/>
              <a:ext cx="8767575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214" name="Google Shape;214;p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1" name="Google Shape;211;p9"/>
          <p:cNvSpPr txBox="1">
            <a:spLocks noGrp="1"/>
          </p:cNvSpPr>
          <p:nvPr>
            <p:ph type="title" idx="4294967295"/>
          </p:nvPr>
        </p:nvSpPr>
        <p:spPr>
          <a:xfrm>
            <a:off x="1979712" y="33618"/>
            <a:ext cx="705678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AU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Data to create burndown chart </a:t>
            </a:r>
            <a:endParaRPr sz="4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15" name="Google Shape;215;p9" descr="Excel spreadsheet data for a burndown chart. "/>
          <p:cNvGraphicFramePr/>
          <p:nvPr>
            <p:extLst>
              <p:ext uri="{D42A27DB-BD31-4B8C-83A1-F6EECF244321}">
                <p14:modId xmlns:p14="http://schemas.microsoft.com/office/powerpoint/2010/main" val="792374823"/>
              </p:ext>
            </p:extLst>
          </p:nvPr>
        </p:nvGraphicFramePr>
        <p:xfrm>
          <a:off x="464024" y="1760561"/>
          <a:ext cx="8222848" cy="3157354"/>
        </p:xfrm>
        <a:graphic>
          <a:graphicData uri="http://schemas.openxmlformats.org/drawingml/2006/table">
            <a:tbl>
              <a:tblPr firstRow="1">
                <a:noFill/>
                <a:tableStyleId>{5E6515D3-59F9-48E2-A9D0-4CC37F59F370}</a:tableStyleId>
              </a:tblPr>
              <a:tblGrid>
                <a:gridCol w="2643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2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5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5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5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58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58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58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58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58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6510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b="0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Initial estimate </a:t>
                      </a:r>
                      <a:endParaRPr sz="1100" dirty="0">
                        <a:solidFill>
                          <a:srgbClr val="FFFFFF"/>
                        </a:solidFill>
                      </a:endParaRPr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b="0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8-Aug</a:t>
                      </a: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b="0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15-Aug</a:t>
                      </a:r>
                      <a:endParaRPr sz="1100" dirty="0">
                        <a:solidFill>
                          <a:srgbClr val="FFFFFF"/>
                        </a:solidFill>
                      </a:endParaRPr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b="0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22-Aug</a:t>
                      </a: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b="0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29-Aug</a:t>
                      </a:r>
                      <a:endParaRPr sz="1100" dirty="0">
                        <a:solidFill>
                          <a:srgbClr val="FFFFFF"/>
                        </a:solidFill>
                      </a:endParaRPr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b="0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5-Sep</a:t>
                      </a: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b="0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12-Sep</a:t>
                      </a:r>
                      <a:endParaRPr sz="1100" dirty="0">
                        <a:solidFill>
                          <a:srgbClr val="FFFFFF"/>
                        </a:solidFill>
                      </a:endParaRPr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b="0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19-Sep</a:t>
                      </a:r>
                      <a:endParaRPr sz="1100" dirty="0">
                        <a:solidFill>
                          <a:srgbClr val="FFFFFF"/>
                        </a:solidFill>
                      </a:endParaRPr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b="0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26-Sep</a:t>
                      </a: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64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10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b="0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Day 0</a:t>
                      </a: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b="0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Day 1 </a:t>
                      </a:r>
                      <a:endParaRPr sz="1100" dirty="0">
                        <a:solidFill>
                          <a:srgbClr val="FFFFFF"/>
                        </a:solidFill>
                      </a:endParaRPr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b="0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Day 2</a:t>
                      </a: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b="0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Day 3</a:t>
                      </a:r>
                      <a:endParaRPr sz="1100" dirty="0">
                        <a:solidFill>
                          <a:srgbClr val="FFFFFF"/>
                        </a:solidFill>
                      </a:endParaRPr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b="0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Day 4</a:t>
                      </a:r>
                      <a:endParaRPr sz="1100" dirty="0">
                        <a:solidFill>
                          <a:srgbClr val="FFFFFF"/>
                        </a:solidFill>
                      </a:endParaRPr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b="0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Day 5</a:t>
                      </a:r>
                      <a:endParaRPr sz="1100" dirty="0">
                        <a:solidFill>
                          <a:srgbClr val="FFFFFF"/>
                        </a:solidFill>
                      </a:endParaRPr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b="0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Day 6</a:t>
                      </a:r>
                      <a:endParaRPr sz="1100" dirty="0">
                        <a:solidFill>
                          <a:srgbClr val="FFFFFF"/>
                        </a:solidFill>
                      </a:endParaRPr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b="0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Day 7</a:t>
                      </a: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b="0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Day 8</a:t>
                      </a:r>
                      <a:endParaRPr sz="1100" dirty="0">
                        <a:solidFill>
                          <a:srgbClr val="FFFFFF"/>
                        </a:solidFill>
                      </a:endParaRPr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64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10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b="0" i="0" u="none" strike="noStrike" cap="none" dirty="0">
                          <a:solidFill>
                            <a:srgbClr val="003A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Design interface using wireframe</a:t>
                      </a:r>
                      <a:endParaRPr sz="1100" dirty="0">
                        <a:solidFill>
                          <a:srgbClr val="003A00"/>
                        </a:solidFill>
                      </a:endParaRPr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 dirty="0"/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100"/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100"/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 dirty="0"/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 dirty="0"/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10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b="0" i="0" u="none" strike="noStrike" cap="none" dirty="0">
                          <a:solidFill>
                            <a:srgbClr val="003A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Make a paper prototype for user feedback</a:t>
                      </a:r>
                      <a:endParaRPr sz="1100" dirty="0">
                        <a:solidFill>
                          <a:srgbClr val="003A00"/>
                        </a:solidFill>
                      </a:endParaRPr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 dirty="0"/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100"/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100"/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10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b="0" i="0" u="none" strike="noStrike" cap="none" dirty="0">
                          <a:solidFill>
                            <a:srgbClr val="003A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Create a visual mood tracker feature</a:t>
                      </a:r>
                      <a:endParaRPr sz="1100" b="0" i="0" u="none" strike="noStrike" cap="none" dirty="0">
                        <a:solidFill>
                          <a:srgbClr val="003A00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100"/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 dirty="0"/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100"/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510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b="0" i="0" u="none" strike="noStrike" cap="none">
                          <a:solidFill>
                            <a:srgbClr val="003A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Write content for daily activity suggestion</a:t>
                      </a:r>
                      <a:endParaRPr sz="1100" b="0" i="0" u="none" strike="noStrike" cap="none">
                        <a:solidFill>
                          <a:srgbClr val="003A00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 dirty="0"/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 dirty="0"/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510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b="0" i="0" u="none" strike="noStrike" cap="none" dirty="0">
                          <a:solidFill>
                            <a:srgbClr val="003A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Build notification system for daily suggestions </a:t>
                      </a:r>
                      <a:endParaRPr sz="1100" b="0" i="0" u="none" strike="noStrike" cap="none" dirty="0">
                        <a:solidFill>
                          <a:srgbClr val="003A00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100"/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100" dirty="0"/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981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b="0" i="0" u="none" strike="noStrike" cap="none" dirty="0">
                          <a:solidFill>
                            <a:srgbClr val="003A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Add gamification elements such as badges and rewards</a:t>
                      </a:r>
                      <a:endParaRPr sz="1100" b="0" i="0" u="none" strike="noStrike" cap="none" dirty="0">
                        <a:solidFill>
                          <a:srgbClr val="003A00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sz="1100" dirty="0"/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 dirty="0"/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 dirty="0"/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100" dirty="0"/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 dirty="0"/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 dirty="0"/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35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b="0" i="0" u="none" strike="noStrike" cap="none" dirty="0">
                          <a:solidFill>
                            <a:srgbClr val="003A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Test and refine the app</a:t>
                      </a:r>
                      <a:endParaRPr sz="1100" b="0" i="0" u="none" strike="noStrike" cap="none" dirty="0">
                        <a:solidFill>
                          <a:srgbClr val="003A00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100"/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 dirty="0"/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100" dirty="0"/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510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200" b="0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highlight>
                            <a:srgbClr val="FCFCFC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Remaining effort </a:t>
                      </a:r>
                      <a:endParaRPr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highlight>
                          <a:srgbClr val="FCFCFC"/>
                        </a:highlight>
                      </a:endParaRPr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000" b="0" i="0" u="none" strike="noStrike" cap="none" dirty="0">
                          <a:solidFill>
                            <a:srgbClr val="003A00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</a:t>
                      </a:r>
                      <a:endParaRPr dirty="0">
                        <a:solidFill>
                          <a:srgbClr val="003A00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000" b="0" i="0" u="none" strike="noStrike" cap="none" dirty="0">
                          <a:solidFill>
                            <a:srgbClr val="003A00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</a:t>
                      </a:r>
                      <a:endParaRPr dirty="0">
                        <a:solidFill>
                          <a:srgbClr val="003A00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000" b="0" i="0" u="none" strike="noStrike" cap="none" dirty="0">
                          <a:solidFill>
                            <a:srgbClr val="003A00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</a:t>
                      </a:r>
                      <a:endParaRPr dirty="0">
                        <a:solidFill>
                          <a:srgbClr val="003A00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000" b="0" i="0" u="none" strike="noStrike" cap="none" dirty="0">
                          <a:solidFill>
                            <a:srgbClr val="003A00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</a:t>
                      </a:r>
                      <a:endParaRPr dirty="0">
                        <a:solidFill>
                          <a:srgbClr val="003A00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000" b="0" i="0" u="none" strike="noStrike" cap="none" dirty="0">
                          <a:solidFill>
                            <a:srgbClr val="003A00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</a:t>
                      </a:r>
                      <a:endParaRPr dirty="0">
                        <a:solidFill>
                          <a:srgbClr val="003A00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000" b="0" i="0" u="none" strike="noStrike" cap="none" dirty="0">
                          <a:solidFill>
                            <a:srgbClr val="003A00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endParaRPr dirty="0">
                        <a:solidFill>
                          <a:srgbClr val="003A00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000" b="0" i="0" u="none" strike="noStrike" cap="none" dirty="0">
                          <a:solidFill>
                            <a:srgbClr val="003A00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dirty="0">
                        <a:solidFill>
                          <a:srgbClr val="003A00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000" b="0" i="0" u="none" strike="noStrike" cap="none">
                          <a:solidFill>
                            <a:srgbClr val="003A00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>
                        <a:solidFill>
                          <a:srgbClr val="003A00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000" b="0" i="0" u="none" strike="noStrike" cap="none" dirty="0">
                          <a:solidFill>
                            <a:srgbClr val="003A00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dirty="0">
                        <a:solidFill>
                          <a:srgbClr val="003A00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835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000" b="0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highlight>
                            <a:srgbClr val="FCFCFC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Ideal progress</a:t>
                      </a:r>
                      <a:endParaRPr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highlight>
                          <a:srgbClr val="FCFCFC"/>
                        </a:highlight>
                      </a:endParaRPr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000" b="0" i="0" u="none" strike="noStrike" cap="none">
                          <a:solidFill>
                            <a:srgbClr val="003A00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</a:t>
                      </a:r>
                      <a:endParaRPr>
                        <a:solidFill>
                          <a:srgbClr val="003A00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000" b="0" i="0" u="none" strike="noStrike" cap="none" dirty="0">
                          <a:solidFill>
                            <a:srgbClr val="003A00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dirty="0">
                        <a:solidFill>
                          <a:srgbClr val="003A00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000" b="0" i="0" u="none" strike="noStrike" cap="none" dirty="0">
                          <a:solidFill>
                            <a:srgbClr val="003A00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</a:t>
                      </a:r>
                      <a:endParaRPr dirty="0">
                        <a:solidFill>
                          <a:srgbClr val="003A00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000" b="0" i="0" u="none" strike="noStrike" cap="none" dirty="0">
                          <a:solidFill>
                            <a:srgbClr val="003A00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 dirty="0">
                        <a:solidFill>
                          <a:srgbClr val="003A00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000" b="0" i="0" u="none" strike="noStrike" cap="none" dirty="0">
                          <a:solidFill>
                            <a:srgbClr val="003A00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endParaRPr dirty="0">
                        <a:solidFill>
                          <a:srgbClr val="003A00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000" b="0" i="0" u="none" strike="noStrike" cap="none" dirty="0">
                          <a:solidFill>
                            <a:srgbClr val="003A00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 dirty="0">
                        <a:solidFill>
                          <a:srgbClr val="003A00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000" b="0" i="0" u="none" strike="noStrike" cap="none" dirty="0">
                          <a:solidFill>
                            <a:srgbClr val="003A00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dirty="0">
                        <a:solidFill>
                          <a:srgbClr val="003A00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000" b="0" i="0" u="none" strike="noStrike" cap="none" dirty="0">
                          <a:solidFill>
                            <a:srgbClr val="003A00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dirty="0">
                        <a:solidFill>
                          <a:srgbClr val="003A00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000" b="0" i="0" u="none" strike="noStrike" cap="none" dirty="0">
                          <a:solidFill>
                            <a:srgbClr val="003A00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dirty="0">
                        <a:solidFill>
                          <a:srgbClr val="003A00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8850" marR="8850" marT="8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10856600FD2D4391AFDDFCF33A69BD" ma:contentTypeVersion="19" ma:contentTypeDescription="Create a new document." ma:contentTypeScope="" ma:versionID="e39b5eb3708ccab1ed6e63c44a6ae965">
  <xsd:schema xmlns:xsd="http://www.w3.org/2001/XMLSchema" xmlns:xs="http://www.w3.org/2001/XMLSchema" xmlns:p="http://schemas.microsoft.com/office/2006/metadata/properties" xmlns:ns2="64eff3df-e3d6-48ed-978f-45ff25640900" xmlns:ns3="ff236c08-9611-4854-a4bb-16d44b7327b6" targetNamespace="http://schemas.microsoft.com/office/2006/metadata/properties" ma:root="true" ma:fieldsID="c02f4a560dbdabc0115429e529d2fd1b" ns2:_="" ns3:_="">
    <xsd:import namespace="64eff3df-e3d6-48ed-978f-45ff25640900"/>
    <xsd:import namespace="ff236c08-9611-4854-a4bb-16d44b7327b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Comments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eff3df-e3d6-48ed-978f-45ff2564090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7267be2-ffe6-46cd-94d9-2cfd9b1e6422}" ma:internalName="TaxCatchAll" ma:showField="CatchAllData" ma:web="64eff3df-e3d6-48ed-978f-45ff256409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236c08-9611-4854-a4bb-16d44b7327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Comments" ma:index="20" nillable="true" ma:displayName="Comments" ma:format="Dropdown" ma:internalName="Comments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f7212af-5298-4b34-9fde-95afa33fa1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s xmlns="ff236c08-9611-4854-a4bb-16d44b7327b6" xsi:nil="true"/>
    <lcf76f155ced4ddcb4097134ff3c332f xmlns="ff236c08-9611-4854-a4bb-16d44b7327b6">
      <Terms xmlns="http://schemas.microsoft.com/office/infopath/2007/PartnerControls"/>
    </lcf76f155ced4ddcb4097134ff3c332f>
    <TaxCatchAll xmlns="64eff3df-e3d6-48ed-978f-45ff2564090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1753B6-88F7-4DD3-BC58-1A9D0DDA00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eff3df-e3d6-48ed-978f-45ff25640900"/>
    <ds:schemaRef ds:uri="ff236c08-9611-4854-a4bb-16d44b7327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285A919-A697-436B-87EA-B3E7028135DC}">
  <ds:schemaRefs>
    <ds:schemaRef ds:uri="http://schemas.microsoft.com/office/2006/metadata/properties"/>
    <ds:schemaRef ds:uri="http://schemas.microsoft.com/office/infopath/2007/PartnerControls"/>
    <ds:schemaRef ds:uri="ff236c08-9611-4854-a4bb-16d44b7327b6"/>
    <ds:schemaRef ds:uri="64eff3df-e3d6-48ed-978f-45ff25640900"/>
  </ds:schemaRefs>
</ds:datastoreItem>
</file>

<file path=customXml/itemProps3.xml><?xml version="1.0" encoding="utf-8"?>
<ds:datastoreItem xmlns:ds="http://schemas.openxmlformats.org/officeDocument/2006/customXml" ds:itemID="{01728A2E-3CAF-47C5-9C4D-A6CCEBBF8A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1215</Words>
  <Application>Microsoft Office PowerPoint</Application>
  <PresentationFormat>On-screen Show (4:3)</PresentationFormat>
  <Paragraphs>238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Arial Black</vt:lpstr>
      <vt:lpstr>Calibri</vt:lpstr>
      <vt:lpstr>Office Theme</vt:lpstr>
      <vt:lpstr>Project management </vt:lpstr>
      <vt:lpstr>Project management</vt:lpstr>
      <vt:lpstr>Example: Design challenge</vt:lpstr>
      <vt:lpstr>Understanding the user</vt:lpstr>
      <vt:lpstr>User story and acceptance</vt:lpstr>
      <vt:lpstr>Estimation of effort</vt:lpstr>
      <vt:lpstr>List and estimate effort</vt:lpstr>
      <vt:lpstr>Table: Estimation of effort</vt:lpstr>
      <vt:lpstr>Data to create burndown chart </vt:lpstr>
      <vt:lpstr>Burndown chart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management </dc:title>
  <dc:creator>Martin</dc:creator>
  <cp:lastModifiedBy>Trish Wilson</cp:lastModifiedBy>
  <cp:revision>51</cp:revision>
  <dcterms:created xsi:type="dcterms:W3CDTF">2023-10-11T21:00:06Z</dcterms:created>
  <dcterms:modified xsi:type="dcterms:W3CDTF">2025-02-03T04:07:54Z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13c403f-62ba-48c5-b221-2519db7cca50_Enabled">
    <vt:lpwstr>true</vt:lpwstr>
  </property>
  <property fmtid="{D5CDD505-2E9C-101B-9397-08002B2CF9AE}" pid="3" name="MSIP_Label_513c403f-62ba-48c5-b221-2519db7cca50_SetDate">
    <vt:lpwstr>2023-10-16T06:08:06Z</vt:lpwstr>
  </property>
  <property fmtid="{D5CDD505-2E9C-101B-9397-08002B2CF9AE}" pid="4" name="MSIP_Label_513c403f-62ba-48c5-b221-2519db7cca50_Method">
    <vt:lpwstr>Standard</vt:lpwstr>
  </property>
  <property fmtid="{D5CDD505-2E9C-101B-9397-08002B2CF9AE}" pid="5" name="MSIP_Label_513c403f-62ba-48c5-b221-2519db7cca50_Name">
    <vt:lpwstr>OFFICIAL</vt:lpwstr>
  </property>
  <property fmtid="{D5CDD505-2E9C-101B-9397-08002B2CF9AE}" pid="6" name="MSIP_Label_513c403f-62ba-48c5-b221-2519db7cca50_SiteId">
    <vt:lpwstr>6cf76a3a-a824-4270-9200-3d71673ec678</vt:lpwstr>
  </property>
  <property fmtid="{D5CDD505-2E9C-101B-9397-08002B2CF9AE}" pid="7" name="MSIP_Label_513c403f-62ba-48c5-b221-2519db7cca50_ActionId">
    <vt:lpwstr>dc51e088-19ca-4301-a603-f3f8cfaac998</vt:lpwstr>
  </property>
  <property fmtid="{D5CDD505-2E9C-101B-9397-08002B2CF9AE}" pid="8" name="MSIP_Label_513c403f-62ba-48c5-b221-2519db7cca50_ContentBits">
    <vt:lpwstr>1</vt:lpwstr>
  </property>
  <property fmtid="{D5CDD505-2E9C-101B-9397-08002B2CF9AE}" pid="9" name="ClassificationContentMarkingHeaderLocations">
    <vt:lpwstr>Office Theme:8</vt:lpwstr>
  </property>
  <property fmtid="{D5CDD505-2E9C-101B-9397-08002B2CF9AE}" pid="10" name="ClassificationContentMarkingHeaderText">
    <vt:lpwstr>OFFICIAL</vt:lpwstr>
  </property>
  <property fmtid="{D5CDD505-2E9C-101B-9397-08002B2CF9AE}" pid="11" name="ContentTypeId">
    <vt:lpwstr>0x0101000810856600FD2D4391AFDDFCF33A69BD</vt:lpwstr>
  </property>
  <property fmtid="{D5CDD505-2E9C-101B-9397-08002B2CF9AE}" pid="12" name="MediaServiceImageTags">
    <vt:lpwstr/>
  </property>
</Properties>
</file>