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9" r:id="rId3"/>
    <p:sldId id="328" r:id="rId4"/>
    <p:sldId id="320" r:id="rId5"/>
    <p:sldId id="326" r:id="rId6"/>
    <p:sldId id="321" r:id="rId7"/>
    <p:sldId id="322" r:id="rId8"/>
    <p:sldId id="324" r:id="rId9"/>
    <p:sldId id="327" r:id="rId10"/>
    <p:sldId id="319" r:id="rId11"/>
    <p:sldId id="325" r:id="rId12"/>
    <p:sldId id="329" r:id="rId13"/>
    <p:sldId id="260" r:id="rId14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99F"/>
    <a:srgbClr val="143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60"/>
  </p:normalViewPr>
  <p:slideViewPr>
    <p:cSldViewPr>
      <p:cViewPr varScale="1">
        <p:scale>
          <a:sx n="103" d="100"/>
          <a:sy n="103" d="100"/>
        </p:scale>
        <p:origin x="144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83103B0-8CFE-4B62-9168-E0FBAC564835}" type="datetimeFigureOut">
              <a:rPr lang="en-AU" smtClean="0"/>
              <a:t>24/04/2019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CA29314-E13E-4AB5-B194-5BD9F0C407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043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8D4AC66-1104-4554-9F62-3D4E9DEC436D}" type="datetimeFigureOut">
              <a:rPr lang="en-AU" smtClean="0"/>
              <a:t>24/04/2019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0601DA5-3C6A-4191-B69B-38E2C00417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6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5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4991" y="1324006"/>
            <a:ext cx="10320029" cy="1470025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806" y="3371014"/>
            <a:ext cx="8534400" cy="792088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Style</a:t>
            </a:r>
            <a:endParaRPr lang="en-A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36975" y="5229200"/>
            <a:ext cx="10318045" cy="0"/>
          </a:xfrm>
          <a:prstGeom prst="line">
            <a:avLst/>
          </a:prstGeom>
          <a:ln w="28575">
            <a:solidFill>
              <a:srgbClr val="1CA9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821" y="5706629"/>
            <a:ext cx="2743200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AE7D-9D72-45C4-8191-7B7AC575A855}" type="datetime1">
              <a:rPr lang="en-AU" smtClean="0"/>
              <a:t>24/04/2019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www.dthub.edu.au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74F-4DDF-4F1A-AF3D-3158953D1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464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2772-3F66-408C-8984-E6922A594B84}" type="datetime1">
              <a:rPr lang="en-AU" smtClean="0"/>
              <a:t>24/04/2019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www.dthub.edu.au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74F-4DDF-4F1A-AF3D-3158953D1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838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rgbClr val="14354B"/>
          </a:solidFill>
          <a:ln>
            <a:solidFill>
              <a:srgbClr val="143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3544" y="6356351"/>
            <a:ext cx="3860800" cy="365125"/>
          </a:xfrm>
        </p:spPr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pPr algn="l"/>
            <a:r>
              <a:rPr lang="en-US" dirty="0" smtClean="0"/>
              <a:t>www.dthub.edu.au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fld id="{C154774F-4DDF-4F1A-AF3D-3158953D1E2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575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1B20-9A5B-40F3-A79F-84D45EC009D8}" type="datetime1">
              <a:rPr lang="en-AU" smtClean="0"/>
              <a:t>24/04/2019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www.dthub.edu.au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74F-4DDF-4F1A-AF3D-3158953D1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882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rgbClr val="14354B"/>
          </a:solidFill>
          <a:ln>
            <a:solidFill>
              <a:srgbClr val="143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fld id="{C154774F-4DDF-4F1A-AF3D-3158953D1E2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3544" y="6356351"/>
            <a:ext cx="3860800" cy="365125"/>
          </a:xfrm>
        </p:spPr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pPr algn="l"/>
            <a:r>
              <a:rPr lang="en-US" smtClean="0"/>
              <a:t>www.dthub.edu.au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487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rgbClr val="14354B"/>
          </a:solidFill>
          <a:ln>
            <a:solidFill>
              <a:srgbClr val="143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A99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A99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fld id="{C154774F-4DDF-4F1A-AF3D-3158953D1E2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3544" y="6356351"/>
            <a:ext cx="3860800" cy="365125"/>
          </a:xfrm>
        </p:spPr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pPr algn="l"/>
            <a:r>
              <a:rPr lang="en-US" smtClean="0"/>
              <a:t>www.dthub.edu.au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230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rgbClr val="14354B"/>
          </a:solidFill>
          <a:ln>
            <a:solidFill>
              <a:srgbClr val="143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fld id="{C154774F-4DDF-4F1A-AF3D-3158953D1E2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3544" y="6356351"/>
            <a:ext cx="3860800" cy="365125"/>
          </a:xfrm>
        </p:spPr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pPr algn="l"/>
            <a:r>
              <a:rPr lang="en-US" smtClean="0"/>
              <a:t>www.dthub.edu.au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9612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rgbClr val="14354B"/>
          </a:solidFill>
          <a:ln>
            <a:solidFill>
              <a:srgbClr val="143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fld id="{C154774F-4DDF-4F1A-AF3D-3158953D1E2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3544" y="6356351"/>
            <a:ext cx="3860800" cy="365125"/>
          </a:xfrm>
        </p:spPr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pPr algn="l"/>
            <a:r>
              <a:rPr lang="en-US" smtClean="0"/>
              <a:t>www.dthub.edu.au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93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rgbClr val="14354B"/>
          </a:solidFill>
          <a:ln>
            <a:solidFill>
              <a:srgbClr val="143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1CA9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fld id="{C154774F-4DDF-4F1A-AF3D-3158953D1E2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3544" y="6356351"/>
            <a:ext cx="3860800" cy="365125"/>
          </a:xfrm>
        </p:spPr>
        <p:txBody>
          <a:bodyPr/>
          <a:lstStyle>
            <a:lvl1pPr>
              <a:defRPr>
                <a:solidFill>
                  <a:srgbClr val="1CA99F"/>
                </a:solidFill>
              </a:defRPr>
            </a:lvl1pPr>
          </a:lstStyle>
          <a:p>
            <a:pPr algn="l"/>
            <a:r>
              <a:rPr lang="en-US" smtClean="0"/>
              <a:t>www.dthub.edu.au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926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0BE-531F-42E8-B9F9-E386DEF1B09F}" type="datetime1">
              <a:rPr lang="en-AU" smtClean="0"/>
              <a:t>24/04/2019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www.dthub.edu.au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74F-4DDF-4F1A-AF3D-3158953D1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40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90E4-2C7F-4521-8F8F-2A824E324EB3}" type="datetime1">
              <a:rPr lang="en-AU" smtClean="0"/>
              <a:t>24/04/2019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www.dthub.edu.au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4774F-4DDF-4F1A-AF3D-3158953D1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07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etlatlong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technologieshub.edu.au/teachers/lesson-ideas/integrating-digital-technologies/humpback-whales-what-the-data-reveals" TargetMode="External"/><Relationship Id="rId2" Type="http://schemas.openxmlformats.org/officeDocument/2006/relationships/hyperlink" Target="https://www.digitaltechnologieshub.edu.au/teachers/lesson-ideas/integrating-digital-technologies/saltwater-crocs-resourceful-or-a-resour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ncensus.splash.abc.net.a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5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9337" y="1324006"/>
            <a:ext cx="11135684" cy="1470025"/>
          </a:xfrm>
        </p:spPr>
        <p:txBody>
          <a:bodyPr/>
          <a:lstStyle/>
          <a:p>
            <a:r>
              <a:rPr lang="en-US" dirty="0" smtClean="0"/>
              <a:t>Developing data science skills</a:t>
            </a:r>
            <a:endParaRPr lang="en-AU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Authentic datasets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934991" y="5661248"/>
            <a:ext cx="7465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Martin Richards, Content Manager, ESA</a:t>
            </a:r>
          </a:p>
          <a:p>
            <a:r>
              <a:rPr lang="en-US" dirty="0">
                <a:solidFill>
                  <a:schemeClr val="bg1"/>
                </a:solidFill>
              </a:rPr>
              <a:t>Dr Linda McIver, Australian Data Science Education Institute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88640"/>
            <a:ext cx="12192000" cy="68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E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9pPr>
          </a:lstStyle>
          <a:p>
            <a:r>
              <a:rPr lang="en-AU" sz="3200" dirty="0"/>
              <a:t>Location data </a:t>
            </a:r>
            <a:endParaRPr lang="en-AU" sz="3200" kern="0" dirty="0">
              <a:solidFill>
                <a:schemeClr val="tx1"/>
              </a:solidFill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838200" y="126876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Useful tool to introduce </a:t>
            </a:r>
            <a:r>
              <a:rPr lang="en-AU" dirty="0" err="1"/>
              <a:t>Lat</a:t>
            </a:r>
            <a:r>
              <a:rPr lang="en-AU" dirty="0"/>
              <a:t>/Long</a:t>
            </a:r>
            <a:endParaRPr lang="en-AU" dirty="0">
              <a:hlinkClick r:id="rId2"/>
            </a:endParaRPr>
          </a:p>
          <a:p>
            <a:pPr marL="0" indent="0">
              <a:buNone/>
            </a:pPr>
            <a:r>
              <a:rPr lang="en-AU" dirty="0">
                <a:hlinkClick r:id="rId2"/>
              </a:rPr>
              <a:t>https://getlatlong.net/</a:t>
            </a:r>
            <a:endParaRPr lang="en-AU" dirty="0"/>
          </a:p>
          <a:p>
            <a:endParaRPr lang="en-AU" dirty="0"/>
          </a:p>
          <a:p>
            <a:r>
              <a:rPr lang="en-AU" dirty="0"/>
              <a:t>Introduce latitude (north and south) </a:t>
            </a:r>
          </a:p>
          <a:p>
            <a:pPr marL="0" indent="0">
              <a:buNone/>
            </a:pPr>
            <a:r>
              <a:rPr lang="en-AU" dirty="0"/>
              <a:t>   and longitude (east to west)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Equator (Latitude is zero) </a:t>
            </a:r>
          </a:p>
          <a:p>
            <a:pPr marL="0" indent="0">
              <a:buNone/>
            </a:pPr>
            <a:r>
              <a:rPr lang="en-AU" dirty="0"/>
              <a:t>Greenwich (Longitude is zero)</a:t>
            </a:r>
          </a:p>
          <a:p>
            <a:endParaRPr lang="en-AU" dirty="0"/>
          </a:p>
        </p:txBody>
      </p:sp>
      <p:pic>
        <p:nvPicPr>
          <p:cNvPr id="6" name="Picture 2" descr="Image result for pixabay image lines of lat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95" y="1155922"/>
            <a:ext cx="4370705" cy="44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025320"/>
              </p:ext>
            </p:extLst>
          </p:nvPr>
        </p:nvGraphicFramePr>
        <p:xfrm>
          <a:off x="2711626" y="0"/>
          <a:ext cx="9474357" cy="623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119">
                  <a:extLst>
                    <a:ext uri="{9D8B030D-6E8A-4147-A177-3AD203B41FA5}">
                      <a16:colId xmlns:a16="http://schemas.microsoft.com/office/drawing/2014/main" val="814697969"/>
                    </a:ext>
                  </a:extLst>
                </a:gridCol>
                <a:gridCol w="3158119">
                  <a:extLst>
                    <a:ext uri="{9D8B030D-6E8A-4147-A177-3AD203B41FA5}">
                      <a16:colId xmlns:a16="http://schemas.microsoft.com/office/drawing/2014/main" val="336349837"/>
                    </a:ext>
                  </a:extLst>
                </a:gridCol>
                <a:gridCol w="3158119">
                  <a:extLst>
                    <a:ext uri="{9D8B030D-6E8A-4147-A177-3AD203B41FA5}">
                      <a16:colId xmlns:a16="http://schemas.microsoft.com/office/drawing/2014/main" val="4220349263"/>
                    </a:ext>
                  </a:extLst>
                </a:gridCol>
              </a:tblGrid>
              <a:tr h="693035"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Capital city 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Latitude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Longitude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31777"/>
                  </a:ext>
                </a:extLst>
              </a:tr>
              <a:tr h="693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dirty="0" smtClean="0"/>
                        <a:t>Melbourne</a:t>
                      </a:r>
                      <a:r>
                        <a:rPr lang="en-AU" sz="3200" baseline="0" dirty="0" smtClean="0"/>
                        <a:t> </a:t>
                      </a:r>
                      <a:endParaRPr lang="en-A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-37.535236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144.863052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687933"/>
                  </a:ext>
                </a:extLst>
              </a:tr>
              <a:tr h="693035"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Sydney 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-35.629866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151.147231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65633"/>
                  </a:ext>
                </a:extLst>
              </a:tr>
              <a:tr h="693035"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Brisbane 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-29.180247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153.080825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215756"/>
                  </a:ext>
                </a:extLst>
              </a:tr>
              <a:tr h="693035"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Cairns 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?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?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673002"/>
                  </a:ext>
                </a:extLst>
              </a:tr>
              <a:tr h="693035"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Perth 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-31.956027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115.860576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16293"/>
                  </a:ext>
                </a:extLst>
              </a:tr>
              <a:tr h="693035"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?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-42.882694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147.330264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059832"/>
                  </a:ext>
                </a:extLst>
              </a:tr>
              <a:tr h="693035"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?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-12.462288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130.840901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302703"/>
                  </a:ext>
                </a:extLst>
              </a:tr>
              <a:tr h="693035"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?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-34.927144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138.599807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2505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5448" y="2341078"/>
            <a:ext cx="2295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Explore latitude, longitude 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78729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5560" y="404664"/>
            <a:ext cx="270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Assessment </a:t>
            </a:r>
            <a:endParaRPr lang="en-AU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Checklists and rubrics </a:t>
            </a:r>
          </a:p>
          <a:p>
            <a:endParaRPr lang="en-AU" dirty="0"/>
          </a:p>
          <a:p>
            <a:r>
              <a:rPr lang="en-AU" dirty="0" smtClean="0"/>
              <a:t>Checklists: Knowledge and skills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8023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685800" y="499533"/>
            <a:ext cx="10772775" cy="87756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CA99F"/>
                </a:solidFill>
              </a:rPr>
              <a:t>Connect with the Digital Technologies Hub</a:t>
            </a:r>
            <a:endParaRPr lang="en-AU" dirty="0">
              <a:solidFill>
                <a:srgbClr val="1CA99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96487" y="2259287"/>
            <a:ext cx="4551400" cy="3319189"/>
            <a:chOff x="3102467" y="2406043"/>
            <a:chExt cx="4551400" cy="3319189"/>
          </a:xfrm>
        </p:grpSpPr>
        <p:grpSp>
          <p:nvGrpSpPr>
            <p:cNvPr id="11" name="Group 10"/>
            <p:cNvGrpSpPr/>
            <p:nvPr/>
          </p:nvGrpSpPr>
          <p:grpSpPr>
            <a:xfrm>
              <a:off x="3102467" y="2406043"/>
              <a:ext cx="720000" cy="3319189"/>
              <a:chOff x="3192778" y="1525509"/>
              <a:chExt cx="720000" cy="331918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2778" y="1525509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2778" y="2393920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2778" y="3262331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2778" y="4124698"/>
                <a:ext cx="720000" cy="720000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3822467" y="2498371"/>
              <a:ext cx="3443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DT Hub Newsletter</a:t>
              </a:r>
              <a:endParaRPr lang="en-AU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22466" y="3366782"/>
              <a:ext cx="3443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@</a:t>
              </a:r>
              <a:r>
                <a:rPr lang="en-US" sz="2800" dirty="0" err="1" smtClean="0"/>
                <a:t>DigiTechHub</a:t>
              </a:r>
              <a:endParaRPr lang="en-AU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22466" y="4235193"/>
              <a:ext cx="3594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DigitalTechnologiesHub</a:t>
              </a:r>
              <a:endParaRPr lang="en-AU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22466" y="5103622"/>
              <a:ext cx="3831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Digital Technologies Hub</a:t>
              </a:r>
              <a:endParaRPr lang="en-AU" sz="2800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www.dthub.edu.au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74F-4DDF-4F1A-AF3D-3158953D1E2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11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88640"/>
            <a:ext cx="12192000" cy="68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E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9pPr>
          </a:lstStyle>
          <a:p>
            <a:r>
              <a:rPr lang="en-AU" sz="3200" dirty="0"/>
              <a:t>What are we covering?</a:t>
            </a:r>
            <a:endParaRPr lang="en-AU" sz="3200" kern="0" dirty="0">
              <a:solidFill>
                <a:schemeClr val="tx1"/>
              </a:solidFill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838200" y="1268760"/>
            <a:ext cx="10515600" cy="4351338"/>
          </a:xfrm>
        </p:spPr>
        <p:txBody>
          <a:bodyPr>
            <a:normAutofit/>
          </a:bodyPr>
          <a:lstStyle/>
          <a:p>
            <a:r>
              <a:rPr lang="en-AU" dirty="0" smtClean="0"/>
              <a:t>Data science skills (transferable)</a:t>
            </a:r>
          </a:p>
          <a:p>
            <a:r>
              <a:rPr lang="en-AU" dirty="0" smtClean="0"/>
              <a:t>Using authentic datasets: Real data, collected by real scientists, for a real purpose (managing animal populations) </a:t>
            </a:r>
          </a:p>
          <a:p>
            <a:r>
              <a:rPr lang="en-AU" dirty="0" smtClean="0"/>
              <a:t>Linking to DT Hub resources (adapt to suit)</a:t>
            </a:r>
          </a:p>
          <a:p>
            <a:r>
              <a:rPr lang="en-AU" dirty="0" smtClean="0"/>
              <a:t>How to think like a data scientist (Mindset)</a:t>
            </a:r>
          </a:p>
          <a:p>
            <a:r>
              <a:rPr lang="en-AU" dirty="0" smtClean="0"/>
              <a:t>Work through two datasets (follow along with spreadsheet). Scaffold the process.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043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33954"/>
            <a:ext cx="9145016" cy="672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88640"/>
            <a:ext cx="12192000" cy="68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E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9pPr>
          </a:lstStyle>
          <a:p>
            <a:r>
              <a:rPr lang="en-AU" sz="3200" dirty="0" smtClean="0"/>
              <a:t>NEW RESOURCES ON THE DT HUB</a:t>
            </a:r>
            <a:endParaRPr lang="en-AU" sz="3200" kern="0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952991"/>
              </p:ext>
            </p:extLst>
          </p:nvPr>
        </p:nvGraphicFramePr>
        <p:xfrm>
          <a:off x="983432" y="1136432"/>
          <a:ext cx="10297144" cy="119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4211908753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80812415"/>
                    </a:ext>
                  </a:extLst>
                </a:gridCol>
              </a:tblGrid>
              <a:tr h="558264">
                <a:tc>
                  <a:txBody>
                    <a:bodyPr/>
                    <a:lstStyle/>
                    <a:p>
                      <a:r>
                        <a:rPr lang="en-AU" dirty="0" smtClean="0"/>
                        <a:t>Years 5-6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Years 7-8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95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Saltwater crocs: resourceful or a resource?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Humpback whales: what the data reveals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3814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34776"/>
            <a:ext cx="5173746" cy="3872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32" y="2334776"/>
            <a:ext cx="5094504" cy="37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344" y="2204864"/>
            <a:ext cx="2295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Career profiles to inspire students </a:t>
            </a:r>
            <a:endParaRPr lang="en-AU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1160">
            <a:off x="3146785" y="53136"/>
            <a:ext cx="491529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32304" y="2183768"/>
            <a:ext cx="2655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Achievable</a:t>
            </a:r>
          </a:p>
          <a:p>
            <a:endParaRPr lang="en-AU" sz="4000" dirty="0"/>
          </a:p>
          <a:p>
            <a:r>
              <a:rPr lang="en-AU" sz="4000" dirty="0" smtClean="0"/>
              <a:t>Everyday people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9063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88640"/>
            <a:ext cx="12192000" cy="68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E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9pPr>
          </a:lstStyle>
          <a:p>
            <a:r>
              <a:rPr lang="en-AU" sz="3200" dirty="0" smtClean="0"/>
              <a:t>Skills</a:t>
            </a:r>
            <a:endParaRPr lang="en-AU" sz="3200" kern="0" dirty="0">
              <a:solidFill>
                <a:schemeClr val="tx1"/>
              </a:solidFill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838200" y="1268760"/>
            <a:ext cx="10515600" cy="4351338"/>
          </a:xfrm>
        </p:spPr>
        <p:txBody>
          <a:bodyPr>
            <a:normAutofit/>
          </a:bodyPr>
          <a:lstStyle/>
          <a:p>
            <a:r>
              <a:rPr lang="en-AU" dirty="0"/>
              <a:t>Sort and filter </a:t>
            </a:r>
            <a:r>
              <a:rPr lang="en-AU" dirty="0" smtClean="0"/>
              <a:t>data</a:t>
            </a:r>
          </a:p>
          <a:p>
            <a:r>
              <a:rPr lang="en-AU" dirty="0" smtClean="0"/>
              <a:t>Interpret and analyse; recognise patterns </a:t>
            </a:r>
            <a:endParaRPr lang="en-AU" dirty="0"/>
          </a:p>
          <a:p>
            <a:r>
              <a:rPr lang="en-AU" dirty="0"/>
              <a:t>Use a COUNT function</a:t>
            </a:r>
          </a:p>
          <a:p>
            <a:r>
              <a:rPr lang="en-AU" dirty="0"/>
              <a:t>Create charts (select the right type of chart) </a:t>
            </a:r>
          </a:p>
          <a:p>
            <a:r>
              <a:rPr lang="en-AU" dirty="0"/>
              <a:t>Plot spatial data (latitude/longitude) on an online map</a:t>
            </a:r>
            <a:endParaRPr lang="en-US" dirty="0"/>
          </a:p>
          <a:p>
            <a:r>
              <a:rPr lang="en-AU" dirty="0" smtClean="0"/>
              <a:t>Calculate averages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1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88640"/>
            <a:ext cx="12192000" cy="68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E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9pPr>
          </a:lstStyle>
          <a:p>
            <a:r>
              <a:rPr lang="en-AU" sz="3200" dirty="0" smtClean="0"/>
              <a:t>Mindset</a:t>
            </a:r>
            <a:endParaRPr lang="en-AU" sz="3200" kern="0" dirty="0">
              <a:solidFill>
                <a:schemeClr val="tx1"/>
              </a:solidFill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838200" y="1268760"/>
            <a:ext cx="10515600" cy="4351338"/>
          </a:xfrm>
        </p:spPr>
        <p:txBody>
          <a:bodyPr>
            <a:normAutofit/>
          </a:bodyPr>
          <a:lstStyle/>
          <a:p>
            <a:r>
              <a:rPr lang="en-AU" dirty="0" smtClean="0"/>
              <a:t>Keep a clean copy of the dataset</a:t>
            </a:r>
            <a:endParaRPr lang="en-AU" dirty="0"/>
          </a:p>
          <a:p>
            <a:r>
              <a:rPr lang="en-US" dirty="0"/>
              <a:t>Being methodical, logical, and </a:t>
            </a:r>
            <a:r>
              <a:rPr lang="en-US" dirty="0" smtClean="0"/>
              <a:t>skeptical</a:t>
            </a:r>
          </a:p>
          <a:p>
            <a:r>
              <a:rPr lang="en-AU" dirty="0" smtClean="0"/>
              <a:t>Checking the result </a:t>
            </a:r>
            <a:endParaRPr lang="en-AU" dirty="0"/>
          </a:p>
          <a:p>
            <a:r>
              <a:rPr lang="en-US" dirty="0"/>
              <a:t>Just play and see what you find - no risks!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320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74264" cy="1325563"/>
          </a:xfrm>
        </p:spPr>
        <p:txBody>
          <a:bodyPr/>
          <a:lstStyle/>
          <a:p>
            <a:r>
              <a:rPr lang="en-AU" dirty="0" smtClean="0"/>
              <a:t>Populations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51499" y="1435211"/>
            <a:ext cx="6021285" cy="315086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7282481" y="1405808"/>
            <a:ext cx="6027292" cy="3215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368" y="1556792"/>
            <a:ext cx="3721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Data: Australian population </a:t>
            </a:r>
          </a:p>
          <a:p>
            <a:r>
              <a:rPr lang="en-AU" dirty="0" smtClean="0"/>
              <a:t>Gender: Male and Female</a:t>
            </a:r>
          </a:p>
          <a:p>
            <a:r>
              <a:rPr lang="en-AU" dirty="0" smtClean="0"/>
              <a:t>Age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07368" y="243651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u="sng" dirty="0" smtClean="0">
                <a:solidFill>
                  <a:srgbClr val="660099"/>
                </a:solidFill>
                <a:effectLst/>
                <a:latin typeface="arial" panose="020B0604020202020204" pitchFamily="34" charset="0"/>
                <a:hlinkClick r:id="rId4"/>
              </a:rPr>
              <a:t>ABC Splash - </a:t>
            </a:r>
            <a:r>
              <a:rPr lang="en-AU" b="0" i="0" u="sng" dirty="0" err="1" smtClean="0">
                <a:solidFill>
                  <a:srgbClr val="660099"/>
                </a:solidFill>
                <a:effectLst/>
                <a:latin typeface="arial" panose="020B0604020202020204" pitchFamily="34" charset="0"/>
                <a:hlinkClick r:id="rId4"/>
              </a:rPr>
              <a:t>ConCensus</a:t>
            </a:r>
            <a:endParaRPr lang="en-AU" b="0" i="0" u="sng" dirty="0">
              <a:solidFill>
                <a:srgbClr val="660099"/>
              </a:solidFill>
              <a:effectLst/>
              <a:latin typeface="arial" panose="020B0604020202020204" pitchFamily="34" charset="0"/>
              <a:hlinkClick r:id="rId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3645024"/>
            <a:ext cx="3721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Can we create a similar population chart for an animal population?</a:t>
            </a:r>
          </a:p>
          <a:p>
            <a:endParaRPr lang="en-AU" b="1" dirty="0"/>
          </a:p>
          <a:p>
            <a:r>
              <a:rPr lang="en-AU" b="1" dirty="0" smtClean="0"/>
              <a:t>Data: Saltwater crocodile</a:t>
            </a:r>
          </a:p>
          <a:p>
            <a:r>
              <a:rPr lang="en-AU" dirty="0" smtClean="0"/>
              <a:t>Length </a:t>
            </a:r>
          </a:p>
          <a:p>
            <a:endParaRPr lang="en-AU" dirty="0"/>
          </a:p>
          <a:p>
            <a:r>
              <a:rPr lang="en-AU" dirty="0" smtClean="0"/>
              <a:t>Age is proportional to its length</a:t>
            </a:r>
          </a:p>
        </p:txBody>
      </p:sp>
    </p:spTree>
    <p:extLst>
      <p:ext uri="{BB962C8B-B14F-4D97-AF65-F5344CB8AC3E}">
        <p14:creationId xmlns:p14="http://schemas.microsoft.com/office/powerpoint/2010/main" val="90254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41" y="548680"/>
            <a:ext cx="3456384" cy="2261667"/>
          </a:xfrm>
        </p:spPr>
        <p:txBody>
          <a:bodyPr>
            <a:noAutofit/>
          </a:bodyPr>
          <a:lstStyle/>
          <a:p>
            <a:r>
              <a:rPr lang="en-AU" sz="3200" dirty="0" smtClean="0"/>
              <a:t>TIME TO PLAY!</a:t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Download the Excel spreadsheet </a:t>
            </a:r>
            <a:endParaRPr lang="en-A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2924944"/>
            <a:ext cx="372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DATA SET_Webinar.xls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733" y="0"/>
            <a:ext cx="8194268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34473"/>
      </p:ext>
    </p:extLst>
  </p:cSld>
  <p:clrMapOvr>
    <a:masterClrMapping/>
  </p:clrMapOvr>
</p:sld>
</file>

<file path=ppt/theme/theme1.xml><?xml version="1.0" encoding="utf-8"?>
<a:theme xmlns:a="http://schemas.openxmlformats.org/drawingml/2006/main" name="DT Hub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Props1.xml><?xml version="1.0" encoding="utf-8"?>
<ds:datastoreItem xmlns:ds="http://schemas.openxmlformats.org/officeDocument/2006/customXml" ds:itemID="{513EA70E-E8B7-4EEB-90F4-400A6C083084}"/>
</file>

<file path=customXml/itemProps2.xml><?xml version="1.0" encoding="utf-8"?>
<ds:datastoreItem xmlns:ds="http://schemas.openxmlformats.org/officeDocument/2006/customXml" ds:itemID="{7F22E877-AD14-49B4-B7DD-D432F7EB5D92}"/>
</file>

<file path=customXml/itemProps3.xml><?xml version="1.0" encoding="utf-8"?>
<ds:datastoreItem xmlns:ds="http://schemas.openxmlformats.org/officeDocument/2006/customXml" ds:itemID="{2C8A339D-16F2-434D-BCE2-B3405209698B}"/>
</file>

<file path=docProps/app.xml><?xml version="1.0" encoding="utf-8"?>
<Properties xmlns="http://schemas.openxmlformats.org/officeDocument/2006/extended-properties" xmlns:vt="http://schemas.openxmlformats.org/officeDocument/2006/docPropsVTypes">
  <Template>DT Hub PowerPoint Template</Template>
  <TotalTime>1362</TotalTime>
  <Words>334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DT Hub PowerPoint Template</vt:lpstr>
      <vt:lpstr>Developing data science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Populations </vt:lpstr>
      <vt:lpstr>TIME TO PLAY!  Download the Excel spreadsheet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Harvey</dc:creator>
  <cp:lastModifiedBy>Richards, Martin</cp:lastModifiedBy>
  <cp:revision>73</cp:revision>
  <cp:lastPrinted>2018-03-26T23:37:20Z</cp:lastPrinted>
  <dcterms:created xsi:type="dcterms:W3CDTF">2018-03-22T23:50:27Z</dcterms:created>
  <dcterms:modified xsi:type="dcterms:W3CDTF">2019-04-24T05:35:39Z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0x0101000810856600FD2D4391AFDDFCF33A69BD</vt:lpwstr>
  </property>
  <property fmtid="{D5CDD505-2E9C-101B-9397-08002B2CF9AE}" pid="3" name="Order">
    <vt:r8>18544600</vt:r8>
  </property>
</Properties>
</file>