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0" r:id="rId3"/>
    <p:sldId id="264" r:id="rId4"/>
    <p:sldId id="265" r:id="rId5"/>
    <p:sldId id="267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2CB"/>
    <a:srgbClr val="2C4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3" autoAdjust="0"/>
    <p:restoredTop sz="86467" autoAdjust="0"/>
  </p:normalViewPr>
  <p:slideViewPr>
    <p:cSldViewPr>
      <p:cViewPr varScale="1">
        <p:scale>
          <a:sx n="54" d="100"/>
          <a:sy n="54" d="100"/>
        </p:scale>
        <p:origin x="4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8B248-E55A-4DD8-BEE2-9700F2E56F57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46022-5EFC-420F-9BD1-E3D392836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66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 M. Richards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67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30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 https://upload.wikimedia.org/wikipedia/commons/1/1c/Melbourne_suburban_and_regional_rail_symbols.png</a:t>
            </a:r>
          </a:p>
          <a:p>
            <a:endParaRPr lang="en-AU" dirty="0"/>
          </a:p>
          <a:p>
            <a:r>
              <a:rPr lang="en-AU" dirty="0"/>
              <a:t>Symbols are used to represent trains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750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Use questioning to prompt students to understand that these are different ways to represent a train </a:t>
            </a:r>
          </a:p>
          <a:p>
            <a:r>
              <a:rPr lang="en-AU" baseline="0" dirty="0"/>
              <a:t>Photograph</a:t>
            </a:r>
          </a:p>
          <a:p>
            <a:r>
              <a:rPr lang="en-AU" baseline="0" dirty="0"/>
              <a:t>Text</a:t>
            </a:r>
          </a:p>
          <a:p>
            <a:r>
              <a:rPr lang="en-AU" baseline="0" dirty="0"/>
              <a:t>Symbol</a:t>
            </a:r>
          </a:p>
          <a:p>
            <a:r>
              <a:rPr lang="en-AU" baseline="0" dirty="0"/>
              <a:t>Drawing</a:t>
            </a:r>
          </a:p>
          <a:p>
            <a:r>
              <a:rPr lang="en-AU" baseline="0" dirty="0"/>
              <a:t>They represent the same data in different ways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75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Use questioning to prompt students to understand how these different ways to represent a train might be used. </a:t>
            </a:r>
          </a:p>
          <a:p>
            <a:endParaRPr lang="en-AU" baseline="0" dirty="0"/>
          </a:p>
          <a:p>
            <a:r>
              <a:rPr lang="en-AU" baseline="0" dirty="0"/>
              <a:t>Ask: How might they be used for a particular purpose? </a:t>
            </a:r>
          </a:p>
          <a:p>
            <a:endParaRPr lang="en-AU" baseline="0" dirty="0"/>
          </a:p>
          <a:p>
            <a:r>
              <a:rPr lang="en-AU" b="1" dirty="0"/>
              <a:t>Number</a:t>
            </a:r>
            <a:r>
              <a:rPr lang="en-AU" dirty="0"/>
              <a:t> 649M is the train identification number:</a:t>
            </a:r>
            <a:r>
              <a:rPr lang="en-AU" baseline="0" dirty="0"/>
              <a:t> used in timetable information (spreadsheets) by the organisation </a:t>
            </a:r>
          </a:p>
          <a:p>
            <a:r>
              <a:rPr lang="en-AU" b="1" baseline="0" dirty="0"/>
              <a:t>Photo</a:t>
            </a:r>
            <a:r>
              <a:rPr lang="en-AU" baseline="0" dirty="0"/>
              <a:t> (brochure, poster, website) convey information about trains</a:t>
            </a:r>
          </a:p>
          <a:p>
            <a:r>
              <a:rPr lang="en-AU" b="1" baseline="0" dirty="0"/>
              <a:t>Symbol</a:t>
            </a:r>
            <a:r>
              <a:rPr lang="en-AU" baseline="0" dirty="0"/>
              <a:t> used in maps and timetables including apps</a:t>
            </a:r>
          </a:p>
          <a:p>
            <a:r>
              <a:rPr lang="en-AU" b="1" baseline="0" dirty="0"/>
              <a:t>Drawing</a:t>
            </a:r>
            <a:r>
              <a:rPr lang="en-AU" baseline="0" dirty="0"/>
              <a:t> information about types of trains </a:t>
            </a:r>
          </a:p>
          <a:p>
            <a:r>
              <a:rPr lang="en-AU" b="1" baseline="0" dirty="0"/>
              <a:t>Text</a:t>
            </a:r>
            <a:r>
              <a:rPr lang="en-AU" baseline="0" dirty="0"/>
              <a:t> The word train is used in written texts about trains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75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Use this slide to investigate symbols in </a:t>
            </a:r>
            <a:r>
              <a:rPr lang="en-AU"/>
              <a:t>your local</a:t>
            </a:r>
            <a:r>
              <a:rPr lang="en-AU" baseline="0"/>
              <a:t> </a:t>
            </a:r>
            <a:r>
              <a:rPr lang="en-AU"/>
              <a:t>public transport.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75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08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69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63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9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83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14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33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35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87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00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19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1D05-F2DC-4AAF-A6BD-8F409B0FA68D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C3E3E-6476-014F-42D0-D0BF11D089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96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30210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JPG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3563888" y="430379"/>
            <a:ext cx="537763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transport symbols </a:t>
            </a:r>
          </a:p>
        </p:txBody>
      </p:sp>
      <p:pic>
        <p:nvPicPr>
          <p:cNvPr id="3" name="Picture 2" descr="A train at the railway statio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7"/>
          <a:stretch/>
        </p:blipFill>
        <p:spPr>
          <a:xfrm>
            <a:off x="500720" y="1772816"/>
            <a:ext cx="8114021" cy="45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9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4788024" y="341074"/>
            <a:ext cx="3941911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Discussion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02966-92A4-AFF0-8736-119EB8DF268E}"/>
              </a:ext>
            </a:extLst>
          </p:cNvPr>
          <p:cNvSpPr txBox="1"/>
          <p:nvPr/>
        </p:nvSpPr>
        <p:spPr>
          <a:xfrm>
            <a:off x="323527" y="1774369"/>
            <a:ext cx="86179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How is data represented in public transport?</a:t>
            </a:r>
          </a:p>
          <a:p>
            <a:endParaRPr lang="en-AU" sz="3200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AU" sz="320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Where have you seen information to help you use public transport?</a:t>
            </a:r>
          </a:p>
          <a:p>
            <a:endParaRPr lang="en-AU" sz="3200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AU" sz="320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How is the data represented? </a:t>
            </a:r>
          </a:p>
          <a:p>
            <a:endParaRPr lang="en-AU" sz="3200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  <a:p>
            <a:endParaRPr lang="en-AU" sz="3200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984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525344"/>
            <a:ext cx="8737065" cy="287452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sp>
        <p:nvSpPr>
          <p:cNvPr id="10" name="Title 9"/>
          <p:cNvSpPr txBox="1">
            <a:spLocks noGrp="1"/>
          </p:cNvSpPr>
          <p:nvPr>
            <p:ph type="title" idx="4294967295"/>
          </p:nvPr>
        </p:nvSpPr>
        <p:spPr>
          <a:xfrm>
            <a:off x="3563888" y="341074"/>
            <a:ext cx="5166047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What do you notice? What do you wonder? </a:t>
            </a:r>
          </a:p>
        </p:txBody>
      </p:sp>
      <p:pic>
        <p:nvPicPr>
          <p:cNvPr id="1026" name="Picture 2" descr="two trains represented as a blue icon and a purple ic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0" y="1916832"/>
            <a:ext cx="8325132" cy="40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8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0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525344"/>
            <a:ext cx="8737065" cy="287452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sp>
        <p:nvSpPr>
          <p:cNvPr id="10" name="Title 9"/>
          <p:cNvSpPr txBox="1">
            <a:spLocks noGrp="1"/>
          </p:cNvSpPr>
          <p:nvPr>
            <p:ph type="title" idx="4294967295"/>
          </p:nvPr>
        </p:nvSpPr>
        <p:spPr>
          <a:xfrm>
            <a:off x="3563888" y="341074"/>
            <a:ext cx="5166047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What is similar?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What is different? </a:t>
            </a:r>
          </a:p>
        </p:txBody>
      </p:sp>
      <p:grpSp>
        <p:nvGrpSpPr>
          <p:cNvPr id="3" name="Group 2" descr="text and icons and photographs used to represent trains">
            <a:extLst>
              <a:ext uri="{FF2B5EF4-FFF2-40B4-BE49-F238E27FC236}">
                <a16:creationId xmlns:a16="http://schemas.microsoft.com/office/drawing/2014/main" id="{CB5293E0-CBA1-12AA-334E-C66DF66CC3F4}"/>
              </a:ext>
            </a:extLst>
          </p:cNvPr>
          <p:cNvGrpSpPr/>
          <p:nvPr/>
        </p:nvGrpSpPr>
        <p:grpSpPr>
          <a:xfrm>
            <a:off x="618549" y="2004697"/>
            <a:ext cx="8111385" cy="4297769"/>
            <a:chOff x="618549" y="2004697"/>
            <a:chExt cx="8111385" cy="4297769"/>
          </a:xfrm>
        </p:grpSpPr>
        <p:pic>
          <p:nvPicPr>
            <p:cNvPr id="2050" name="Picture 2" descr="a train represented as a blue icon 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090" y="2004697"/>
              <a:ext cx="3333844" cy="34405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 descr="a trains represented as a blue icon 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4" b="24581"/>
            <a:stretch/>
          </p:blipFill>
          <p:spPr>
            <a:xfrm>
              <a:off x="618549" y="2004698"/>
              <a:ext cx="3923927" cy="1822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A train at a railway station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757"/>
            <a:stretch/>
          </p:blipFill>
          <p:spPr>
            <a:xfrm>
              <a:off x="618549" y="4077071"/>
              <a:ext cx="3923927" cy="22143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The word train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071" y="5657704"/>
              <a:ext cx="1478727" cy="6337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 descr="The code 649M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647078"/>
              <a:ext cx="1265262" cy="655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9042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0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525344"/>
            <a:ext cx="8737065" cy="287452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sp>
        <p:nvSpPr>
          <p:cNvPr id="10" name="Title 9"/>
          <p:cNvSpPr txBox="1">
            <a:spLocks noGrp="1"/>
          </p:cNvSpPr>
          <p:nvPr>
            <p:ph type="title" idx="4294967295"/>
          </p:nvPr>
        </p:nvSpPr>
        <p:spPr>
          <a:xfrm>
            <a:off x="3203848" y="341074"/>
            <a:ext cx="5526087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How might they be used for a particular purpose? 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grpSp>
        <p:nvGrpSpPr>
          <p:cNvPr id="3" name="Group 2" descr="text and icons and photographs used to represent trains">
            <a:extLst>
              <a:ext uri="{FF2B5EF4-FFF2-40B4-BE49-F238E27FC236}">
                <a16:creationId xmlns:a16="http://schemas.microsoft.com/office/drawing/2014/main" id="{C721014D-03EE-F9BC-07EA-5B8CCE0A0903}"/>
              </a:ext>
            </a:extLst>
          </p:cNvPr>
          <p:cNvGrpSpPr/>
          <p:nvPr/>
        </p:nvGrpSpPr>
        <p:grpSpPr>
          <a:xfrm>
            <a:off x="618549" y="2004697"/>
            <a:ext cx="8111385" cy="4297769"/>
            <a:chOff x="618549" y="2004697"/>
            <a:chExt cx="8111385" cy="4297769"/>
          </a:xfrm>
        </p:grpSpPr>
        <p:pic>
          <p:nvPicPr>
            <p:cNvPr id="2" name="Picture 1" descr=" A train represented as a blue icon 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4" b="24581"/>
            <a:stretch/>
          </p:blipFill>
          <p:spPr>
            <a:xfrm>
              <a:off x="618549" y="2004698"/>
              <a:ext cx="3923927" cy="1822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0" name="Picture 2" descr="A train represented as a blue icon 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090" y="2004697"/>
              <a:ext cx="3333844" cy="34405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A train at a station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757"/>
            <a:stretch/>
          </p:blipFill>
          <p:spPr>
            <a:xfrm>
              <a:off x="618549" y="4077071"/>
              <a:ext cx="3923927" cy="22143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The word train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071" y="5657704"/>
              <a:ext cx="1478727" cy="6337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 descr="The code 649M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647078"/>
              <a:ext cx="1265262" cy="655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6711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0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525344"/>
            <a:ext cx="8737065" cy="287452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sp>
        <p:nvSpPr>
          <p:cNvPr id="10" name="Title 9"/>
          <p:cNvSpPr txBox="1">
            <a:spLocks noGrp="1"/>
          </p:cNvSpPr>
          <p:nvPr>
            <p:ph type="title" idx="4294967295"/>
          </p:nvPr>
        </p:nvSpPr>
        <p:spPr>
          <a:xfrm>
            <a:off x="3563888" y="522636"/>
            <a:ext cx="516604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Discussion: symbols</a:t>
            </a:r>
          </a:p>
        </p:txBody>
      </p:sp>
      <p:pic>
        <p:nvPicPr>
          <p:cNvPr id="3" name="Picture 2" descr="A railway station with sig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0029" y="2319652"/>
            <a:ext cx="4319464" cy="32395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02966-92A4-AFF0-8736-119EB8DF268E}"/>
              </a:ext>
            </a:extLst>
          </p:cNvPr>
          <p:cNvSpPr txBox="1"/>
          <p:nvPr/>
        </p:nvSpPr>
        <p:spPr>
          <a:xfrm>
            <a:off x="3995936" y="1774369"/>
            <a:ext cx="49455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What data might you see on a train station?</a:t>
            </a:r>
          </a:p>
          <a:p>
            <a:endParaRPr lang="en-AU" sz="3200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AU" sz="320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How might symbols be used?</a:t>
            </a:r>
          </a:p>
          <a:p>
            <a:endParaRPr lang="en-AU" sz="3200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AU" sz="320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How would you represent important information? </a:t>
            </a:r>
            <a:endParaRPr lang="en-AU" sz="2000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059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398</Words>
  <Application>Microsoft Office PowerPoint</Application>
  <PresentationFormat>On-screen Show (4:3)</PresentationFormat>
  <Paragraphs>49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Poppins</vt:lpstr>
      <vt:lpstr>Office Theme</vt:lpstr>
      <vt:lpstr>Public transport symbols </vt:lpstr>
      <vt:lpstr>Discussion</vt:lpstr>
      <vt:lpstr>What do you notice? What do you wonder? </vt:lpstr>
      <vt:lpstr>What is similar?  What is different? </vt:lpstr>
      <vt:lpstr>How might they be used for a particular purpose? </vt:lpstr>
      <vt:lpstr>Discussion: 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Martin Richards</cp:lastModifiedBy>
  <cp:revision>453</cp:revision>
  <dcterms:created xsi:type="dcterms:W3CDTF">2023-10-11T21:00:06Z</dcterms:created>
  <dcterms:modified xsi:type="dcterms:W3CDTF">2024-02-13T22:07:56Z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3c403f-62ba-48c5-b221-2519db7cca50_Enabled">
    <vt:lpwstr>true</vt:lpwstr>
  </property>
  <property fmtid="{D5CDD505-2E9C-101B-9397-08002B2CF9AE}" pid="3" name="MSIP_Label_513c403f-62ba-48c5-b221-2519db7cca50_SetDate">
    <vt:lpwstr>2023-10-16T06:08:06Z</vt:lpwstr>
  </property>
  <property fmtid="{D5CDD505-2E9C-101B-9397-08002B2CF9AE}" pid="4" name="MSIP_Label_513c403f-62ba-48c5-b221-2519db7cca50_Method">
    <vt:lpwstr>Standard</vt:lpwstr>
  </property>
  <property fmtid="{D5CDD505-2E9C-101B-9397-08002B2CF9AE}" pid="5" name="MSIP_Label_513c403f-62ba-48c5-b221-2519db7cca50_Name">
    <vt:lpwstr>OFFICIAL</vt:lpwstr>
  </property>
  <property fmtid="{D5CDD505-2E9C-101B-9397-08002B2CF9AE}" pid="6" name="MSIP_Label_513c403f-62ba-48c5-b221-2519db7cca50_SiteId">
    <vt:lpwstr>6cf76a3a-a824-4270-9200-3d71673ec678</vt:lpwstr>
  </property>
  <property fmtid="{D5CDD505-2E9C-101B-9397-08002B2CF9AE}" pid="7" name="MSIP_Label_513c403f-62ba-48c5-b221-2519db7cca50_ActionId">
    <vt:lpwstr>dc51e088-19ca-4301-a603-f3f8cfaac998</vt:lpwstr>
  </property>
  <property fmtid="{D5CDD505-2E9C-101B-9397-08002B2CF9AE}" pid="8" name="MSIP_Label_513c403f-62ba-48c5-b221-2519db7cca50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</Properties>
</file>