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modernComment_110_0.xml" ContentType="application/vnd.ms-powerpoint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25"/>
      <p:bold r:id="rId26"/>
    </p:embeddedFont>
    <p:embeddedFont>
      <p:font typeface="Constantia" panose="02030602050306030303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1agMwYUXOWibZhdzSzR/1dCwGV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F87EAE-6CC1-99D4-8E31-202EF7FA06F2}" name="Trish Wilson" initials="TW" userId="1a8d7cc3620296f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25F47F-DD51-4599-B501-D577FD02DF4B}" v="13" dt="2025-02-06T03:26:52.618"/>
    <p1510:client id="{58070317-A658-46C6-814F-2F3971B0DBFB}" v="3" dt="2025-02-05T23:27:04.937"/>
    <p1510:client id="{AD38F8A8-A241-4349-89CF-1026CFC83A94}" v="1" dt="2025-02-06T03:18:27.593"/>
    <p1510:client id="{FC3E48F3-C14E-4813-9760-B1B50A8EAA9A}" v="1" dt="2025-02-06T03:27:42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1227" autoAdjust="0"/>
  </p:normalViewPr>
  <p:slideViewPr>
    <p:cSldViewPr snapToGrid="0">
      <p:cViewPr varScale="1">
        <p:scale>
          <a:sx n="42" d="100"/>
          <a:sy n="42" d="100"/>
        </p:scale>
        <p:origin x="278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customschemas.google.com/relationships/presentationmetadata" Target="meta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Richards" userId="S::martin.richards@esa.edu.au::ebc9b6ae-69f0-455b-b337-207e73494a6e" providerId="AD" clId="Web-{FC3E48F3-C14E-4813-9760-B1B50A8EAA9A}"/>
    <pc:docChg chg="modSld">
      <pc:chgData name="Martin Richards" userId="S::martin.richards@esa.edu.au::ebc9b6ae-69f0-455b-b337-207e73494a6e" providerId="AD" clId="Web-{FC3E48F3-C14E-4813-9760-B1B50A8EAA9A}" dt="2025-02-06T03:27:42.449" v="0"/>
      <pc:docMkLst>
        <pc:docMk/>
      </pc:docMkLst>
      <pc:sldChg chg="modSp">
        <pc:chgData name="Martin Richards" userId="S::martin.richards@esa.edu.au::ebc9b6ae-69f0-455b-b337-207e73494a6e" providerId="AD" clId="Web-{FC3E48F3-C14E-4813-9760-B1B50A8EAA9A}" dt="2025-02-06T03:27:42.449" v="0"/>
        <pc:sldMkLst>
          <pc:docMk/>
          <pc:sldMk cId="0" sldId="269"/>
        </pc:sldMkLst>
        <pc:picChg chg="mod">
          <ac:chgData name="Martin Richards" userId="S::martin.richards@esa.edu.au::ebc9b6ae-69f0-455b-b337-207e73494a6e" providerId="AD" clId="Web-{FC3E48F3-C14E-4813-9760-B1B50A8EAA9A}" dt="2025-02-06T03:27:42.449" v="0"/>
          <ac:picMkLst>
            <pc:docMk/>
            <pc:sldMk cId="0" sldId="269"/>
            <ac:picMk id="3" creationId="{2FA76019-90A7-B33B-34D8-39B5E2C46DDD}"/>
          </ac:picMkLst>
        </pc:picChg>
      </pc:sldChg>
    </pc:docChg>
  </pc:docChgLst>
  <pc:docChgLst>
    <pc:chgData name="Martin Richards" userId="S::martin.richards@esa.edu.au::ebc9b6ae-69f0-455b-b337-207e73494a6e" providerId="AD" clId="Web-{5425F47F-DD51-4599-B501-D577FD02DF4B}"/>
    <pc:docChg chg="modSld">
      <pc:chgData name="Martin Richards" userId="S::martin.richards@esa.edu.au::ebc9b6ae-69f0-455b-b337-207e73494a6e" providerId="AD" clId="Web-{5425F47F-DD51-4599-B501-D577FD02DF4B}" dt="2025-02-06T03:26:52.618" v="10" actId="1076"/>
      <pc:docMkLst>
        <pc:docMk/>
      </pc:docMkLst>
      <pc:sldChg chg="addSp delSp modSp">
        <pc:chgData name="Martin Richards" userId="S::martin.richards@esa.edu.au::ebc9b6ae-69f0-455b-b337-207e73494a6e" providerId="AD" clId="Web-{5425F47F-DD51-4599-B501-D577FD02DF4B}" dt="2025-02-06T03:26:52.618" v="10" actId="1076"/>
        <pc:sldMkLst>
          <pc:docMk/>
          <pc:sldMk cId="0" sldId="269"/>
        </pc:sldMkLst>
        <pc:spChg chg="mod">
          <ac:chgData name="Martin Richards" userId="S::martin.richards@esa.edu.au::ebc9b6ae-69f0-455b-b337-207e73494a6e" providerId="AD" clId="Web-{5425F47F-DD51-4599-B501-D577FD02DF4B}" dt="2025-02-06T03:26:49.009" v="9" actId="1076"/>
          <ac:spMkLst>
            <pc:docMk/>
            <pc:sldMk cId="0" sldId="269"/>
            <ac:spMk id="306" creationId="{00000000-0000-0000-0000-000000000000}"/>
          </ac:spMkLst>
        </pc:spChg>
        <pc:picChg chg="add del mod">
          <ac:chgData name="Martin Richards" userId="S::martin.richards@esa.edu.au::ebc9b6ae-69f0-455b-b337-207e73494a6e" providerId="AD" clId="Web-{5425F47F-DD51-4599-B501-D577FD02DF4B}" dt="2025-02-06T03:25:37.550" v="3"/>
          <ac:picMkLst>
            <pc:docMk/>
            <pc:sldMk cId="0" sldId="269"/>
            <ac:picMk id="2" creationId="{13EDBF30-8113-4C48-8010-4879089BDDE2}"/>
          </ac:picMkLst>
        </pc:picChg>
        <pc:picChg chg="add mod">
          <ac:chgData name="Martin Richards" userId="S::martin.richards@esa.edu.au::ebc9b6ae-69f0-455b-b337-207e73494a6e" providerId="AD" clId="Web-{5425F47F-DD51-4599-B501-D577FD02DF4B}" dt="2025-02-06T03:26:52.618" v="10" actId="1076"/>
          <ac:picMkLst>
            <pc:docMk/>
            <pc:sldMk cId="0" sldId="269"/>
            <ac:picMk id="3" creationId="{2FA76019-90A7-B33B-34D8-39B5E2C46DDD}"/>
          </ac:picMkLst>
        </pc:picChg>
        <pc:picChg chg="del mod">
          <ac:chgData name="Martin Richards" userId="S::martin.richards@esa.edu.au::ebc9b6ae-69f0-455b-b337-207e73494a6e" providerId="AD" clId="Web-{5425F47F-DD51-4599-B501-D577FD02DF4B}" dt="2025-02-06T03:23:44.480" v="1"/>
          <ac:picMkLst>
            <pc:docMk/>
            <pc:sldMk cId="0" sldId="269"/>
            <ac:picMk id="298" creationId="{00000000-0000-0000-0000-000000000000}"/>
          </ac:picMkLst>
        </pc:picChg>
      </pc:sldChg>
    </pc:docChg>
  </pc:docChgLst>
  <pc:docChgLst>
    <pc:chgData name="Trish Wilson" userId="1a8d7cc3620296f7" providerId="LiveId" clId="{58070317-A658-46C6-814F-2F3971B0DBFB}"/>
    <pc:docChg chg="undo custSel modSld">
      <pc:chgData name="Trish Wilson" userId="1a8d7cc3620296f7" providerId="LiveId" clId="{58070317-A658-46C6-814F-2F3971B0DBFB}" dt="2025-02-05T23:40:14.175" v="158" actId="113"/>
      <pc:docMkLst>
        <pc:docMk/>
      </pc:docMkLst>
      <pc:sldChg chg="modSp mod">
        <pc:chgData name="Trish Wilson" userId="1a8d7cc3620296f7" providerId="LiveId" clId="{58070317-A658-46C6-814F-2F3971B0DBFB}" dt="2025-02-05T23:22:26.190" v="0" actId="1076"/>
        <pc:sldMkLst>
          <pc:docMk/>
          <pc:sldMk cId="0" sldId="256"/>
        </pc:sldMkLst>
        <pc:spChg chg="mod">
          <ac:chgData name="Trish Wilson" userId="1a8d7cc3620296f7" providerId="LiveId" clId="{58070317-A658-46C6-814F-2F3971B0DBFB}" dt="2025-02-05T23:22:26.190" v="0" actId="1076"/>
          <ac:spMkLst>
            <pc:docMk/>
            <pc:sldMk cId="0" sldId="256"/>
            <ac:spMk id="99" creationId="{00000000-0000-0000-0000-000000000000}"/>
          </ac:spMkLst>
        </pc:spChg>
      </pc:sldChg>
      <pc:sldChg chg="modSp mod modNotesTx">
        <pc:chgData name="Trish Wilson" userId="1a8d7cc3620296f7" providerId="LiveId" clId="{58070317-A658-46C6-814F-2F3971B0DBFB}" dt="2025-02-05T23:23:46.903" v="5" actId="20577"/>
        <pc:sldMkLst>
          <pc:docMk/>
          <pc:sldMk cId="0" sldId="257"/>
        </pc:sldMkLst>
        <pc:spChg chg="mod">
          <ac:chgData name="Trish Wilson" userId="1a8d7cc3620296f7" providerId="LiveId" clId="{58070317-A658-46C6-814F-2F3971B0DBFB}" dt="2025-02-05T23:22:55.701" v="2" actId="20577"/>
          <ac:spMkLst>
            <pc:docMk/>
            <pc:sldMk cId="0" sldId="257"/>
            <ac:spMk id="112" creationId="{00000000-0000-0000-0000-000000000000}"/>
          </ac:spMkLst>
        </pc:spChg>
      </pc:sldChg>
      <pc:sldChg chg="modNotesTx">
        <pc:chgData name="Trish Wilson" userId="1a8d7cc3620296f7" providerId="LiveId" clId="{58070317-A658-46C6-814F-2F3971B0DBFB}" dt="2025-02-05T23:24:01.509" v="9" actId="20577"/>
        <pc:sldMkLst>
          <pc:docMk/>
          <pc:sldMk cId="0" sldId="258"/>
        </pc:sldMkLst>
      </pc:sldChg>
      <pc:sldChg chg="modSp mod modNotesTx">
        <pc:chgData name="Trish Wilson" userId="1a8d7cc3620296f7" providerId="LiveId" clId="{58070317-A658-46C6-814F-2F3971B0DBFB}" dt="2025-02-05T23:24:08.533" v="10" actId="20577"/>
        <pc:sldMkLst>
          <pc:docMk/>
          <pc:sldMk cId="0" sldId="259"/>
        </pc:sldMkLst>
        <pc:spChg chg="mod">
          <ac:chgData name="Trish Wilson" userId="1a8d7cc3620296f7" providerId="LiveId" clId="{58070317-A658-46C6-814F-2F3971B0DBFB}" dt="2025-02-05T23:23:26.677" v="4" actId="20577"/>
          <ac:spMkLst>
            <pc:docMk/>
            <pc:sldMk cId="0" sldId="259"/>
            <ac:spMk id="144" creationId="{00000000-0000-0000-0000-000000000000}"/>
          </ac:spMkLst>
        </pc:spChg>
      </pc:sldChg>
      <pc:sldChg chg="modNotesTx">
        <pc:chgData name="Trish Wilson" userId="1a8d7cc3620296f7" providerId="LiveId" clId="{58070317-A658-46C6-814F-2F3971B0DBFB}" dt="2025-02-05T23:25:10.565" v="14" actId="20577"/>
        <pc:sldMkLst>
          <pc:docMk/>
          <pc:sldMk cId="0" sldId="260"/>
        </pc:sldMkLst>
      </pc:sldChg>
      <pc:sldChg chg="modNotesTx">
        <pc:chgData name="Trish Wilson" userId="1a8d7cc3620296f7" providerId="LiveId" clId="{58070317-A658-46C6-814F-2F3971B0DBFB}" dt="2025-02-05T23:25:32.324" v="16" actId="20577"/>
        <pc:sldMkLst>
          <pc:docMk/>
          <pc:sldMk cId="0" sldId="261"/>
        </pc:sldMkLst>
      </pc:sldChg>
      <pc:sldChg chg="modNotesTx">
        <pc:chgData name="Trish Wilson" userId="1a8d7cc3620296f7" providerId="LiveId" clId="{58070317-A658-46C6-814F-2F3971B0DBFB}" dt="2025-02-05T23:26:01.405" v="23" actId="20577"/>
        <pc:sldMkLst>
          <pc:docMk/>
          <pc:sldMk cId="0" sldId="262"/>
        </pc:sldMkLst>
      </pc:sldChg>
      <pc:sldChg chg="modSp mod modNotesTx">
        <pc:chgData name="Trish Wilson" userId="1a8d7cc3620296f7" providerId="LiveId" clId="{58070317-A658-46C6-814F-2F3971B0DBFB}" dt="2025-02-05T23:27:31.974" v="31" actId="20577"/>
        <pc:sldMkLst>
          <pc:docMk/>
          <pc:sldMk cId="0" sldId="263"/>
        </pc:sldMkLst>
        <pc:spChg chg="mod">
          <ac:chgData name="Trish Wilson" userId="1a8d7cc3620296f7" providerId="LiveId" clId="{58070317-A658-46C6-814F-2F3971B0DBFB}" dt="2025-02-05T23:27:04.937" v="30"/>
          <ac:spMkLst>
            <pc:docMk/>
            <pc:sldMk cId="0" sldId="263"/>
            <ac:spMk id="203" creationId="{00000000-0000-0000-0000-000000000000}"/>
          </ac:spMkLst>
        </pc:spChg>
      </pc:sldChg>
      <pc:sldChg chg="modSp mod modNotesTx">
        <pc:chgData name="Trish Wilson" userId="1a8d7cc3620296f7" providerId="LiveId" clId="{58070317-A658-46C6-814F-2F3971B0DBFB}" dt="2025-02-05T23:28:42.300" v="52" actId="20577"/>
        <pc:sldMkLst>
          <pc:docMk/>
          <pc:sldMk cId="0" sldId="264"/>
        </pc:sldMkLst>
        <pc:spChg chg="mod">
          <ac:chgData name="Trish Wilson" userId="1a8d7cc3620296f7" providerId="LiveId" clId="{58070317-A658-46C6-814F-2F3971B0DBFB}" dt="2025-02-05T23:28:12.222" v="35" actId="20577"/>
          <ac:spMkLst>
            <pc:docMk/>
            <pc:sldMk cId="0" sldId="264"/>
            <ac:spMk id="224" creationId="{00000000-0000-0000-0000-000000000000}"/>
          </ac:spMkLst>
        </pc:spChg>
      </pc:sldChg>
      <pc:sldChg chg="modSp mod modNotesTx">
        <pc:chgData name="Trish Wilson" userId="1a8d7cc3620296f7" providerId="LiveId" clId="{58070317-A658-46C6-814F-2F3971B0DBFB}" dt="2025-02-05T23:29:42.563" v="90" actId="6549"/>
        <pc:sldMkLst>
          <pc:docMk/>
          <pc:sldMk cId="0" sldId="265"/>
        </pc:sldMkLst>
        <pc:spChg chg="mod">
          <ac:chgData name="Trish Wilson" userId="1a8d7cc3620296f7" providerId="LiveId" clId="{58070317-A658-46C6-814F-2F3971B0DBFB}" dt="2025-02-05T23:29:08.069" v="58" actId="20577"/>
          <ac:spMkLst>
            <pc:docMk/>
            <pc:sldMk cId="0" sldId="265"/>
            <ac:spMk id="241" creationId="{00000000-0000-0000-0000-000000000000}"/>
          </ac:spMkLst>
        </pc:spChg>
      </pc:sldChg>
      <pc:sldChg chg="modNotesTx">
        <pc:chgData name="Trish Wilson" userId="1a8d7cc3620296f7" providerId="LiveId" clId="{58070317-A658-46C6-814F-2F3971B0DBFB}" dt="2025-02-05T23:30:19.301" v="92" actId="20577"/>
        <pc:sldMkLst>
          <pc:docMk/>
          <pc:sldMk cId="0" sldId="266"/>
        </pc:sldMkLst>
      </pc:sldChg>
      <pc:sldChg chg="modSp mod modNotesTx">
        <pc:chgData name="Trish Wilson" userId="1a8d7cc3620296f7" providerId="LiveId" clId="{58070317-A658-46C6-814F-2F3971B0DBFB}" dt="2025-02-05T23:32:59.198" v="100" actId="20577"/>
        <pc:sldMkLst>
          <pc:docMk/>
          <pc:sldMk cId="0" sldId="267"/>
        </pc:sldMkLst>
        <pc:spChg chg="mod">
          <ac:chgData name="Trish Wilson" userId="1a8d7cc3620296f7" providerId="LiveId" clId="{58070317-A658-46C6-814F-2F3971B0DBFB}" dt="2025-02-05T23:32:59.198" v="100" actId="20577"/>
          <ac:spMkLst>
            <pc:docMk/>
            <pc:sldMk cId="0" sldId="267"/>
            <ac:spMk id="275" creationId="{00000000-0000-0000-0000-000000000000}"/>
          </ac:spMkLst>
        </pc:spChg>
      </pc:sldChg>
      <pc:sldChg chg="modSp mod modNotesTx">
        <pc:chgData name="Trish Wilson" userId="1a8d7cc3620296f7" providerId="LiveId" clId="{58070317-A658-46C6-814F-2F3971B0DBFB}" dt="2025-02-05T23:33:39.740" v="103" actId="20577"/>
        <pc:sldMkLst>
          <pc:docMk/>
          <pc:sldMk cId="0" sldId="268"/>
        </pc:sldMkLst>
        <pc:spChg chg="mod">
          <ac:chgData name="Trish Wilson" userId="1a8d7cc3620296f7" providerId="LiveId" clId="{58070317-A658-46C6-814F-2F3971B0DBFB}" dt="2025-02-05T23:33:22.590" v="101" actId="1076"/>
          <ac:spMkLst>
            <pc:docMk/>
            <pc:sldMk cId="0" sldId="268"/>
            <ac:spMk id="290" creationId="{00000000-0000-0000-0000-000000000000}"/>
          </ac:spMkLst>
        </pc:spChg>
      </pc:sldChg>
      <pc:sldChg chg="addCm modNotesTx">
        <pc:chgData name="Trish Wilson" userId="1a8d7cc3620296f7" providerId="LiveId" clId="{58070317-A658-46C6-814F-2F3971B0DBFB}" dt="2025-02-05T23:35:08.572" v="106"/>
        <pc:sldMkLst>
          <pc:docMk/>
          <pc:sldMk cId="0" sldId="269"/>
        </pc:sldMkLst>
      </pc:sldChg>
      <pc:sldChg chg="modSp mod modNotesTx">
        <pc:chgData name="Trish Wilson" userId="1a8d7cc3620296f7" providerId="LiveId" clId="{58070317-A658-46C6-814F-2F3971B0DBFB}" dt="2025-02-05T23:35:38.059" v="123" actId="20577"/>
        <pc:sldMkLst>
          <pc:docMk/>
          <pc:sldMk cId="0" sldId="270"/>
        </pc:sldMkLst>
        <pc:spChg chg="mod">
          <ac:chgData name="Trish Wilson" userId="1a8d7cc3620296f7" providerId="LiveId" clId="{58070317-A658-46C6-814F-2F3971B0DBFB}" dt="2025-02-05T23:35:25.605" v="107" actId="20577"/>
          <ac:spMkLst>
            <pc:docMk/>
            <pc:sldMk cId="0" sldId="270"/>
            <ac:spMk id="322" creationId="{00000000-0000-0000-0000-000000000000}"/>
          </ac:spMkLst>
        </pc:spChg>
      </pc:sldChg>
      <pc:sldChg chg="modSp mod modNotesTx">
        <pc:chgData name="Trish Wilson" userId="1a8d7cc3620296f7" providerId="LiveId" clId="{58070317-A658-46C6-814F-2F3971B0DBFB}" dt="2025-02-05T23:36:07.217" v="130" actId="948"/>
        <pc:sldMkLst>
          <pc:docMk/>
          <pc:sldMk cId="0" sldId="271"/>
        </pc:sldMkLst>
        <pc:spChg chg="mod">
          <ac:chgData name="Trish Wilson" userId="1a8d7cc3620296f7" providerId="LiveId" clId="{58070317-A658-46C6-814F-2F3971B0DBFB}" dt="2025-02-05T23:36:07.217" v="130" actId="948"/>
          <ac:spMkLst>
            <pc:docMk/>
            <pc:sldMk cId="0" sldId="271"/>
            <ac:spMk id="337" creationId="{00000000-0000-0000-0000-000000000000}"/>
          </ac:spMkLst>
        </pc:spChg>
      </pc:sldChg>
      <pc:sldChg chg="modSp mod addCm modNotesTx">
        <pc:chgData name="Trish Wilson" userId="1a8d7cc3620296f7" providerId="LiveId" clId="{58070317-A658-46C6-814F-2F3971B0DBFB}" dt="2025-02-05T23:38:17.922" v="145"/>
        <pc:sldMkLst>
          <pc:docMk/>
          <pc:sldMk cId="0" sldId="272"/>
        </pc:sldMkLst>
        <pc:spChg chg="mod">
          <ac:chgData name="Trish Wilson" userId="1a8d7cc3620296f7" providerId="LiveId" clId="{58070317-A658-46C6-814F-2F3971B0DBFB}" dt="2025-02-05T23:37:04.407" v="136" actId="1076"/>
          <ac:spMkLst>
            <pc:docMk/>
            <pc:sldMk cId="0" sldId="272"/>
            <ac:spMk id="353" creationId="{00000000-0000-0000-0000-000000000000}"/>
          </ac:spMkLst>
        </pc:spChg>
        <pc:spChg chg="mod">
          <ac:chgData name="Trish Wilson" userId="1a8d7cc3620296f7" providerId="LiveId" clId="{58070317-A658-46C6-814F-2F3971B0DBFB}" dt="2025-02-05T23:37:18.480" v="138" actId="1076"/>
          <ac:spMkLst>
            <pc:docMk/>
            <pc:sldMk cId="0" sldId="272"/>
            <ac:spMk id="357" creationId="{00000000-0000-0000-0000-000000000000}"/>
          </ac:spMkLst>
        </pc:spChg>
      </pc:sldChg>
      <pc:sldChg chg="modSp mod modNotesTx">
        <pc:chgData name="Trish Wilson" userId="1a8d7cc3620296f7" providerId="LiveId" clId="{58070317-A658-46C6-814F-2F3971B0DBFB}" dt="2025-02-05T23:38:01.170" v="144" actId="20577"/>
        <pc:sldMkLst>
          <pc:docMk/>
          <pc:sldMk cId="0" sldId="273"/>
        </pc:sldMkLst>
        <pc:spChg chg="mod">
          <ac:chgData name="Trish Wilson" userId="1a8d7cc3620296f7" providerId="LiveId" clId="{58070317-A658-46C6-814F-2F3971B0DBFB}" dt="2025-02-05T23:37:54.056" v="142" actId="1076"/>
          <ac:spMkLst>
            <pc:docMk/>
            <pc:sldMk cId="0" sldId="273"/>
            <ac:spMk id="374" creationId="{00000000-0000-0000-0000-000000000000}"/>
          </ac:spMkLst>
        </pc:spChg>
      </pc:sldChg>
      <pc:sldChg chg="modSp mod modNotesTx">
        <pc:chgData name="Trish Wilson" userId="1a8d7cc3620296f7" providerId="LiveId" clId="{58070317-A658-46C6-814F-2F3971B0DBFB}" dt="2025-02-05T23:40:14.175" v="158" actId="113"/>
        <pc:sldMkLst>
          <pc:docMk/>
          <pc:sldMk cId="0" sldId="274"/>
        </pc:sldMkLst>
        <pc:spChg chg="mod">
          <ac:chgData name="Trish Wilson" userId="1a8d7cc3620296f7" providerId="LiveId" clId="{58070317-A658-46C6-814F-2F3971B0DBFB}" dt="2025-02-05T23:39:22.252" v="150" actId="20577"/>
          <ac:spMkLst>
            <pc:docMk/>
            <pc:sldMk cId="0" sldId="274"/>
            <ac:spMk id="386" creationId="{00000000-0000-0000-0000-000000000000}"/>
          </ac:spMkLst>
        </pc:spChg>
      </pc:sldChg>
    </pc:docChg>
  </pc:docChgLst>
</pc:chgInfo>
</file>

<file path=ppt/comments/modernComment_11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4B8938A-6D00-406E-8173-5BB549C2CF6F}" authorId="{49F87EAE-6CC1-99D4-8E31-202EF7FA06F2}" created="2025-02-05T23:38:17.902">
    <pc:sldMkLst xmlns:pc="http://schemas.microsoft.com/office/powerpoint/2013/main/command">
      <pc:docMk/>
      <pc:sldMk cId="0" sldId="272"/>
    </pc:sldMkLst>
    <p188:txBody>
      <a:bodyPr/>
      <a:lstStyle/>
      <a:p>
        <a:r>
          <a:rPr lang="en-AU"/>
          <a:t>Image is very blurry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dirty="0"/>
              <a:t>Discuss the importance of knowing the user; who are you designing for?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dirty="0"/>
              <a:t>Introduce three approaches to know the user and finding out more about the design challenge or context.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" name="Google Shape;23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dirty="0"/>
              <a:t>Walk through the format of a user story.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8" name="Google Shape;24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dirty="0"/>
              <a:t>Walk through the format of a user story with a relevant example.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 dirty="0"/>
              <a:t>User’s role:</a:t>
            </a:r>
            <a:r>
              <a:rPr lang="en-AU" dirty="0"/>
              <a:t> </a:t>
            </a:r>
            <a:r>
              <a:rPr lang="en-AU" i="0" dirty="0"/>
              <a:t>Teenager</a:t>
            </a: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 i="0" dirty="0"/>
              <a:t>User’s goal:</a:t>
            </a:r>
            <a:r>
              <a:rPr lang="en-AU" i="0" dirty="0"/>
              <a:t> To receive daily challenges</a:t>
            </a: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 i="0" dirty="0"/>
              <a:t>Why it’s important:</a:t>
            </a:r>
            <a:r>
              <a:rPr lang="en-AU" i="0" dirty="0"/>
              <a:t> To stay motivated, build healthy habits, and earn rewards for progress</a:t>
            </a:r>
            <a:endParaRPr i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dirty="0"/>
              <a:t>https://www.flaticon.com/free-icon/avatar_14465285?term=teenager&amp;page=2&amp;position=21&amp;origin=tag&amp;related_id=14465285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2145b84bd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32145b84bd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dirty="0"/>
              <a:t>Walk through the format of a user story.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0" name="Google Shape;280;g32145b84bd4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2145b84bd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32145b84bd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dirty="0"/>
              <a:t>Walk through the format of a user story.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96;g32145b84bd4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dirty="0"/>
              <a:t>Walk through the format of a user interview.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0" name="Google Shape;31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dirty="0"/>
              <a:t>Discuss </a:t>
            </a:r>
            <a:r>
              <a:rPr lang="en-AU" sz="1200" dirty="0"/>
              <a:t>the types of questions they might use for their interview.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7" name="Google Shape;32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dirty="0"/>
              <a:t>Discuss data acquisition techniques.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dirty="0"/>
              <a:t>https://www.flaticon.com/free-icon/online-survey_10898277?term=survey&amp;page=1&amp;position=70&amp;origin=search&amp;related_id=10898277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3" name="Google Shape;34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dirty="0"/>
              <a:t>Discuss data acquisition techniques.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dirty="0"/>
              <a:t>https://www.flaticon.com/free-icon/online-survey_10898277?term=survey&amp;page=1&amp;position=70&amp;origin=search&amp;related_id=10898277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2" name="Google Shape;36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AU" dirty="0"/>
            </a:br>
            <a:r>
              <a:rPr lang="en-AU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A reminder of what happens at this stage:</a:t>
            </a:r>
            <a:br>
              <a:rPr lang="en-AU" dirty="0"/>
            </a:br>
            <a:r>
              <a:rPr lang="en-AU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- User stories</a:t>
            </a:r>
            <a:br>
              <a:rPr lang="en-AU" dirty="0"/>
            </a:br>
            <a:r>
              <a:rPr lang="en-AU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- Interviewing stakeholders</a:t>
            </a:r>
            <a:br>
              <a:rPr lang="en-AU" dirty="0"/>
            </a:br>
            <a:r>
              <a:rPr lang="en-AU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- Acquiring data (integrating some data analysis techniques)</a:t>
            </a:r>
            <a:br>
              <a:rPr lang="en-AU" dirty="0"/>
            </a:br>
            <a:r>
              <a:rPr lang="en-AU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</a:t>
            </a:r>
            <a:r>
              <a:rPr lang="en-AU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management and collaboration at this stage:</a:t>
            </a:r>
            <a:br>
              <a:rPr lang="en-AU" dirty="0"/>
            </a:br>
            <a:r>
              <a:rPr lang="en-AU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- Agile principles</a:t>
            </a:r>
            <a:br>
              <a:rPr lang="en-AU" dirty="0"/>
            </a:br>
            <a:r>
              <a:rPr lang="en-AU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- Tools (e.g. Microsoft Teams, Zoom, Miro, but also notepaper, AI-based note recording and summarising)</a:t>
            </a:r>
            <a:br>
              <a:rPr lang="en-AU" dirty="0"/>
            </a:b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8" name="Google Shape;37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Encourage empathy and get students thinking about designing a digital solution that could make a positive impact in others’ lives.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Image </a:t>
            </a:r>
            <a:r>
              <a:rPr lang="en-AU" dirty="0" err="1"/>
              <a:t>flaticon</a:t>
            </a:r>
            <a:r>
              <a:rPr lang="en-AU" dirty="0"/>
              <a:t>: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https://www.flaticon.com/search/2?word=digital%20solutions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Acknowledge that students need guidance to start a collaborative design project.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Image </a:t>
            </a:r>
            <a:r>
              <a:rPr lang="en-AU" dirty="0" err="1"/>
              <a:t>flaticon</a:t>
            </a:r>
            <a:r>
              <a:rPr lang="en-AU" dirty="0"/>
              <a:t>: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https://www.flaticon.com/free-icon/route_1758579?term=start+and+end&amp;page=1&amp;position=32&amp;origin=search&amp;related_id=1758579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https://www.flaticon.com/free-icon/person_14865144?term=thinking&amp;page=1&amp;position=57&amp;origin=search&amp;related_id=14865144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https://www.flaticon.com/free-icon/person_14865151?term=thinking&amp;page=1&amp;position=22&amp;origin=search&amp;related_id=14865151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As a starting point brainstorm ideas in teams to list ideas about how a digital solution could improve someone’s life.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Image </a:t>
            </a:r>
            <a:r>
              <a:rPr lang="en-AU" dirty="0" err="1"/>
              <a:t>flaticon</a:t>
            </a:r>
            <a:r>
              <a:rPr lang="en-AU" dirty="0"/>
              <a:t>: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https://www.flaticon.com/free-icon/start-line_9498628?term=start&amp;page=1&amp;position=65&amp;origin=search&amp;related_id=9498628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dirty="0"/>
              <a:t>With our initial ideas students should have identified a problem of need.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dirty="0"/>
              <a:t>Explain that design thinking is a process to help people develop design ideas in response to a problem or need.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dirty="0"/>
              <a:t>Explain that design thinking helps us generate creative ideas, focusing on understanding user needs.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dirty="0"/>
              <a:t>For example, in app design we need to understand the user and the design challenge.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dirty="0"/>
              <a:t>Once we have defined the challenge we can generate design ideas, then choose our preferred design idea and develop a prototype to test our ideas.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dirty="0"/>
              <a:t>But to bring those ideas to life in a structured way, we use project management to organise tasks, set timelines, and as a way to keep your team on track.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14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2145b84b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32145b84b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dirty="0"/>
              <a:t>As an alternative to design thinking you may decide to use the EDGE framework. Developing with EDGE: https://learnedge.com.au/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g32145b84bd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Raise the problem of how to organise and manage a project.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Encourage them to think about an approach that will help their team organise, plan, and deliver their design project efficiently and effectively.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i="1" dirty="0"/>
              <a:t>Image source: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https://www.flaticon.com/free-icon/people_13848080?term=girl+teen&amp;page=1&amp;position=68&amp;origin=search&amp;related_id=13848080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https://www.flaticon.com/free-icon/avatar_13848246?related_id=13848246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https://www.flaticon.com/free-icon/black_13847759?term=girl+teen&amp;page=1&amp;position=50&amp;origin=search&amp;related_id=13847759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https://www.flaticon.com/free-icon/project-management_4844359?term=timeline&amp;related_id=4844359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https://www.flaticon.com/free-icon/task_17597593?term=small+tasks&amp;page=1&amp;position=2&amp;origin=search&amp;related_id=17597593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https://www.flaticon.com/free-icon/collaborative_4959502?term=collaborate&amp;page=1&amp;position=87&amp;origin=search&amp;related_id=4959502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https://www.flaticon.com/free-icon/focus_8759352?term=goal+setting&amp;page=3&amp;position=2&amp;origin=search&amp;related_id=8759352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Provide a some guidelines of the typical elements of project management.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Explain that the aim is to provide an approach that will help their team organise, plan, and deliver their collaborative design project efficiently and effectively.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Mention that the key stages should focus on identifying and breaking down the whole project into smaller sub tasks, to assign those tasks to a team member who is responsible for its completion, and to track progress ensuring that the project stays on track and is completed successfully and on time.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i="1" dirty="0"/>
              <a:t>Image source: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https://www.flaticon.com/free-icon/people_13848080?term=girl+teen&amp;page=1&amp;position=68&amp;origin=search&amp;related_id=13848080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https://www.flaticon.com/free-icon/avatar_13848246?related_id=13848246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https://www.flaticon.com/free-icon/black_13847759?term=girl+teen&amp;page=1&amp;position=50&amp;origin=search&amp;related_id=13847759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https://www.flaticon.com/free-icon/project-management_4844359?term=timeline&amp;related_id=4844359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https://www.flaticon.com/free-icon/task_17597593?term=small+tasks&amp;page=1&amp;position=2&amp;origin=search&amp;related_id=17597593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https://www.flaticon.com/free-icon/collaborative_4959502?term=collaborate&amp;page=1&amp;position=87&amp;origin=search&amp;related_id=4959502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https://www.flaticon.com/free-icon/focus_8759352?term=goal+setting&amp;page=3&amp;position=2&amp;origin=search&amp;related_id=8759352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dirty="0"/>
              <a:t>Discuss the importance of knowing the user; who are you designing for?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dirty="0"/>
              <a:t>Introduce three approaches to know the user and finding out more about the design challenge or context.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dirty="0"/>
              <a:t>Explain what empathising is all about.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dirty="0"/>
              <a:t>https://www.flaticon.com/free-icon/crowd-of-users_33887?term=user&amp;page=2&amp;position=75&amp;origin=tag&amp;related_id=33887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5" name="Google Shape;15;p17"/>
          <p:cNvSpPr txBox="1"/>
          <p:nvPr/>
        </p:nvSpPr>
        <p:spPr>
          <a:xfrm>
            <a:off x="4296537" y="63500"/>
            <a:ext cx="585788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OFFICIAL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18/10/relationships/comments" Target="../comments/modernComment_110_0.xm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31.jp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3.jp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1331639" cy="687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46" y="6456087"/>
            <a:ext cx="840060" cy="2232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1640" y="6456087"/>
            <a:ext cx="7759463" cy="261053"/>
            <a:chOff x="539552" y="6398802"/>
            <a:chExt cx="8767575" cy="237484"/>
          </a:xfrm>
        </p:grpSpPr>
        <p:sp>
          <p:nvSpPr>
            <p:cNvPr id="93" name="Google Shape;93;p1"/>
            <p:cNvSpPr txBox="1"/>
            <p:nvPr/>
          </p:nvSpPr>
          <p:spPr>
            <a:xfrm>
              <a:off x="539552" y="6398802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94" name="Google Shape;94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655521" y="6455311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91385" y="0"/>
            <a:ext cx="7812361" cy="6858000"/>
          </a:xfrm>
          <a:prstGeom prst="rect">
            <a:avLst/>
          </a:prstGeom>
          <a:blipFill rotWithShape="1">
            <a:blip r:embed="rId6">
              <a:alphaModFix amt="10000"/>
            </a:blip>
            <a:stretch>
              <a:fillRect/>
            </a:stretch>
          </a:blip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>
            <a:spLocks noGrp="1"/>
          </p:cNvSpPr>
          <p:nvPr>
            <p:ph type="title" idx="4294967295"/>
          </p:nvPr>
        </p:nvSpPr>
        <p:spPr>
          <a:xfrm>
            <a:off x="1826995" y="1496512"/>
            <a:ext cx="676875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r>
              <a:rPr lang="en-AU" sz="6000" b="0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Design thinking</a:t>
            </a:r>
            <a:r>
              <a:rPr lang="en-AU" sz="6000">
                <a:latin typeface="Arial Black"/>
                <a:ea typeface="Arial Black"/>
                <a:cs typeface="Arial Black"/>
                <a:sym typeface="Arial Black"/>
              </a:rPr>
              <a:t> </a:t>
            </a:r>
            <a:endParaRPr sz="60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826995" y="4146291"/>
            <a:ext cx="5984051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Applying project management tools and thinking in a collaborative design project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764704"/>
            <a:ext cx="3275855" cy="555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8" name="Google Shape;238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239" name="Google Shape;239;p9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40" name="Google Shape;240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3" name="Google Shape;243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9579" y="5972720"/>
            <a:ext cx="11769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Images: Flaticon.com</a:t>
            </a:r>
            <a:endParaRPr/>
          </a:p>
        </p:txBody>
      </p:sp>
      <p:sp>
        <p:nvSpPr>
          <p:cNvPr id="237" name="Google Shape;237;p9" descr="Hegagon labelled 'emphasise' with text 'Understand the needs of the user in the  context of the design challenge'"/>
          <p:cNvSpPr txBox="1">
            <a:spLocks noGrp="1"/>
          </p:cNvSpPr>
          <p:nvPr>
            <p:ph type="title" idx="4294967295"/>
          </p:nvPr>
        </p:nvSpPr>
        <p:spPr>
          <a:xfrm>
            <a:off x="2615552" y="56825"/>
            <a:ext cx="6014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>
                <a:solidFill>
                  <a:schemeClr val="lt1"/>
                </a:solidFill>
              </a:rPr>
              <a:t>Gathering user insights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9" descr="Three users with a magnifying glass to represent finding out about them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3399" y="3068960"/>
            <a:ext cx="2502768" cy="2502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9"/>
          <p:cNvSpPr txBox="1"/>
          <p:nvPr/>
        </p:nvSpPr>
        <p:spPr>
          <a:xfrm>
            <a:off x="3419873" y="973713"/>
            <a:ext cx="4752527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 as developers create </a:t>
            </a:r>
            <a:r>
              <a:rPr lang="en-A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stories </a:t>
            </a: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guide their work, we can also use them to influence our design decisions.  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Interviewing users </a:t>
            </a: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helps us gather valuable perspectives and insights.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</a:t>
            </a:r>
            <a:r>
              <a:rPr lang="en-A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acquire data </a:t>
            </a: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the design context and users, then analyse it to uncover patterns that inform our design decisions.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764704"/>
            <a:ext cx="3275855" cy="555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255" name="Google Shape;255;p10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56" name="Google Shape;256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0" name="Google Shape;260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2423" y="5540711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sp>
        <p:nvSpPr>
          <p:cNvPr id="253" name="Google Shape;253;p10" descr="Hegagon labelled 'emphasise' with text 'Understand the needs of the user in the  context of the design challenge'"/>
          <p:cNvSpPr txBox="1">
            <a:spLocks noGrp="1"/>
          </p:cNvSpPr>
          <p:nvPr>
            <p:ph type="title" idx="4294967295"/>
          </p:nvPr>
        </p:nvSpPr>
        <p:spPr>
          <a:xfrm>
            <a:off x="2699791" y="33618"/>
            <a:ext cx="62417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a user</a:t>
            </a:r>
            <a:r>
              <a:rPr lang="en-AU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story?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0" descr="Icon of two people with captions representing discuss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8039" y="3068960"/>
            <a:ext cx="1979777" cy="1979777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0"/>
          <p:cNvSpPr txBox="1"/>
          <p:nvPr/>
        </p:nvSpPr>
        <p:spPr>
          <a:xfrm>
            <a:off x="3593907" y="965720"/>
            <a:ext cx="5111475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user story describes a feature from the user's perspective, focusing on their need.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develop user stories to identify the user role, their goal, and why that goal is important.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format: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[user role]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want to [goal]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that [reason]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764704"/>
            <a:ext cx="3275855" cy="555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0" name="Google Shape;270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271" name="Google Shape;271;p11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72" name="Google Shape;272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4" name="Google Shape;274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2423" y="5540711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sp>
        <p:nvSpPr>
          <p:cNvPr id="269" name="Google Shape;269;p11" descr="Hegagon labelled 'emphasise' with text 'Understand the needs of the user in the  context of the design challenge'"/>
          <p:cNvSpPr txBox="1">
            <a:spLocks noGrp="1"/>
          </p:cNvSpPr>
          <p:nvPr>
            <p:ph type="title" idx="4294967295"/>
          </p:nvPr>
        </p:nvSpPr>
        <p:spPr>
          <a:xfrm>
            <a:off x="2699791" y="33618"/>
            <a:ext cx="62417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user</a:t>
            </a:r>
            <a:r>
              <a:rPr lang="en-AU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story example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1" descr="A teenage bo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57539" y="2128141"/>
            <a:ext cx="3406688" cy="340668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1"/>
          <p:cNvSpPr/>
          <p:nvPr/>
        </p:nvSpPr>
        <p:spPr>
          <a:xfrm>
            <a:off x="3561994" y="1227330"/>
            <a:ext cx="5338349" cy="492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 you’re designing a wellness app for teens that encourages positive habits. Here’s a user story that reflects a feature they might want.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As a teenager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 want to receive daily challenges, so that I can stay motivated, build healthy habits, and earn rewards for </a:t>
            </a:r>
            <a:br>
              <a:rPr lang="en-AU" sz="2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AU" sz="2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my progress. </a:t>
            </a:r>
            <a:endParaRPr sz="2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identify the user’s role, their goal and why it is important to them?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g32145b84bd4_0_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764704"/>
            <a:ext cx="3275855" cy="555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32145b84bd4_0_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68577"/>
          <a:stretch/>
        </p:blipFill>
        <p:spPr>
          <a:xfrm>
            <a:off x="1" y="-17768"/>
            <a:ext cx="9144001" cy="7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32145b84bd4_0_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6" name="Google Shape;286;g32145b84bd4_0_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00" cy="215444"/>
            <a:chOff x="173944" y="6472055"/>
            <a:chExt cx="8767500" cy="215444"/>
          </a:xfrm>
        </p:grpSpPr>
        <p:sp>
          <p:nvSpPr>
            <p:cNvPr id="287" name="Google Shape;287;g32145b84bd4_0_19"/>
            <p:cNvSpPr txBox="1"/>
            <p:nvPr/>
          </p:nvSpPr>
          <p:spPr>
            <a:xfrm>
              <a:off x="173944" y="6472055"/>
              <a:ext cx="8767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88" name="Google Shape;288;g32145b84bd4_0_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5" name="Google Shape;285;g32145b84bd4_0_19" descr="Hegagon labelled 'emphasise' with text 'Understand the needs of the user in the  context of the design challenge'"/>
          <p:cNvSpPr txBox="1">
            <a:spLocks noGrp="1"/>
          </p:cNvSpPr>
          <p:nvPr>
            <p:ph type="title" idx="4294967295"/>
          </p:nvPr>
        </p:nvSpPr>
        <p:spPr>
          <a:xfrm>
            <a:off x="2699791" y="33618"/>
            <a:ext cx="6241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a user</a:t>
            </a:r>
            <a:r>
              <a:rPr lang="en-AU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4000">
                <a:solidFill>
                  <a:schemeClr val="lt1"/>
                </a:solidFill>
              </a:rPr>
              <a:t>persona</a:t>
            </a:r>
            <a:r>
              <a:rPr lang="en-AU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g32145b84bd4_0_19" descr="User personal template with a tenneager and goals, quotes, description, personality and brand apps that relate to her. "/>
          <p:cNvPicPr preferRelativeResize="0"/>
          <p:nvPr/>
        </p:nvPicPr>
        <p:blipFill rotWithShape="1">
          <a:blip r:embed="rId7">
            <a:alphaModFix/>
          </a:blip>
          <a:srcRect l="2427" t="3355" r="3107" b="2650"/>
          <a:stretch/>
        </p:blipFill>
        <p:spPr>
          <a:xfrm>
            <a:off x="90475" y="1055300"/>
            <a:ext cx="3118006" cy="183568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32145b84bd4_0_19"/>
          <p:cNvSpPr txBox="1"/>
          <p:nvPr/>
        </p:nvSpPr>
        <p:spPr>
          <a:xfrm>
            <a:off x="90475" y="29061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Image: Canva User persona template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0" name="Google Shape;290;g32145b84bd4_0_19"/>
          <p:cNvSpPr txBox="1"/>
          <p:nvPr/>
        </p:nvSpPr>
        <p:spPr>
          <a:xfrm>
            <a:off x="3654229" y="1366950"/>
            <a:ext cx="5111400" cy="30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personas are made to tap into the real needs of our users beyond features and designs.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where you can pick up on things like language choices, sizes of elements, and complexities of your applications that can make a big difference for users.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g32145b84bd4_0_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9144001" cy="7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32145b84bd4_0_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g32145b84bd4_0_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00" cy="215444"/>
            <a:chOff x="173944" y="6472055"/>
            <a:chExt cx="8767500" cy="215444"/>
          </a:xfrm>
        </p:grpSpPr>
        <p:sp>
          <p:nvSpPr>
            <p:cNvPr id="303" name="Google Shape;303;g32145b84bd4_0_34"/>
            <p:cNvSpPr txBox="1"/>
            <p:nvPr/>
          </p:nvSpPr>
          <p:spPr>
            <a:xfrm>
              <a:off x="173944" y="6472055"/>
              <a:ext cx="8767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304" name="Google Shape;304;g32145b84bd4_0_3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1" name="Google Shape;301;g32145b84bd4_0_34" descr="Hegagon labelled 'emphasise' with text 'Understand the needs of the user in the  context of the design challenge'"/>
          <p:cNvSpPr txBox="1">
            <a:spLocks noGrp="1"/>
          </p:cNvSpPr>
          <p:nvPr>
            <p:ph type="title" idx="4294967295"/>
          </p:nvPr>
        </p:nvSpPr>
        <p:spPr>
          <a:xfrm>
            <a:off x="2699791" y="33618"/>
            <a:ext cx="6241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 dirty="0">
                <a:solidFill>
                  <a:schemeClr val="lt1"/>
                </a:solidFill>
              </a:rPr>
              <a:t>U</a:t>
            </a:r>
            <a:r>
              <a:rPr lang="en-AU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</a:t>
            </a:r>
            <a:r>
              <a:rPr lang="en-AU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4000" dirty="0">
                <a:solidFill>
                  <a:schemeClr val="lt1"/>
                </a:solidFill>
              </a:rPr>
              <a:t>persona template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32145b84bd4_0_34"/>
          <p:cNvSpPr/>
          <p:nvPr/>
        </p:nvSpPr>
        <p:spPr>
          <a:xfrm>
            <a:off x="170660" y="6240831"/>
            <a:ext cx="2163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Image: Canva User persona template </a:t>
            </a:r>
            <a:endParaRPr/>
          </a:p>
        </p:txBody>
      </p:sp>
      <p:pic>
        <p:nvPicPr>
          <p:cNvPr id="3" name="Picture 2" descr="User personal template with a teenager and goals, quotes, description, personality and brand apps that relate to her.">
            <a:extLst>
              <a:ext uri="{FF2B5EF4-FFF2-40B4-BE49-F238E27FC236}">
                <a16:creationId xmlns:a16="http://schemas.microsoft.com/office/drawing/2014/main" id="{2FA76019-90A7-B33B-34D8-39B5E2C46D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769564"/>
            <a:ext cx="9143999" cy="5318873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764704"/>
            <a:ext cx="3275855" cy="555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6" name="Google Shape;316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317" name="Google Shape;317;p12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318" name="Google Shape;318;p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" name="Google Shape;321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2423" y="5540711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sp>
        <p:nvSpPr>
          <p:cNvPr id="315" name="Google Shape;315;p12" descr="Hegagon labelled 'emphasise' with text 'Understand the needs of the user in the  context of the design challenge'"/>
          <p:cNvSpPr txBox="1">
            <a:spLocks noGrp="1"/>
          </p:cNvSpPr>
          <p:nvPr>
            <p:ph type="title" idx="4294967295"/>
          </p:nvPr>
        </p:nvSpPr>
        <p:spPr>
          <a:xfrm>
            <a:off x="2699791" y="33618"/>
            <a:ext cx="62417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User interviews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12" descr="Two people in an interview with one character on screen with a speech bubbl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8873" y="1609562"/>
            <a:ext cx="2838094" cy="283809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2"/>
          <p:cNvSpPr txBox="1"/>
          <p:nvPr/>
        </p:nvSpPr>
        <p:spPr>
          <a:xfrm>
            <a:off x="3593907" y="1363145"/>
            <a:ext cx="5111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goal of user interviews is to understand the user’s pain points, needs and motivations.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2"/>
          <p:cNvSpPr/>
          <p:nvPr/>
        </p:nvSpPr>
        <p:spPr>
          <a:xfrm>
            <a:off x="3593909" y="2290239"/>
            <a:ext cx="47628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your user interviews check assumptions, gather insights, and deepen your understanding of the target audience. 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764704"/>
            <a:ext cx="3275855" cy="555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3" name="Google Shape;333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334" name="Google Shape;334;p13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335" name="Google Shape;335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8" name="Google Shape;338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2423" y="5540711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sp>
        <p:nvSpPr>
          <p:cNvPr id="332" name="Google Shape;332;p13" descr="Hegagon labelled 'emphasise' with text 'Understand the needs of the user in the  context of the design challenge'"/>
          <p:cNvSpPr txBox="1">
            <a:spLocks noGrp="1"/>
          </p:cNvSpPr>
          <p:nvPr>
            <p:ph type="title" idx="4294967295"/>
          </p:nvPr>
        </p:nvSpPr>
        <p:spPr>
          <a:xfrm>
            <a:off x="2699791" y="33618"/>
            <a:ext cx="62417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User interview questions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13" descr="Two people in an interview with one character on screen with a speech bubbl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6453" y="2702617"/>
            <a:ext cx="2838094" cy="283809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3"/>
          <p:cNvSpPr txBox="1"/>
          <p:nvPr/>
        </p:nvSpPr>
        <p:spPr>
          <a:xfrm>
            <a:off x="3593907" y="965720"/>
            <a:ext cx="5111475" cy="447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the types of questions that will give you insight into the design context or challenge.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time do you usually spend on this activity?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was it like the last time you tried to tackle this challenge?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What’s the hardest part about achieving this goal?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would make this process easier?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you looking for a better way to handle this challenge?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764704"/>
            <a:ext cx="3275855" cy="555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9" name="Google Shape;349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350" name="Google Shape;350;p14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351" name="Google Shape;351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4" name="Google Shape;35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8664" y="5935886"/>
            <a:ext cx="117852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Images: Flaticon.com</a:t>
            </a:r>
            <a:endParaRPr/>
          </a:p>
        </p:txBody>
      </p:sp>
      <p:sp>
        <p:nvSpPr>
          <p:cNvPr id="348" name="Google Shape;348;p14" descr="Hegagon labelled 'emphasise' with text 'Understand the needs of the user in the  context of the design challenge'"/>
          <p:cNvSpPr txBox="1">
            <a:spLocks noGrp="1"/>
          </p:cNvSpPr>
          <p:nvPr>
            <p:ph type="title" idx="4294967295"/>
          </p:nvPr>
        </p:nvSpPr>
        <p:spPr>
          <a:xfrm>
            <a:off x="2699791" y="33618"/>
            <a:ext cx="62417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Acquire data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p14" descr="Checklist with a checkbox ticked popping out of a computer screen.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5051" y="1958896"/>
            <a:ext cx="1250975" cy="125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4" descr="Question and answers on a checklist with a pen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91735" y="2972082"/>
            <a:ext cx="1153482" cy="1153482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4"/>
          <p:cNvSpPr txBox="1"/>
          <p:nvPr/>
        </p:nvSpPr>
        <p:spPr>
          <a:xfrm>
            <a:off x="3474115" y="893734"/>
            <a:ext cx="511147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an online form or paper survey to gather data to learn more about the users and the design context. </a:t>
            </a:r>
            <a:endParaRPr sz="2000" dirty="0"/>
          </a:p>
        </p:txBody>
      </p:sp>
      <p:sp>
        <p:nvSpPr>
          <p:cNvPr id="357" name="Google Shape;357;p14"/>
          <p:cNvSpPr txBox="1"/>
          <p:nvPr/>
        </p:nvSpPr>
        <p:spPr>
          <a:xfrm>
            <a:off x="3474115" y="1933536"/>
            <a:ext cx="523126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data from online repositories such as Kaggle,  to gather insights from similar users.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p14" descr="A website page with a desription of dataset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38784" y="2664582"/>
            <a:ext cx="5648520" cy="3654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extLst>
    <p:ext uri="{6950BFC3-D8DA-4A85-94F7-54DA5524770B}">
      <p188:commentRel xmlns:p188="http://schemas.microsoft.com/office/powerpoint/2018/8/main" r:id="rId3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764704"/>
            <a:ext cx="3275855" cy="555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8" name="Google Shape;368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369" name="Google Shape;369;p15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370" name="Google Shape;370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2" name="Google Shape;372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5616" y="5805264"/>
            <a:ext cx="117852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Images: Flaticon.com</a:t>
            </a:r>
            <a:endParaRPr/>
          </a:p>
        </p:txBody>
      </p:sp>
      <p:sp>
        <p:nvSpPr>
          <p:cNvPr id="367" name="Google Shape;367;p15" descr="Hegagon labelled 'emphasise' with text 'Understand the needs of the user in the  context of the design challenge'"/>
          <p:cNvSpPr txBox="1">
            <a:spLocks noGrp="1"/>
          </p:cNvSpPr>
          <p:nvPr>
            <p:ph type="title" idx="4294967295"/>
          </p:nvPr>
        </p:nvSpPr>
        <p:spPr>
          <a:xfrm>
            <a:off x="2699791" y="33618"/>
            <a:ext cx="62417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Analyse the data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5"/>
          <p:cNvSpPr txBox="1"/>
          <p:nvPr/>
        </p:nvSpPr>
        <p:spPr>
          <a:xfrm>
            <a:off x="3551378" y="1017507"/>
            <a:ext cx="539014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 the feedback from your surveys and data from online repositories to understand patterns and refine your design. </a:t>
            </a:r>
            <a:endParaRPr sz="2000" dirty="0"/>
          </a:p>
        </p:txBody>
      </p:sp>
      <p:pic>
        <p:nvPicPr>
          <p:cNvPr id="373" name="Google Shape;373;p15" descr="Bar chart with user images above each bar with a large hand lens over the second user in th ebar chart.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83968" y="2285933"/>
            <a:ext cx="3643808" cy="3643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3347863" cy="687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3" name="Google Shape;383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384" name="Google Shape;384;p16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385" name="Google Shape;385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2" name="Google Shape;382;p16"/>
          <p:cNvSpPr txBox="1">
            <a:spLocks noGrp="1"/>
          </p:cNvSpPr>
          <p:nvPr>
            <p:ph type="title" idx="4294967295"/>
          </p:nvPr>
        </p:nvSpPr>
        <p:spPr>
          <a:xfrm>
            <a:off x="176456" y="1268760"/>
            <a:ext cx="31683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Using project management tools 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6"/>
          <p:cNvSpPr txBox="1"/>
          <p:nvPr/>
        </p:nvSpPr>
        <p:spPr>
          <a:xfrm>
            <a:off x="3639068" y="1064986"/>
            <a:ext cx="49473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Looking for a way to manage tasks?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Productivity tools like Trello and Notion can help you organise the tasks into boards and assign responsibility. </a:t>
            </a:r>
            <a:endParaRPr sz="1600" dirty="0"/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then track and monitor each task and move it along your workflow.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communicate and collaborate?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Zoom or Teams to meet to connect, share information, and work together remotely.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using AI-powered notetaking and summarising tools (like those in Teams), then remove any personal data and input it into </a:t>
            </a:r>
            <a:r>
              <a:rPr lang="en-A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ChatGPT</a:t>
            </a: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a summary.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2695"/>
            <a:ext cx="3275855" cy="573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10" name="Google Shape;110;p2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11" name="Google Shape;11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4" name="Google Shape;114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9579" y="5972720"/>
            <a:ext cx="11769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Images: Flaticon.com</a:t>
            </a:r>
            <a:endParaRPr/>
          </a:p>
        </p:txBody>
      </p:sp>
      <p:pic>
        <p:nvPicPr>
          <p:cNvPr id="107" name="Google Shape;107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>
            <a:spLocks noGrp="1"/>
          </p:cNvSpPr>
          <p:nvPr>
            <p:ph type="title" idx="4294967295"/>
          </p:nvPr>
        </p:nvSpPr>
        <p:spPr>
          <a:xfrm>
            <a:off x="2699792" y="33618"/>
            <a:ext cx="57193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a digital solution 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" descr="Idea icon with light bulb showing a brain insid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0545" y="2420888"/>
            <a:ext cx="2654764" cy="265476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/>
          <p:nvPr/>
        </p:nvSpPr>
        <p:spPr>
          <a:xfrm>
            <a:off x="3347864" y="1340768"/>
            <a:ext cx="4824536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challenges do people face in their daily lives that could be solved digitally?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the digital tools you use every day—messaging apps, game platforms, online learning. What’s missing or what could be improved?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 you could create a digital solution that changes how people live, work or play online. What </a:t>
            </a:r>
            <a:b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it be?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2695"/>
            <a:ext cx="3275855" cy="573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25" name="Google Shape;125;p3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26" name="Google Shape;126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9579" y="5972720"/>
            <a:ext cx="11769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Images: Flaticon.com</a:t>
            </a:r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 idx="4294967295"/>
          </p:nvPr>
        </p:nvSpPr>
        <p:spPr>
          <a:xfrm>
            <a:off x="2699792" y="33618"/>
            <a:ext cx="57193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do you get started? 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3" descr="Start and finish icon; a black line connected by two location pins at each en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7787" y="1484784"/>
            <a:ext cx="2520280" cy="2520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 descr="Two characters looking confused with question marks above their heads">
            <a:extLst>
              <a:ext uri="{FF2B5EF4-FFF2-40B4-BE49-F238E27FC236}">
                <a16:creationId xmlns:a16="http://schemas.microsoft.com/office/drawing/2014/main" id="{7978BEE3-F411-0172-36B2-AF48304EDADC}"/>
              </a:ext>
            </a:extLst>
          </p:cNvPr>
          <p:cNvGrpSpPr/>
          <p:nvPr/>
        </p:nvGrpSpPr>
        <p:grpSpPr>
          <a:xfrm>
            <a:off x="2735794" y="908720"/>
            <a:ext cx="7223656" cy="5196341"/>
            <a:chOff x="2735794" y="908720"/>
            <a:chExt cx="7223656" cy="5196341"/>
          </a:xfrm>
        </p:grpSpPr>
        <p:pic>
          <p:nvPicPr>
            <p:cNvPr id="128" name="Google Shape;128;p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735794" y="1700808"/>
              <a:ext cx="4404253" cy="44042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196659" y="908720"/>
              <a:ext cx="4762791" cy="47627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2695"/>
            <a:ext cx="3275855" cy="573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41" name="Google Shape;141;p4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42" name="Google Shape;142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8" name="Google Shape;138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9579" y="5972720"/>
            <a:ext cx="11769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Images: Flaticon.com</a:t>
            </a:r>
            <a:endParaRPr/>
          </a:p>
        </p:txBody>
      </p:sp>
      <p:sp>
        <p:nvSpPr>
          <p:cNvPr id="139" name="Google Shape;139;p4"/>
          <p:cNvSpPr txBox="1">
            <a:spLocks noGrp="1"/>
          </p:cNvSpPr>
          <p:nvPr>
            <p:ph type="title" idx="4294967295"/>
          </p:nvPr>
        </p:nvSpPr>
        <p:spPr>
          <a:xfrm>
            <a:off x="2699792" y="33618"/>
            <a:ext cx="57193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Getting started 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4" descr="Start icon with a running trac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2545" y="1628800"/>
            <a:ext cx="3014804" cy="301480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/>
          <p:nvPr/>
        </p:nvSpPr>
        <p:spPr>
          <a:xfrm>
            <a:off x="3617640" y="1317436"/>
            <a:ext cx="5184576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a problem or need</a:t>
            </a: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a group of people or a real-life challenge. What’s something they struggle with that a digital solution could improve?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your audience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You’ll need to understand your audience, who we will call the ‘user’.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important to know a bit about them, such as their needs and preferences.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 a team and brainstorm your ideas</a:t>
            </a: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worry about perfect ideas yet—list anything that comes to mind. The more ideas, the better!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2695"/>
            <a:ext cx="3275855" cy="573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56" name="Google Shape;156;p5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57" name="Google Shape;157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5"/>
          <p:cNvSpPr txBox="1">
            <a:spLocks noGrp="1"/>
          </p:cNvSpPr>
          <p:nvPr>
            <p:ph type="title" idx="4294967295"/>
          </p:nvPr>
        </p:nvSpPr>
        <p:spPr>
          <a:xfrm>
            <a:off x="2699801" y="33625"/>
            <a:ext cx="6362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>
                <a:solidFill>
                  <a:schemeClr val="lt1"/>
                </a:solidFill>
              </a:rPr>
              <a:t>Overview of</a:t>
            </a:r>
            <a:r>
              <a:rPr lang="en-AU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</a:t>
            </a:r>
            <a:r>
              <a:rPr lang="en-AU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thinking 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5" descr="Design thinking with labels empathise, define, ideate, prototype and test. Each label is defined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3640" y="830159"/>
            <a:ext cx="2859023" cy="547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 descr="A person holding a smartphone with an app open. The app shows dog walking for 20 minutes completed."/>
          <p:cNvPicPr preferRelativeResize="0"/>
          <p:nvPr/>
        </p:nvPicPr>
        <p:blipFill rotWithShape="1">
          <a:blip r:embed="rId8">
            <a:alphaModFix/>
          </a:blip>
          <a:srcRect l="1" t="5310" r="29580"/>
          <a:stretch/>
        </p:blipFill>
        <p:spPr>
          <a:xfrm>
            <a:off x="3275856" y="764704"/>
            <a:ext cx="5868144" cy="5603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32145b84bd4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2695"/>
            <a:ext cx="3275855" cy="573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32145b84bd4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68577"/>
          <a:stretch/>
        </p:blipFill>
        <p:spPr>
          <a:xfrm>
            <a:off x="1" y="-17768"/>
            <a:ext cx="9144001" cy="7824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g32145b84bd4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00" cy="215444"/>
            <a:chOff x="173944" y="6472055"/>
            <a:chExt cx="8767500" cy="215444"/>
          </a:xfrm>
        </p:grpSpPr>
        <p:sp>
          <p:nvSpPr>
            <p:cNvPr id="170" name="Google Shape;170;g32145b84bd4_0_0"/>
            <p:cNvSpPr txBox="1"/>
            <p:nvPr/>
          </p:nvSpPr>
          <p:spPr>
            <a:xfrm>
              <a:off x="173944" y="6472055"/>
              <a:ext cx="8767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71" name="Google Shape;171;g32145b84bd4_0_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7" name="Google Shape;167;g32145b84bd4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32145b84bd4_0_0"/>
          <p:cNvSpPr txBox="1">
            <a:spLocks noGrp="1"/>
          </p:cNvSpPr>
          <p:nvPr>
            <p:ph type="title" idx="4294967295"/>
          </p:nvPr>
        </p:nvSpPr>
        <p:spPr>
          <a:xfrm>
            <a:off x="1976800" y="19463"/>
            <a:ext cx="7357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>
                <a:solidFill>
                  <a:schemeClr val="lt1"/>
                </a:solidFill>
              </a:rPr>
              <a:t>EDGE problem-solving framework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g32145b84bd4_0_0" descr="Problem solving process with arrows going from each word in a circle. The circles are labeled one word each; 'Explore', 'Develop', 'Generate' and 'Evaluate &amp; Refine'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162" y="1601650"/>
            <a:ext cx="3221525" cy="365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2145b84bd4_0_0"/>
          <p:cNvSpPr txBox="1"/>
          <p:nvPr/>
        </p:nvSpPr>
        <p:spPr>
          <a:xfrm>
            <a:off x="173950" y="538195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000"/>
              <a:t>Problem-solving process in Digital Solutions (QCAA, 2019).</a:t>
            </a:r>
            <a:endParaRPr sz="1000"/>
          </a:p>
        </p:txBody>
      </p:sp>
      <p:pic>
        <p:nvPicPr>
          <p:cNvPr id="172" name="Google Shape;172;g32145b84bd4_0_0" descr="A person holding a smartphone with an app open. The app shows dog walking for 20 minutes completed. "/>
          <p:cNvPicPr preferRelativeResize="0"/>
          <p:nvPr/>
        </p:nvPicPr>
        <p:blipFill rotWithShape="1">
          <a:blip r:embed="rId8">
            <a:alphaModFix/>
          </a:blip>
          <a:srcRect t="5311" r="29582"/>
          <a:stretch/>
        </p:blipFill>
        <p:spPr>
          <a:xfrm>
            <a:off x="3275856" y="764704"/>
            <a:ext cx="5868143" cy="5603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3347863" cy="687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184" name="Google Shape;184;p6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85" name="Google Shape;185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1" name="Google Shape;191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9579" y="5972720"/>
            <a:ext cx="11769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Images: Flaticon.com</a:t>
            </a:r>
            <a:endParaRPr/>
          </a:p>
        </p:txBody>
      </p:sp>
      <p:sp>
        <p:nvSpPr>
          <p:cNvPr id="182" name="Google Shape;182;p6"/>
          <p:cNvSpPr txBox="1">
            <a:spLocks noGrp="1"/>
          </p:cNvSpPr>
          <p:nvPr>
            <p:ph type="title" idx="4294967295"/>
          </p:nvPr>
        </p:nvSpPr>
        <p:spPr>
          <a:xfrm>
            <a:off x="176456" y="1268760"/>
            <a:ext cx="3168352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>
                <a:solidFill>
                  <a:schemeClr val="lt1"/>
                </a:solidFill>
              </a:rPr>
              <a:t>Designing + Managing: How do we organise it all?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3945300" y="658936"/>
            <a:ext cx="4680520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Managing a project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think are key elements that will help you manage a project?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will you stay organised and keep on track? 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 descr="Three characters ">
            <a:extLst>
              <a:ext uri="{FF2B5EF4-FFF2-40B4-BE49-F238E27FC236}">
                <a16:creationId xmlns:a16="http://schemas.microsoft.com/office/drawing/2014/main" id="{09B519C4-283D-7EF2-833E-8CA723427C99}"/>
              </a:ext>
            </a:extLst>
          </p:cNvPr>
          <p:cNvGrpSpPr/>
          <p:nvPr/>
        </p:nvGrpSpPr>
        <p:grpSpPr>
          <a:xfrm>
            <a:off x="4697366" y="2061075"/>
            <a:ext cx="2868865" cy="2718413"/>
            <a:chOff x="4697366" y="2061075"/>
            <a:chExt cx="2868865" cy="2718413"/>
          </a:xfrm>
        </p:grpSpPr>
        <p:pic>
          <p:nvPicPr>
            <p:cNvPr id="187" name="Google Shape;187;p6" descr="Teenager avatar 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342170">
              <a:off x="5520517" y="2061075"/>
              <a:ext cx="1530085" cy="1530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6" descr="Teenager avatar 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4697366" y="3140968"/>
              <a:ext cx="1501829" cy="1462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6" descr="Teenager avatar 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713805">
              <a:off x="6077604" y="3290861"/>
              <a:ext cx="1488627" cy="14886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6"/>
          <p:cNvSpPr/>
          <p:nvPr/>
        </p:nvSpPr>
        <p:spPr>
          <a:xfrm>
            <a:off x="3913195" y="5445224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We’ll use project management thinking and tools to keeps our ideas on track!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3347863" cy="687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" name="Google Shape;200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201" name="Google Shape;201;p7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02" name="Google Shape;202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" name="Google Shape;211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5469" y="6214742"/>
            <a:ext cx="11769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Images: Flaticon.com</a:t>
            </a:r>
            <a:endParaRPr/>
          </a:p>
        </p:txBody>
      </p:sp>
      <p:sp>
        <p:nvSpPr>
          <p:cNvPr id="199" name="Google Shape;199;p7"/>
          <p:cNvSpPr txBox="1">
            <a:spLocks noGrp="1"/>
          </p:cNvSpPr>
          <p:nvPr>
            <p:ph type="title" idx="4294967295"/>
          </p:nvPr>
        </p:nvSpPr>
        <p:spPr>
          <a:xfrm>
            <a:off x="176456" y="1268760"/>
            <a:ext cx="316835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Overview of project management 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 descr="Three characters ">
            <a:extLst>
              <a:ext uri="{FF2B5EF4-FFF2-40B4-BE49-F238E27FC236}">
                <a16:creationId xmlns:a16="http://schemas.microsoft.com/office/drawing/2014/main" id="{12256BA7-A54E-E290-74AB-5D120383F5F4}"/>
              </a:ext>
            </a:extLst>
          </p:cNvPr>
          <p:cNvGrpSpPr/>
          <p:nvPr/>
        </p:nvGrpSpPr>
        <p:grpSpPr>
          <a:xfrm>
            <a:off x="190199" y="3103335"/>
            <a:ext cx="2945916" cy="3089371"/>
            <a:chOff x="190199" y="3103335"/>
            <a:chExt cx="2945916" cy="3089371"/>
          </a:xfrm>
        </p:grpSpPr>
        <p:pic>
          <p:nvPicPr>
            <p:cNvPr id="204" name="Google Shape;204;p7" descr="Teenager avatar 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342170">
              <a:off x="1539726" y="3103335"/>
              <a:ext cx="1530085" cy="1530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7" descr="Teenager avatar 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190199" y="3963375"/>
              <a:ext cx="1501829" cy="1462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7" descr="Teenager avatar 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713805">
              <a:off x="1647488" y="4704079"/>
              <a:ext cx="1488627" cy="14886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" name="Google Shape;203;p7"/>
          <p:cNvSpPr txBox="1"/>
          <p:nvPr/>
        </p:nvSpPr>
        <p:spPr>
          <a:xfrm>
            <a:off x="3945300" y="658936"/>
            <a:ext cx="4680520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the project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clear goals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 tasks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 down the project into tasks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Organise the tasks into lists or boards</a:t>
            </a:r>
            <a:endParaRPr lang="en-US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A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ssign</a:t>
            </a: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responsibility 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tasks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deliverables or milestones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deadlines </a:t>
            </a:r>
            <a:endParaRPr lang="en-US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</a:t>
            </a: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timeline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Communicate and collaborate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digital tools to share and record ideas</a:t>
            </a:r>
            <a:endParaRPr lang="en-US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up regular meetings to enable updates on task progress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7" descr="A target representing a goal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84168" y="462494"/>
            <a:ext cx="1214604" cy="12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7" descr="A checkboard with a list with dot points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72412" y="1412776"/>
            <a:ext cx="1410383" cy="1410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7" descr="A calandar with bars representing task duration. Tasks are in different colours across the page.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38981" y="3172430"/>
            <a:ext cx="1004214" cy="1004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7" descr="Three people working together online via their laptops. A light bulb represents adding to their collective idea. 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343155" y="5215739"/>
            <a:ext cx="1043020" cy="1043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764704"/>
            <a:ext cx="3275855" cy="555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1" name="Google Shape;221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222" name="Google Shape;222;p8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23" name="Google Shape;223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5" name="Google Shape;225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9579" y="5972720"/>
            <a:ext cx="11769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Images: Flaticon.com</a:t>
            </a:r>
            <a:endParaRPr/>
          </a:p>
        </p:txBody>
      </p:sp>
      <p:sp>
        <p:nvSpPr>
          <p:cNvPr id="220" name="Google Shape;220;p8" descr="Hegagon labelled 'emphasise' with text 'Understand the needs of the user in the  context of the design challenge'"/>
          <p:cNvSpPr txBox="1">
            <a:spLocks noGrp="1"/>
          </p:cNvSpPr>
          <p:nvPr>
            <p:ph type="title" idx="4294967295"/>
          </p:nvPr>
        </p:nvSpPr>
        <p:spPr>
          <a:xfrm>
            <a:off x="2699791" y="33618"/>
            <a:ext cx="62417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>
                <a:solidFill>
                  <a:schemeClr val="lt1"/>
                </a:solidFill>
              </a:rPr>
              <a:t>Understanding the user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8" descr="Who in a speech bubbl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6744" y="2636912"/>
            <a:ext cx="2605002" cy="260500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8"/>
          <p:cNvSpPr txBox="1"/>
          <p:nvPr/>
        </p:nvSpPr>
        <p:spPr>
          <a:xfrm>
            <a:off x="3419873" y="973713"/>
            <a:ext cx="5616623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more you understand the people who you’re designing for, the better you can solve their problems.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Empathy helps you create solutions that truly meet their needs and improve their lives.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their thoughts, feelings and experiences before you start designing solutions for them.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8" descr="An icon for a  crowd of user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09132" y="3375051"/>
            <a:ext cx="3294087" cy="3294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0856600FD2D4391AFDDFCF33A69BD" ma:contentTypeVersion="19" ma:contentTypeDescription="Create a new document." ma:contentTypeScope="" ma:versionID="e39b5eb3708ccab1ed6e63c44a6ae965">
  <xsd:schema xmlns:xsd="http://www.w3.org/2001/XMLSchema" xmlns:xs="http://www.w3.org/2001/XMLSchema" xmlns:p="http://schemas.microsoft.com/office/2006/metadata/properties" xmlns:ns2="64eff3df-e3d6-48ed-978f-45ff25640900" xmlns:ns3="ff236c08-9611-4854-a4bb-16d44b7327b6" targetNamespace="http://schemas.microsoft.com/office/2006/metadata/properties" ma:root="true" ma:fieldsID="c02f4a560dbdabc0115429e529d2fd1b" ns2:_="" ns3:_="">
    <xsd:import namespace="64eff3df-e3d6-48ed-978f-45ff25640900"/>
    <xsd:import namespace="ff236c08-9611-4854-a4bb-16d44b7327b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Comment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ff3df-e3d6-48ed-978f-45ff256409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267be2-ffe6-46cd-94d9-2cfd9b1e6422}" ma:internalName="TaxCatchAll" ma:showField="CatchAllData" ma:web="64eff3df-e3d6-48ed-978f-45ff25640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36c08-9611-4854-a4bb-16d44b7327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20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f7212af-5298-4b34-9fde-95afa33fa1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ff236c08-9611-4854-a4bb-16d44b7327b6" xsi:nil="true"/>
    <lcf76f155ced4ddcb4097134ff3c332f xmlns="ff236c08-9611-4854-a4bb-16d44b7327b6">
      <Terms xmlns="http://schemas.microsoft.com/office/infopath/2007/PartnerControls"/>
    </lcf76f155ced4ddcb4097134ff3c332f>
    <TaxCatchAll xmlns="64eff3df-e3d6-48ed-978f-45ff25640900" xsi:nil="true"/>
  </documentManagement>
</p:properties>
</file>

<file path=customXml/itemProps1.xml><?xml version="1.0" encoding="utf-8"?>
<ds:datastoreItem xmlns:ds="http://schemas.openxmlformats.org/officeDocument/2006/customXml" ds:itemID="{7E78988F-D405-4E0D-A792-51CD5EB12D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1BF4F0-E541-4044-9B8B-05B9C4E0FD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eff3df-e3d6-48ed-978f-45ff25640900"/>
    <ds:schemaRef ds:uri="ff236c08-9611-4854-a4bb-16d44b7327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941B4C-732F-4E4A-8FAC-7521626FC272}">
  <ds:schemaRefs>
    <ds:schemaRef ds:uri="http://schemas.microsoft.com/office/2006/metadata/properties"/>
    <ds:schemaRef ds:uri="http://schemas.microsoft.com/office/infopath/2007/PartnerControls"/>
    <ds:schemaRef ds:uri="ff236c08-9611-4854-a4bb-16d44b7327b6"/>
    <ds:schemaRef ds:uri="64eff3df-e3d6-48ed-978f-45ff2564090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2809</Words>
  <Application>Microsoft Office PowerPoint</Application>
  <PresentationFormat>On-screen Show (4:3)</PresentationFormat>
  <Paragraphs>243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Design thinking </vt:lpstr>
      <vt:lpstr>Design a digital solution </vt:lpstr>
      <vt:lpstr>How do you get started? </vt:lpstr>
      <vt:lpstr>Getting started </vt:lpstr>
      <vt:lpstr>Overview of design thinking </vt:lpstr>
      <vt:lpstr>EDGE problem-solving framework</vt:lpstr>
      <vt:lpstr>Designing + Managing: How do we organise it all?</vt:lpstr>
      <vt:lpstr>Overview of project management </vt:lpstr>
      <vt:lpstr>Understanding the user</vt:lpstr>
      <vt:lpstr>Gathering user insights</vt:lpstr>
      <vt:lpstr>What is a user story?</vt:lpstr>
      <vt:lpstr>A user story example</vt:lpstr>
      <vt:lpstr>What is a user persona?</vt:lpstr>
      <vt:lpstr>User persona template</vt:lpstr>
      <vt:lpstr>User interviews</vt:lpstr>
      <vt:lpstr>User interview questions</vt:lpstr>
      <vt:lpstr>Acquire data</vt:lpstr>
      <vt:lpstr>Analyse the data</vt:lpstr>
      <vt:lpstr>Using project management tools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thinking </dc:title>
  <dc:creator>Martin</dc:creator>
  <cp:lastModifiedBy>Trish Wilson</cp:lastModifiedBy>
  <cp:revision>15</cp:revision>
  <dcterms:created xsi:type="dcterms:W3CDTF">2023-10-11T21:00:06Z</dcterms:created>
  <dcterms:modified xsi:type="dcterms:W3CDTF">2025-02-06T03:27:43Z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3c403f-62ba-48c5-b221-2519db7cca50_Enabled">
    <vt:lpwstr>true</vt:lpwstr>
  </property>
  <property fmtid="{D5CDD505-2E9C-101B-9397-08002B2CF9AE}" pid="3" name="MSIP_Label_513c403f-62ba-48c5-b221-2519db7cca50_SetDate">
    <vt:lpwstr>2023-10-16T06:08:06Z</vt:lpwstr>
  </property>
  <property fmtid="{D5CDD505-2E9C-101B-9397-08002B2CF9AE}" pid="4" name="MSIP_Label_513c403f-62ba-48c5-b221-2519db7cca50_Method">
    <vt:lpwstr>Standard</vt:lpwstr>
  </property>
  <property fmtid="{D5CDD505-2E9C-101B-9397-08002B2CF9AE}" pid="5" name="MSIP_Label_513c403f-62ba-48c5-b221-2519db7cca50_Name">
    <vt:lpwstr>OFFICIAL</vt:lpwstr>
  </property>
  <property fmtid="{D5CDD505-2E9C-101B-9397-08002B2CF9AE}" pid="6" name="MSIP_Label_513c403f-62ba-48c5-b221-2519db7cca50_SiteId">
    <vt:lpwstr>6cf76a3a-a824-4270-9200-3d71673ec678</vt:lpwstr>
  </property>
  <property fmtid="{D5CDD505-2E9C-101B-9397-08002B2CF9AE}" pid="7" name="MSIP_Label_513c403f-62ba-48c5-b221-2519db7cca50_ActionId">
    <vt:lpwstr>dc51e088-19ca-4301-a603-f3f8cfaac998</vt:lpwstr>
  </property>
  <property fmtid="{D5CDD505-2E9C-101B-9397-08002B2CF9AE}" pid="8" name="MSIP_Label_513c403f-62ba-48c5-b221-2519db7cca50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OFFICIAL</vt:lpwstr>
  </property>
  <property fmtid="{D5CDD505-2E9C-101B-9397-08002B2CF9AE}" pid="11" name="ContentTypeId">
    <vt:lpwstr>0x0101000810856600FD2D4391AFDDFCF33A69BD</vt:lpwstr>
  </property>
  <property fmtid="{D5CDD505-2E9C-101B-9397-08002B2CF9AE}" pid="12" name="MediaServiceImageTags">
    <vt:lpwstr/>
  </property>
</Properties>
</file>