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71" r:id="rId3"/>
    <p:sldId id="260" r:id="rId4"/>
    <p:sldId id="272" r:id="rId5"/>
    <p:sldId id="265" r:id="rId6"/>
    <p:sldId id="267" r:id="rId7"/>
    <p:sldId id="266" r:id="rId8"/>
    <p:sldId id="268" r:id="rId9"/>
    <p:sldId id="269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i Stone" initials="JS" lastIdx="1" clrIdx="0">
    <p:extLst>
      <p:ext uri="{19B8F6BF-5375-455C-9EA6-DF929625EA0E}">
        <p15:presenceInfo xmlns:p15="http://schemas.microsoft.com/office/powerpoint/2012/main" userId="Jacqui Sto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3" autoAdjust="0"/>
    <p:restoredTop sz="86467" autoAdjust="0"/>
  </p:normalViewPr>
  <p:slideViewPr>
    <p:cSldViewPr>
      <p:cViewPr varScale="1">
        <p:scale>
          <a:sx n="95" d="100"/>
          <a:sy n="95" d="100"/>
        </p:scale>
        <p:origin x="166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8B248-E55A-4DD8-BEE2-9700F2E56F57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46022-5EFC-420F-9BD1-E3D3928367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2664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46022-5EFC-420F-9BD1-E3D39283675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2674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46022-5EFC-420F-9BD1-E3D392836755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861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AutoNum type="arabicPeriod"/>
            </a:pPr>
            <a:r>
              <a:rPr lang="en-A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View the SBS program, </a:t>
            </a:r>
            <a:r>
              <a:rPr lang="en-AU" sz="18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First </a:t>
            </a:r>
            <a:r>
              <a:rPr lang="en-AU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Inventors</a:t>
            </a: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Episode 3: A Connected Continent, story 5: Totems. This </a:t>
            </a: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can be done as a class or as part of a flipped learning experience.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AutoNum type="arabicPeriod"/>
            </a:pP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Discuss as a class what new information was in the story </a:t>
            </a:r>
            <a:r>
              <a:rPr lang="en-A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you. Was </a:t>
            </a: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there anything you already knew or a piece of information that changed your mind about the way </a:t>
            </a:r>
            <a:r>
              <a:rPr lang="en-A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think </a:t>
            </a: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about the significance of totems for First Nations Australians?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AutoNum type="arabicPeriod"/>
            </a:pP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Discuss how the class might begin to relate to this concept by discussing their </a:t>
            </a:r>
            <a:r>
              <a:rPr lang="en-A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favourite animal – would </a:t>
            </a: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they like to protect it from harm and keep the animal and the environment they need to survive safe? </a:t>
            </a: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AutoNum type="arabicPeriod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information: https://www.sbs.com.au/ondemand/tv-series/the-first-inventors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https://www.sbs.com.au/ondemand/watch/2225052227769</a:t>
            </a:r>
            <a:r>
              <a:rPr lang="en-AU" dirty="0">
                <a:effectLst/>
              </a:rPr>
              <a:t>  Requires free</a:t>
            </a:r>
            <a:r>
              <a:rPr lang="en-AU" baseline="0" dirty="0">
                <a:effectLst/>
              </a:rPr>
              <a:t> registration </a:t>
            </a:r>
            <a:endParaRPr lang="en-AU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effectLst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46022-5EFC-420F-9BD1-E3D392836755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5286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Class discussion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46022-5EFC-420F-9BD1-E3D392836755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5303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46022-5EFC-420F-9BD1-E3D39283675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547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Images 1–4 show Tania Taylor’s </a:t>
            </a:r>
            <a:r>
              <a:rPr lang="en-AU" dirty="0"/>
              <a:t>process of </a:t>
            </a:r>
            <a:r>
              <a:rPr lang="en-AU"/>
              <a:t>creating an artwork for a cultural elements installation </a:t>
            </a:r>
            <a:r>
              <a:rPr lang="en-AU" dirty="0"/>
              <a:t>in a play space in Adelaide, South Australia. Dunstan Adventure Playground,</a:t>
            </a:r>
            <a:r>
              <a:rPr lang="en-AU" b="0" i="0" dirty="0">
                <a:effectLst/>
                <a:latin typeface="-apple-system"/>
              </a:rPr>
              <a:t> on </a:t>
            </a:r>
            <a:r>
              <a:rPr lang="en-AU" b="0" i="0" err="1">
                <a:effectLst/>
                <a:latin typeface="-apple-system"/>
              </a:rPr>
              <a:t>Karrawirra</a:t>
            </a:r>
            <a:r>
              <a:rPr lang="en-AU" b="0" i="0">
                <a:effectLst/>
                <a:latin typeface="-apple-system"/>
              </a:rPr>
              <a:t> Pari </a:t>
            </a:r>
            <a:r>
              <a:rPr lang="en-AU" b="0" i="0" dirty="0">
                <a:effectLst/>
                <a:latin typeface="-apple-system"/>
              </a:rPr>
              <a:t>on Kaurna </a:t>
            </a:r>
            <a:r>
              <a:rPr lang="en-AU" b="0" i="0">
                <a:effectLst/>
                <a:latin typeface="-apple-system"/>
              </a:rPr>
              <a:t>Country. </a:t>
            </a:r>
            <a:r>
              <a:rPr lang="en-AU"/>
              <a:t>Note the focus </a:t>
            </a:r>
            <a:r>
              <a:rPr lang="en-AU" dirty="0"/>
              <a:t>on the simplification of the design elements.</a:t>
            </a:r>
          </a:p>
          <a:p>
            <a:pPr marL="0" indent="0">
              <a:buFontTx/>
              <a:buNone/>
            </a:pPr>
            <a:r>
              <a:rPr lang="en-AU"/>
              <a:t>1 First sketch 2 Design for fabrication 3 Fabrication 4 Installation</a:t>
            </a:r>
            <a:endParaRPr lang="en-AU" dirty="0"/>
          </a:p>
          <a:p>
            <a:pPr marL="228600" indent="-228600">
              <a:buAutoNum type="arabicPeriod"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46022-5EFC-420F-9BD1-E3D392836755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4316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Use </a:t>
            </a:r>
            <a:r>
              <a:rPr lang="en-AU" dirty="0"/>
              <a:t>this animated gif of zooming out on an image of </a:t>
            </a:r>
            <a:r>
              <a:rPr lang="en-AU"/>
              <a:t>a kangaroo, </a:t>
            </a:r>
            <a:r>
              <a:rPr lang="en-AU" dirty="0"/>
              <a:t>shared </a:t>
            </a:r>
            <a:r>
              <a:rPr lang="en-AU"/>
              <a:t>via Digital Technologies Hub.</a:t>
            </a:r>
          </a:p>
          <a:p>
            <a:r>
              <a:rPr lang="en-AU"/>
              <a:t>https://www.digitaltechnologieshub.edu.au/media/cj0ikojd/ai-and-image-recognition_kangaroo-rgb-colour-coding.gif</a:t>
            </a:r>
          </a:p>
          <a:p>
            <a:endParaRPr lang="en-AU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46022-5EFC-420F-9BD1-E3D392836755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8710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Demonstrate how to use binary to create </a:t>
            </a:r>
            <a:r>
              <a:rPr lang="en-AU"/>
              <a:t>an image.</a:t>
            </a:r>
            <a:endParaRPr lang="en-AU" dirty="0"/>
          </a:p>
          <a:p>
            <a:r>
              <a:rPr lang="en-AU" dirty="0"/>
              <a:t>0 = off </a:t>
            </a:r>
          </a:p>
          <a:p>
            <a:r>
              <a:rPr lang="en-AU" dirty="0"/>
              <a:t>1 </a:t>
            </a:r>
            <a:r>
              <a:rPr lang="en-AU"/>
              <a:t>= 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46022-5EFC-420F-9BD1-E3D392836755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57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Think </a:t>
            </a: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about the simplest way to represent this animal as an image. For example, if I draw a square with a triangle on the top and a rectangle in the middle of the square, most people recognise this as a house, despite little detail in the image.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46022-5EFC-420F-9BD1-E3D392836755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9162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Student worksheet for practice if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46022-5EFC-420F-9BD1-E3D392836755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1342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D05-F2DC-4AAF-A6BD-8F409B0FA68D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9CAE-B221-486B-8FEC-3BD3394AFC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508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D05-F2DC-4AAF-A6BD-8F409B0FA68D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9CAE-B221-486B-8FEC-3BD3394AFC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069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D05-F2DC-4AAF-A6BD-8F409B0FA68D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9CAE-B221-486B-8FEC-3BD3394AFC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163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D05-F2DC-4AAF-A6BD-8F409B0FA68D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9CAE-B221-486B-8FEC-3BD3394AFC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596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D05-F2DC-4AAF-A6BD-8F409B0FA68D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9CAE-B221-486B-8FEC-3BD3394AFC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9833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D05-F2DC-4AAF-A6BD-8F409B0FA68D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9CAE-B221-486B-8FEC-3BD3394AFC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514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D05-F2DC-4AAF-A6BD-8F409B0FA68D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9CAE-B221-486B-8FEC-3BD3394AFC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633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D05-F2DC-4AAF-A6BD-8F409B0FA68D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9CAE-B221-486B-8FEC-3BD3394AFC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935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D05-F2DC-4AAF-A6BD-8F409B0FA68D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9CAE-B221-486B-8FEC-3BD3394AFC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087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D05-F2DC-4AAF-A6BD-8F409B0FA68D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9CAE-B221-486B-8FEC-3BD3394AFC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600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D05-F2DC-4AAF-A6BD-8F409B0FA68D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9CAE-B221-486B-8FEC-3BD3394AFC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319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01D05-F2DC-4AAF-A6BD-8F409B0FA68D}" type="datetimeFigureOut">
              <a:rPr lang="en-AU" smtClean="0"/>
              <a:t>22/01/2024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9CAE-B221-486B-8FEC-3BD3394AFC8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C3E3E-6476-014F-42D0-D0BF11D0892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296537" y="6350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30210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bs.com.au/ondemand/watch/2225052227769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15aqFQQVBWU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.JPG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13.gi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4"/>
          <a:stretch/>
        </p:blipFill>
        <p:spPr bwMode="auto">
          <a:xfrm>
            <a:off x="1" y="-17769"/>
            <a:ext cx="9144000" cy="157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945E15CE-C190-8E2B-9B93-C5C2DED2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66765"/>
            <a:ext cx="27241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3888821" y="89337"/>
            <a:ext cx="5040560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representation: totems and pixel art</a:t>
            </a:r>
          </a:p>
        </p:txBody>
      </p:sp>
      <p:pic>
        <p:nvPicPr>
          <p:cNvPr id="6" name="Picture 5" descr="Turtle art representing a totem. ">
            <a:extLst>
              <a:ext uri="{FF2B5EF4-FFF2-40B4-BE49-F238E27FC236}">
                <a16:creationId xmlns:a16="http://schemas.microsoft.com/office/drawing/2014/main" id="{892A54F0-86C9-57C1-E37B-E893C1B7C7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13153" b="14869"/>
          <a:stretch/>
        </p:blipFill>
        <p:spPr>
          <a:xfrm rot="7744917">
            <a:off x="918405" y="2671987"/>
            <a:ext cx="5429414" cy="29513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D96729-2C41-8A40-A066-919A48D2A44D}"/>
              </a:ext>
            </a:extLst>
          </p:cNvPr>
          <p:cNvSpPr txBox="1"/>
          <p:nvPr/>
        </p:nvSpPr>
        <p:spPr>
          <a:xfrm>
            <a:off x="4357381" y="56065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Turtle </a:t>
            </a:r>
            <a:r>
              <a:rPr lang="en-A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art </a:t>
            </a:r>
            <a:r>
              <a:rPr lang="en-AU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©</a:t>
            </a:r>
            <a:r>
              <a:rPr lang="en-A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Tania Taylor</a:t>
            </a:r>
            <a:endParaRPr lang="en-US" sz="1800" dirty="0"/>
          </a:p>
        </p:txBody>
      </p:sp>
      <p:grpSp>
        <p:nvGrpSpPr>
          <p:cNvPr id="7" name="Group 6" descr="Digital Technologies Hub is brought to you by the Australian Government Department of Education. Creative Commons Attribution 4.0, unless otherwise indicated. &#10;"/>
          <p:cNvGrpSpPr/>
          <p:nvPr/>
        </p:nvGrpSpPr>
        <p:grpSpPr>
          <a:xfrm>
            <a:off x="173944" y="6472055"/>
            <a:ext cx="8767575" cy="215444"/>
            <a:chOff x="173944" y="6472055"/>
            <a:chExt cx="8767575" cy="215444"/>
          </a:xfrm>
        </p:grpSpPr>
        <p:sp>
          <p:nvSpPr>
            <p:cNvPr id="11" name="TextBox 10" descr="Digital Technologies Hub is brought to you by the Australian Government Department of Education. Creative Commons Attribution 4.0, unless otherwise indicated. &#10;"/>
            <p:cNvSpPr txBox="1"/>
            <p:nvPr/>
          </p:nvSpPr>
          <p:spPr>
            <a:xfrm>
              <a:off x="173944" y="6472055"/>
              <a:ext cx="87675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/>
                <a:t>Digital Technologies Hub is brought to you by the Australian Government Department of Education. Creative Commons Attribution 4.0, unless otherwise indicated.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6506524"/>
              <a:ext cx="485775" cy="18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497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4"/>
          <a:stretch/>
        </p:blipFill>
        <p:spPr bwMode="auto">
          <a:xfrm>
            <a:off x="1" y="-17769"/>
            <a:ext cx="9144000" cy="157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365"/>
            <a:ext cx="27241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3995937" y="148449"/>
            <a:ext cx="4915072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Create your own pixel art and binary code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7A0FF-68D3-3FFE-4397-85903ABD126C}"/>
              </a:ext>
            </a:extLst>
          </p:cNvPr>
          <p:cNvSpPr txBox="1"/>
          <p:nvPr/>
        </p:nvSpPr>
        <p:spPr>
          <a:xfrm>
            <a:off x="176441" y="1628800"/>
            <a:ext cx="8734567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AU" sz="3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Using graph paper or a spreadsheet application, create pixel art of your chosen animal using black (0=off) and white (1=on).</a:t>
            </a:r>
            <a:br>
              <a:rPr lang="en-AU" sz="3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AU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3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Write the binary code for the image.</a:t>
            </a:r>
            <a:br>
              <a:rPr lang="en-AU" sz="3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AU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32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Share the code with a friend and see if they can recreate your image. </a:t>
            </a:r>
            <a:br>
              <a:rPr lang="en-AU" sz="32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AU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32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Make changes to your binary code to improve it if needed based on feedback from your friend.</a:t>
            </a:r>
            <a:endParaRPr lang="en-AU" sz="3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 descr="Digital Technologies Hub is brought to you by the Australian Government Department of Education. Creative Commons Attribution 4.0, unless otherwise indicated. &#10;"/>
          <p:cNvGrpSpPr/>
          <p:nvPr/>
        </p:nvGrpSpPr>
        <p:grpSpPr>
          <a:xfrm>
            <a:off x="173944" y="6472055"/>
            <a:ext cx="8767575" cy="215444"/>
            <a:chOff x="173944" y="6472055"/>
            <a:chExt cx="8767575" cy="215444"/>
          </a:xfrm>
        </p:grpSpPr>
        <p:sp>
          <p:nvSpPr>
            <p:cNvPr id="11" name="TextBox 10"/>
            <p:cNvSpPr txBox="1"/>
            <p:nvPr/>
          </p:nvSpPr>
          <p:spPr>
            <a:xfrm>
              <a:off x="173944" y="6472055"/>
              <a:ext cx="87675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/>
                <a:t>Digital Technologies Hub is brought to you by the Australian Government Department of Education. Creative Commons Attribution 4.0, unless otherwise indicated.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6506524"/>
              <a:ext cx="485775" cy="18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102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365"/>
            <a:ext cx="27241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4"/>
          <a:stretch/>
        </p:blipFill>
        <p:spPr bwMode="auto">
          <a:xfrm>
            <a:off x="1" y="-17769"/>
            <a:ext cx="9144000" cy="157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3888821" y="89337"/>
            <a:ext cx="5040560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</a:t>
            </a:r>
            <a:r>
              <a:rPr kumimoji="0" lang="en-A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tems</a:t>
            </a: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pixel art</a:t>
            </a:r>
          </a:p>
        </p:txBody>
      </p:sp>
      <p:pic>
        <p:nvPicPr>
          <p:cNvPr id="3" name="Picture 2" descr="A scene of a gorge from the video first inventors. ">
            <a:extLst>
              <a:ext uri="{FF2B5EF4-FFF2-40B4-BE49-F238E27FC236}">
                <a16:creationId xmlns:a16="http://schemas.microsoft.com/office/drawing/2014/main" id="{106CF90F-D570-906E-F023-A3E13B92A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36" y="1762015"/>
            <a:ext cx="7150359" cy="3712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268A99-43F9-661D-C994-A30DA7828F7C}"/>
              </a:ext>
            </a:extLst>
          </p:cNvPr>
          <p:cNvSpPr txBox="1"/>
          <p:nvPr/>
        </p:nvSpPr>
        <p:spPr>
          <a:xfrm>
            <a:off x="755574" y="5684196"/>
            <a:ext cx="6912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dirty="0">
                <a:effectLst/>
                <a:latin typeface="Ubuntu" panose="020B0504030602030204" pitchFamily="34" charset="0"/>
                <a:hlinkClick r:id="rId6"/>
              </a:rPr>
              <a:t>The First Inventors: Episode 3: A Connected Continent</a:t>
            </a:r>
            <a:endParaRPr lang="en-AU" b="1" i="0" dirty="0">
              <a:effectLst/>
              <a:latin typeface="Ubuntu" panose="020B0504030602030204" pitchFamily="34" charset="0"/>
            </a:endParaRPr>
          </a:p>
        </p:txBody>
      </p:sp>
      <p:grpSp>
        <p:nvGrpSpPr>
          <p:cNvPr id="7" name="Group 6" descr="Digital Technologies Hub is brought to you by the Australian Government Department of Education. Creative Commons Attribution 4.0, unless otherwise indicated. &#10;"/>
          <p:cNvGrpSpPr/>
          <p:nvPr/>
        </p:nvGrpSpPr>
        <p:grpSpPr>
          <a:xfrm>
            <a:off x="173944" y="6472055"/>
            <a:ext cx="8767575" cy="215444"/>
            <a:chOff x="173944" y="6472055"/>
            <a:chExt cx="8767575" cy="215444"/>
          </a:xfrm>
        </p:grpSpPr>
        <p:sp>
          <p:nvSpPr>
            <p:cNvPr id="11" name="TextBox 10"/>
            <p:cNvSpPr txBox="1"/>
            <p:nvPr/>
          </p:nvSpPr>
          <p:spPr>
            <a:xfrm>
              <a:off x="173944" y="6472055"/>
              <a:ext cx="87675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/>
                <a:t>Digital Technologies Hub is brought to you by the Australian Government Department of Education. Creative Commons Attribution 4.0, unless otherwise indicated.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6506524"/>
              <a:ext cx="485775" cy="18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5403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4"/>
          <a:stretch/>
        </p:blipFill>
        <p:spPr bwMode="auto">
          <a:xfrm>
            <a:off x="1" y="-17769"/>
            <a:ext cx="9144000" cy="157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365"/>
            <a:ext cx="27241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86BE75-60BB-A69C-5E45-DFBDA303D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5114">
            <a:off x="6719864" y="1739177"/>
            <a:ext cx="1902148" cy="1616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FC387-5C2E-8FE4-0AEB-5A0CF8E86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35167" y="1530142"/>
            <a:ext cx="27057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Turtle </a:t>
            </a:r>
            <a:r>
              <a:rPr lang="en-AU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art © Tania Taylor</a:t>
            </a:r>
            <a:endParaRPr lang="en-US" sz="1200" dirty="0"/>
          </a:p>
        </p:txBody>
      </p:sp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3870449" y="148449"/>
            <a:ext cx="5040560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Discussion:</a:t>
            </a:r>
            <a:b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kinship and totems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E03CDC-C271-6F96-63E5-8E0F61BE9629}"/>
              </a:ext>
            </a:extLst>
          </p:cNvPr>
          <p:cNvSpPr txBox="1"/>
          <p:nvPr/>
        </p:nvSpPr>
        <p:spPr>
          <a:xfrm>
            <a:off x="134932" y="1556792"/>
            <a:ext cx="90090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AU" sz="2800" dirty="0">
                <a:solidFill>
                  <a:srgbClr val="2C4D76"/>
                </a:solidFill>
                <a:latin typeface="+mj-lt"/>
                <a:ea typeface="Times New Roman" panose="02020603050405020304" pitchFamily="18" charset="0"/>
              </a:rPr>
              <a:t>W</a:t>
            </a:r>
            <a:r>
              <a:rPr lang="en-AU" sz="2800" dirty="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hat new information was in the story for you?</a:t>
            </a:r>
          </a:p>
          <a:p>
            <a:pPr lvl="0">
              <a:buClr>
                <a:srgbClr val="000000"/>
              </a:buClr>
            </a:pPr>
            <a:endParaRPr lang="en-AU" sz="2800" dirty="0">
              <a:solidFill>
                <a:srgbClr val="2C4D76"/>
              </a:solidFill>
              <a:latin typeface="+mj-lt"/>
              <a:ea typeface="Times New Roman" panose="02020603050405020304" pitchFamily="18" charset="0"/>
            </a:endParaRPr>
          </a:p>
          <a:p>
            <a:pPr lvl="0">
              <a:buClr>
                <a:srgbClr val="000000"/>
              </a:buClr>
            </a:pPr>
            <a:r>
              <a:rPr lang="en-AU" sz="2800" dirty="0">
                <a:solidFill>
                  <a:srgbClr val="2C4D76"/>
                </a:solidFill>
                <a:latin typeface="+mj-lt"/>
                <a:ea typeface="Times New Roman" panose="02020603050405020304" pitchFamily="18" charset="0"/>
              </a:rPr>
              <a:t>W</a:t>
            </a:r>
            <a:r>
              <a:rPr lang="en-AU" sz="2800" dirty="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as there anything you already knew?</a:t>
            </a:r>
          </a:p>
          <a:p>
            <a:pPr lvl="0">
              <a:buClr>
                <a:srgbClr val="000000"/>
              </a:buClr>
            </a:pPr>
            <a:endParaRPr lang="en-AU" sz="2800" dirty="0">
              <a:solidFill>
                <a:srgbClr val="2C4D76"/>
              </a:solidFill>
              <a:latin typeface="+mj-lt"/>
              <a:ea typeface="Times New Roman" panose="02020603050405020304" pitchFamily="18" charset="0"/>
            </a:endParaRPr>
          </a:p>
          <a:p>
            <a:pPr lvl="0">
              <a:buClr>
                <a:srgbClr val="000000"/>
              </a:buClr>
            </a:pPr>
            <a:r>
              <a:rPr lang="en-AU" sz="2800" dirty="0">
                <a:solidFill>
                  <a:srgbClr val="2C4D76"/>
                </a:solidFill>
                <a:latin typeface="+mj-lt"/>
                <a:ea typeface="Times New Roman" panose="02020603050405020304" pitchFamily="18" charset="0"/>
              </a:rPr>
              <a:t>Was there </a:t>
            </a:r>
            <a:r>
              <a:rPr lang="en-AU" sz="2800" dirty="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information that changed your mind about </a:t>
            </a:r>
            <a:br>
              <a:rPr lang="en-AU" sz="2800" dirty="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AU" sz="2800" dirty="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the way </a:t>
            </a:r>
            <a:r>
              <a:rPr lang="en-AU" sz="280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you think </a:t>
            </a:r>
            <a:r>
              <a:rPr lang="en-AU" sz="2800" dirty="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about something?</a:t>
            </a:r>
            <a:endParaRPr lang="en-AU" sz="2800" dirty="0">
              <a:solidFill>
                <a:srgbClr val="2C4D76"/>
              </a:solidFill>
              <a:latin typeface="+mj-lt"/>
              <a:ea typeface="Times New Roman" panose="02020603050405020304" pitchFamily="18" charset="0"/>
            </a:endParaRPr>
          </a:p>
          <a:p>
            <a:pPr lvl="0">
              <a:buClr>
                <a:srgbClr val="000000"/>
              </a:buClr>
            </a:pPr>
            <a:endParaRPr lang="en-AU" sz="2800" dirty="0">
              <a:solidFill>
                <a:srgbClr val="2C4D76"/>
              </a:solidFill>
              <a:latin typeface="+mj-lt"/>
              <a:ea typeface="Times New Roman" panose="02020603050405020304" pitchFamily="18" charset="0"/>
            </a:endParaRPr>
          </a:p>
          <a:p>
            <a:pPr lvl="0">
              <a:buClr>
                <a:srgbClr val="000000"/>
              </a:buClr>
            </a:pPr>
            <a:r>
              <a:rPr lang="en-AU" sz="2800" dirty="0">
                <a:solidFill>
                  <a:srgbClr val="2C4D76"/>
                </a:solidFill>
                <a:latin typeface="+mj-lt"/>
                <a:ea typeface="Times New Roman" panose="02020603050405020304" pitchFamily="18" charset="0"/>
              </a:rPr>
              <a:t>H</a:t>
            </a:r>
            <a:r>
              <a:rPr lang="en-AU" sz="2800" dirty="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ow can we relate to the concept of totems and </a:t>
            </a:r>
            <a:r>
              <a:rPr lang="en-AU" sz="2800" dirty="0">
                <a:solidFill>
                  <a:srgbClr val="2C4D76"/>
                </a:solidFill>
                <a:latin typeface="+mj-lt"/>
                <a:ea typeface="Times New Roman" panose="02020603050405020304" pitchFamily="18" charset="0"/>
              </a:rPr>
              <a:t>kinship?</a:t>
            </a:r>
          </a:p>
          <a:p>
            <a:pPr lvl="0">
              <a:buClr>
                <a:srgbClr val="000000"/>
              </a:buClr>
            </a:pPr>
            <a:endParaRPr lang="en-AU" sz="2800" dirty="0">
              <a:solidFill>
                <a:srgbClr val="2C4D76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lvl="0">
              <a:buClr>
                <a:srgbClr val="000000"/>
              </a:buClr>
            </a:pPr>
            <a:r>
              <a:rPr lang="en-AU" sz="2800" dirty="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Think about your favourite Australian animal. </a:t>
            </a:r>
            <a:br>
              <a:rPr lang="en-AU" sz="2800" dirty="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AU" sz="2800" dirty="0">
                <a:solidFill>
                  <a:srgbClr val="2C4D76"/>
                </a:solidFill>
                <a:latin typeface="+mj-lt"/>
                <a:ea typeface="Times New Roman" panose="02020603050405020304" pitchFamily="18" charset="0"/>
              </a:rPr>
              <a:t>W</a:t>
            </a:r>
            <a:r>
              <a:rPr lang="en-AU" sz="2800" dirty="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hat </a:t>
            </a:r>
            <a:r>
              <a:rPr lang="en-AU" sz="280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would it </a:t>
            </a:r>
            <a:r>
              <a:rPr lang="en-AU" sz="2800" dirty="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need </a:t>
            </a:r>
            <a:r>
              <a:rPr lang="en-AU" sz="280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in its </a:t>
            </a:r>
            <a:r>
              <a:rPr lang="en-AU" sz="2800" dirty="0">
                <a:solidFill>
                  <a:srgbClr val="2C4D76"/>
                </a:solidFill>
                <a:effectLst/>
                <a:latin typeface="+mj-lt"/>
                <a:ea typeface="Times New Roman" panose="02020603050405020304" pitchFamily="18" charset="0"/>
              </a:rPr>
              <a:t>environment to survive? </a:t>
            </a:r>
          </a:p>
        </p:txBody>
      </p:sp>
      <p:grpSp>
        <p:nvGrpSpPr>
          <p:cNvPr id="7" name="Group 6" descr="Digital Technologies Hub is brought to you by the Australian Government Department of Education. Creative Commons Attribution 4.0, unless otherwise indicated. &#10;"/>
          <p:cNvGrpSpPr/>
          <p:nvPr/>
        </p:nvGrpSpPr>
        <p:grpSpPr>
          <a:xfrm>
            <a:off x="173944" y="6597932"/>
            <a:ext cx="8767575" cy="215444"/>
            <a:chOff x="173944" y="6472055"/>
            <a:chExt cx="8767575" cy="215444"/>
          </a:xfrm>
        </p:grpSpPr>
        <p:sp>
          <p:nvSpPr>
            <p:cNvPr id="11" name="TextBox 10"/>
            <p:cNvSpPr txBox="1"/>
            <p:nvPr/>
          </p:nvSpPr>
          <p:spPr>
            <a:xfrm>
              <a:off x="173944" y="6472055"/>
              <a:ext cx="87675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/>
                <a:t>Digital Technologies Hub is brought to you by the Australian Government Department of Education. Creative Commons Attribution 4.0, unless otherwise indicated.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6506524"/>
              <a:ext cx="485775" cy="18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840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4"/>
          <a:stretch/>
        </p:blipFill>
        <p:spPr bwMode="auto">
          <a:xfrm>
            <a:off x="1" y="-17769"/>
            <a:ext cx="9144000" cy="157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365"/>
            <a:ext cx="27241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3870449" y="148449"/>
            <a:ext cx="5040560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do computers create images?</a:t>
            </a:r>
          </a:p>
        </p:txBody>
      </p:sp>
      <p:grpSp>
        <p:nvGrpSpPr>
          <p:cNvPr id="7" name="Group 6" descr="Digital Technologies Hub is brought to you by the Australian Government Department of Education. Creative Commons Attribution 4.0, unless otherwise indicated. &#10;"/>
          <p:cNvGrpSpPr/>
          <p:nvPr/>
        </p:nvGrpSpPr>
        <p:grpSpPr>
          <a:xfrm>
            <a:off x="173944" y="6472055"/>
            <a:ext cx="8767575" cy="215444"/>
            <a:chOff x="173944" y="6472055"/>
            <a:chExt cx="8767575" cy="215444"/>
          </a:xfrm>
        </p:grpSpPr>
        <p:sp>
          <p:nvSpPr>
            <p:cNvPr id="11" name="TextBox 10"/>
            <p:cNvSpPr txBox="1"/>
            <p:nvPr/>
          </p:nvSpPr>
          <p:spPr>
            <a:xfrm>
              <a:off x="173944" y="6472055"/>
              <a:ext cx="87675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/>
                <a:t>Digital Technologies Hub is brought to you by the Australian Government Department of Education. Creative Commons Attribution 4.0, unless otherwise indicated.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6506524"/>
              <a:ext cx="485775" cy="18097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F1249BC-AC38-E13A-AAAE-1DCC781F52D7}"/>
              </a:ext>
            </a:extLst>
          </p:cNvPr>
          <p:cNvSpPr txBox="1"/>
          <p:nvPr/>
        </p:nvSpPr>
        <p:spPr>
          <a:xfrm>
            <a:off x="395536" y="604019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hlinkClick r:id="rId6"/>
              </a:rPr>
              <a:t>Code.org video </a:t>
            </a:r>
            <a:endParaRPr lang="en-AU" dirty="0"/>
          </a:p>
        </p:txBody>
      </p:sp>
      <p:pic>
        <p:nvPicPr>
          <p:cNvPr id="6" name="Picture 5" descr="Video screen shot ">
            <a:extLst>
              <a:ext uri="{FF2B5EF4-FFF2-40B4-BE49-F238E27FC236}">
                <a16:creationId xmlns:a16="http://schemas.microsoft.com/office/drawing/2014/main" id="{1BC51235-6147-B7C0-4ED4-257F47847E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55" y="1743035"/>
            <a:ext cx="7622537" cy="42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0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4"/>
          <a:stretch/>
        </p:blipFill>
        <p:spPr bwMode="auto">
          <a:xfrm>
            <a:off x="1" y="-17769"/>
            <a:ext cx="9144000" cy="157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365"/>
            <a:ext cx="27241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CD2B1-BE86-A2BF-FAED-B5C8F55ADD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47864" y="307844"/>
            <a:ext cx="5328592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kern="1200" dirty="0">
                <a:solidFill>
                  <a:schemeClr val="bg1"/>
                </a:solidFill>
                <a:effectLst/>
              </a:rPr>
              <a:t>Art by Kaurna, </a:t>
            </a:r>
            <a:r>
              <a:rPr lang="en-AU" sz="3200" kern="1200" dirty="0" err="1">
                <a:solidFill>
                  <a:schemeClr val="bg1"/>
                </a:solidFill>
                <a:effectLst/>
              </a:rPr>
              <a:t>Narrunga</a:t>
            </a:r>
            <a:r>
              <a:rPr lang="en-AU" sz="3200" kern="1200" dirty="0">
                <a:solidFill>
                  <a:schemeClr val="bg1"/>
                </a:solidFill>
                <a:effectLst/>
              </a:rPr>
              <a:t> and </a:t>
            </a:r>
            <a:r>
              <a:rPr lang="en-AU" sz="3200" kern="1200" dirty="0" err="1">
                <a:solidFill>
                  <a:schemeClr val="bg1"/>
                </a:solidFill>
                <a:effectLst/>
              </a:rPr>
              <a:t>Ngadjuri</a:t>
            </a:r>
            <a:r>
              <a:rPr lang="en-AU" sz="3200" kern="1200" dirty="0">
                <a:solidFill>
                  <a:schemeClr val="bg1"/>
                </a:solidFill>
                <a:effectLst/>
              </a:rPr>
              <a:t> artist Tania Taylor</a:t>
            </a:r>
            <a:endParaRPr lang="en-AU" sz="2800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8" name="Group 7" descr="Number 1 and drawing of a cockatoo">
            <a:extLst>
              <a:ext uri="{FF2B5EF4-FFF2-40B4-BE49-F238E27FC236}">
                <a16:creationId xmlns:a16="http://schemas.microsoft.com/office/drawing/2014/main" id="{B16E8217-1F3A-95A0-BAC3-BE3092DEB65A}"/>
              </a:ext>
            </a:extLst>
          </p:cNvPr>
          <p:cNvGrpSpPr/>
          <p:nvPr/>
        </p:nvGrpSpPr>
        <p:grpSpPr>
          <a:xfrm>
            <a:off x="29943" y="1570399"/>
            <a:ext cx="4182017" cy="2228899"/>
            <a:chOff x="29943" y="1570399"/>
            <a:chExt cx="4182017" cy="222889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736850-ED77-3C83-F144-DA3882BED794}"/>
                </a:ext>
              </a:extLst>
            </p:cNvPr>
            <p:cNvSpPr txBox="1"/>
            <p:nvPr/>
          </p:nvSpPr>
          <p:spPr>
            <a:xfrm>
              <a:off x="29943" y="1570399"/>
              <a:ext cx="5748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</a:rPr>
                <a:t>1</a:t>
              </a:r>
              <a:endParaRPr lang="en-AU" sz="4000" dirty="0"/>
            </a:p>
          </p:txBody>
        </p:sp>
        <p:pic>
          <p:nvPicPr>
            <p:cNvPr id="23" name="Picture 22" descr="A drawing of a bird">
              <a:extLst>
                <a:ext uri="{FF2B5EF4-FFF2-40B4-BE49-F238E27FC236}">
                  <a16:creationId xmlns:a16="http://schemas.microsoft.com/office/drawing/2014/main" id="{D7599706-7552-C5EF-7EBF-6868E0037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91" b="27364"/>
            <a:stretch/>
          </p:blipFill>
          <p:spPr>
            <a:xfrm>
              <a:off x="409154" y="1683399"/>
              <a:ext cx="3802806" cy="2115899"/>
            </a:xfrm>
            <a:prstGeom prst="rect">
              <a:avLst/>
            </a:prstGeom>
          </p:spPr>
        </p:pic>
      </p:grpSp>
      <p:grpSp>
        <p:nvGrpSpPr>
          <p:cNvPr id="10" name="Group 9" descr="Number 2 Line drawing of a cockatoo">
            <a:extLst>
              <a:ext uri="{FF2B5EF4-FFF2-40B4-BE49-F238E27FC236}">
                <a16:creationId xmlns:a16="http://schemas.microsoft.com/office/drawing/2014/main" id="{76301D69-76A4-248C-4F94-7889774364F3}"/>
              </a:ext>
            </a:extLst>
          </p:cNvPr>
          <p:cNvGrpSpPr/>
          <p:nvPr/>
        </p:nvGrpSpPr>
        <p:grpSpPr>
          <a:xfrm>
            <a:off x="4775720" y="1556790"/>
            <a:ext cx="3900736" cy="2366915"/>
            <a:chOff x="4775720" y="1556790"/>
            <a:chExt cx="3900736" cy="236691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7E0DCE-01C8-B1AB-DE2D-AD26B3D518BD}"/>
                </a:ext>
              </a:extLst>
            </p:cNvPr>
            <p:cNvSpPr txBox="1"/>
            <p:nvPr/>
          </p:nvSpPr>
          <p:spPr>
            <a:xfrm>
              <a:off x="4775720" y="1556792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</a:rPr>
                <a:t>2</a:t>
              </a:r>
            </a:p>
          </p:txBody>
        </p:sp>
        <p:pic>
          <p:nvPicPr>
            <p:cNvPr id="25" name="Picture 24" descr="Line drawing of a cockatoo">
              <a:extLst>
                <a:ext uri="{FF2B5EF4-FFF2-40B4-BE49-F238E27FC236}">
                  <a16:creationId xmlns:a16="http://schemas.microsoft.com/office/drawing/2014/main" id="{16E03469-76A7-07EA-C10F-29859CA9B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480" y="1556790"/>
              <a:ext cx="3347976" cy="2366915"/>
            </a:xfrm>
            <a:prstGeom prst="rect">
              <a:avLst/>
            </a:prstGeom>
          </p:spPr>
        </p:pic>
      </p:grpSp>
      <p:grpSp>
        <p:nvGrpSpPr>
          <p:cNvPr id="14" name="Group 13" descr="Number 3 Artwork of a cockatoo on a white wall">
            <a:extLst>
              <a:ext uri="{FF2B5EF4-FFF2-40B4-BE49-F238E27FC236}">
                <a16:creationId xmlns:a16="http://schemas.microsoft.com/office/drawing/2014/main" id="{215F238D-BE1E-0DBF-1126-3F6E10AC518E}"/>
              </a:ext>
            </a:extLst>
          </p:cNvPr>
          <p:cNvGrpSpPr/>
          <p:nvPr/>
        </p:nvGrpSpPr>
        <p:grpSpPr>
          <a:xfrm>
            <a:off x="95200" y="3801234"/>
            <a:ext cx="4088770" cy="2625036"/>
            <a:chOff x="95200" y="3801234"/>
            <a:chExt cx="4088770" cy="26250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21717F-AAE7-7D68-1633-79FB9388A302}"/>
                </a:ext>
              </a:extLst>
            </p:cNvPr>
            <p:cNvSpPr txBox="1"/>
            <p:nvPr/>
          </p:nvSpPr>
          <p:spPr>
            <a:xfrm>
              <a:off x="95200" y="3801234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</a:rPr>
                <a:t>3</a:t>
              </a:r>
            </a:p>
          </p:txBody>
        </p:sp>
        <p:pic>
          <p:nvPicPr>
            <p:cNvPr id="21" name="Picture 20" descr="Artwork of a cockatoo on a white wall">
              <a:extLst>
                <a:ext uri="{FF2B5EF4-FFF2-40B4-BE49-F238E27FC236}">
                  <a16:creationId xmlns:a16="http://schemas.microsoft.com/office/drawing/2014/main" id="{43A2C6C7-F228-34CC-E578-AD1F91C96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9" t="12829" r="12526" b="21841"/>
            <a:stretch/>
          </p:blipFill>
          <p:spPr>
            <a:xfrm rot="10800000">
              <a:off x="525753" y="4015643"/>
              <a:ext cx="3658217" cy="2410627"/>
            </a:xfrm>
            <a:prstGeom prst="rect">
              <a:avLst/>
            </a:prstGeom>
          </p:spPr>
        </p:pic>
      </p:grpSp>
      <p:grpSp>
        <p:nvGrpSpPr>
          <p:cNvPr id="9" name="Group 8" descr="Number 4 Two women holding an artwork of a cockatoo. And another showing the hanging of the artwork on Country.">
            <a:extLst>
              <a:ext uri="{FF2B5EF4-FFF2-40B4-BE49-F238E27FC236}">
                <a16:creationId xmlns:a16="http://schemas.microsoft.com/office/drawing/2014/main" id="{34775289-78AA-4BBD-2797-B776E6589308}"/>
              </a:ext>
            </a:extLst>
          </p:cNvPr>
          <p:cNvGrpSpPr/>
          <p:nvPr/>
        </p:nvGrpSpPr>
        <p:grpSpPr>
          <a:xfrm>
            <a:off x="4487688" y="3953634"/>
            <a:ext cx="4188768" cy="2403927"/>
            <a:chOff x="4487688" y="3953634"/>
            <a:chExt cx="4188768" cy="240392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D88A1D-2C9C-4D30-CEA8-24633D56F7A2}"/>
                </a:ext>
              </a:extLst>
            </p:cNvPr>
            <p:cNvSpPr txBox="1"/>
            <p:nvPr/>
          </p:nvSpPr>
          <p:spPr>
            <a:xfrm>
              <a:off x="4487688" y="3953634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</a:rPr>
                <a:t>4</a:t>
              </a:r>
            </a:p>
          </p:txBody>
        </p:sp>
        <p:grpSp>
          <p:nvGrpSpPr>
            <p:cNvPr id="3" name="Group 2" descr="Two women holding an artwork of a cockatoo. And another showing the hanging of the artwork on Country.">
              <a:extLst>
                <a:ext uri="{FF2B5EF4-FFF2-40B4-BE49-F238E27FC236}">
                  <a16:creationId xmlns:a16="http://schemas.microsoft.com/office/drawing/2014/main" id="{50FCD05D-0A05-DFC5-7E2A-5D31D975ADEF}"/>
                </a:ext>
              </a:extLst>
            </p:cNvPr>
            <p:cNvGrpSpPr/>
            <p:nvPr/>
          </p:nvGrpSpPr>
          <p:grpSpPr>
            <a:xfrm>
              <a:off x="4960030" y="3958176"/>
              <a:ext cx="3716426" cy="2399385"/>
              <a:chOff x="4960030" y="3958176"/>
              <a:chExt cx="3716426" cy="2399385"/>
            </a:xfrm>
          </p:grpSpPr>
          <p:pic>
            <p:nvPicPr>
              <p:cNvPr id="15" name="Picture 14" descr="Two women holding a large bird">
                <a:extLst>
                  <a:ext uri="{FF2B5EF4-FFF2-40B4-BE49-F238E27FC236}">
                    <a16:creationId xmlns:a16="http://schemas.microsoft.com/office/drawing/2014/main" id="{171F41E8-A4D0-E189-DDB6-73D57A233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0030" y="3972843"/>
                <a:ext cx="1775186" cy="2366915"/>
              </a:xfrm>
              <a:prstGeom prst="rect">
                <a:avLst/>
              </a:prstGeom>
            </p:spPr>
          </p:pic>
          <p:pic>
            <p:nvPicPr>
              <p:cNvPr id="19" name="Picture 18" descr="A person standing in a ladder">
                <a:extLst>
                  <a:ext uri="{FF2B5EF4-FFF2-40B4-BE49-F238E27FC236}">
                    <a16:creationId xmlns:a16="http://schemas.microsoft.com/office/drawing/2014/main" id="{91CA6FA2-8DD1-A833-861F-6F68605C039F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576994" y="4258099"/>
                <a:ext cx="2399385" cy="1799539"/>
              </a:xfrm>
              <a:prstGeom prst="rect">
                <a:avLst/>
              </a:prstGeom>
            </p:spPr>
          </p:pic>
        </p:grpSp>
      </p:grpSp>
      <p:grpSp>
        <p:nvGrpSpPr>
          <p:cNvPr id="7" name="Group 6" descr="Digital Technologies Hub is brought to you by the Australian Government Department of Education. Creative Commons Attribution 4.0, unless otherwise indicated. &#10;"/>
          <p:cNvGrpSpPr/>
          <p:nvPr/>
        </p:nvGrpSpPr>
        <p:grpSpPr>
          <a:xfrm>
            <a:off x="173944" y="6472055"/>
            <a:ext cx="8767575" cy="215444"/>
            <a:chOff x="173944" y="6472055"/>
            <a:chExt cx="8767575" cy="215444"/>
          </a:xfrm>
        </p:grpSpPr>
        <p:sp>
          <p:nvSpPr>
            <p:cNvPr id="11" name="TextBox 10"/>
            <p:cNvSpPr txBox="1"/>
            <p:nvPr/>
          </p:nvSpPr>
          <p:spPr>
            <a:xfrm>
              <a:off x="173944" y="6472055"/>
              <a:ext cx="87675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/>
                <a:t>Digital Technologies Hub is brought to you by the Australian Government Department of Education. Creative Commons Attribution 4.0, unless otherwise indicated.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6506524"/>
              <a:ext cx="485775" cy="18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081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4"/>
          <a:stretch/>
        </p:blipFill>
        <p:spPr bwMode="auto">
          <a:xfrm>
            <a:off x="1" y="-17769"/>
            <a:ext cx="9144000" cy="157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365"/>
            <a:ext cx="27241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3870449" y="406405"/>
            <a:ext cx="504056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Zooming in on pixels </a:t>
            </a:r>
          </a:p>
        </p:txBody>
      </p:sp>
      <p:pic>
        <p:nvPicPr>
          <p:cNvPr id="3074" name="Picture 2" descr="Animated GIF showing an image of a kangaroo and zooming in to see it is made up of pixels each with an RGB binary representation ">
            <a:extLst>
              <a:ext uri="{FF2B5EF4-FFF2-40B4-BE49-F238E27FC236}">
                <a16:creationId xmlns:a16="http://schemas.microsoft.com/office/drawing/2014/main" id="{D0B4B12B-EA6A-9E31-E9AC-E9D7E73C3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4" y="1606380"/>
            <a:ext cx="7375554" cy="488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3944" y="6472055"/>
            <a:ext cx="8767575" cy="215444"/>
            <a:chOff x="173944" y="6472055"/>
            <a:chExt cx="8767575" cy="215444"/>
          </a:xfrm>
        </p:grpSpPr>
        <p:sp>
          <p:nvSpPr>
            <p:cNvPr id="11" name="TextBox 10" descr="Digital Technologies Hub is brought to you by the Australian Government Department of Education. Creative Commons Attribution 4.0, unless otherwise indicated. &#10;"/>
            <p:cNvSpPr txBox="1"/>
            <p:nvPr/>
          </p:nvSpPr>
          <p:spPr>
            <a:xfrm>
              <a:off x="173944" y="6472055"/>
              <a:ext cx="87675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/>
                <a:t>Digital Technologies Hub is brought to you by the Australian Government Department of Education. Creative Commons Attribution 4.0, unless otherwise indicated.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6506524"/>
              <a:ext cx="485775" cy="18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9621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4"/>
          <a:stretch/>
        </p:blipFill>
        <p:spPr bwMode="auto">
          <a:xfrm>
            <a:off x="1" y="-17769"/>
            <a:ext cx="9144000" cy="157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365"/>
            <a:ext cx="27241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3870449" y="148449"/>
            <a:ext cx="5040560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Image representation with binary</a:t>
            </a:r>
          </a:p>
        </p:txBody>
      </p:sp>
      <p:pic>
        <p:nvPicPr>
          <p:cNvPr id="2" name="Picture 3" descr="The Letter C represented with ones and zeros ">
            <a:extLst>
              <a:ext uri="{FF2B5EF4-FFF2-40B4-BE49-F238E27FC236}">
                <a16:creationId xmlns:a16="http://schemas.microsoft.com/office/drawing/2014/main" id="{A8678F3F-8E2F-5C10-5B1B-0F954245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72" y="1560628"/>
            <a:ext cx="5595608" cy="475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 descr="Digital Technologies Hub is brought to you by the Australian Government Department of Education. Creative Commons Attribution 4.0, unless otherwise indicated. &#10;"/>
          <p:cNvGrpSpPr/>
          <p:nvPr/>
        </p:nvGrpSpPr>
        <p:grpSpPr>
          <a:xfrm>
            <a:off x="173944" y="6472055"/>
            <a:ext cx="8767575" cy="215444"/>
            <a:chOff x="173944" y="6472055"/>
            <a:chExt cx="8767575" cy="215444"/>
          </a:xfrm>
        </p:grpSpPr>
        <p:sp>
          <p:nvSpPr>
            <p:cNvPr id="11" name="TextBox 10"/>
            <p:cNvSpPr txBox="1"/>
            <p:nvPr/>
          </p:nvSpPr>
          <p:spPr>
            <a:xfrm>
              <a:off x="173944" y="6472055"/>
              <a:ext cx="87675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/>
                <a:t>Digital Technologies Hub is brought to you by the Australian Government Department of Education. Creative Commons Attribution 4.0, unless otherwise indicated.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6506524"/>
              <a:ext cx="485775" cy="18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9832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4"/>
          <a:stretch/>
        </p:blipFill>
        <p:spPr bwMode="auto">
          <a:xfrm>
            <a:off x="1" y="-17769"/>
            <a:ext cx="9144000" cy="157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365"/>
            <a:ext cx="27241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306B30-4524-16AE-93AA-6D6687671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63688" y="6037477"/>
            <a:ext cx="4845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Turtle art</a:t>
            </a:r>
            <a:r>
              <a:rPr lang="en-A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©</a:t>
            </a: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Tania Taylor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3885E-235E-918E-2422-67B88704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13153" b="14869"/>
          <a:stretch/>
        </p:blipFill>
        <p:spPr>
          <a:xfrm rot="6078290">
            <a:off x="-1276074" y="2744399"/>
            <a:ext cx="5429414" cy="2951341"/>
          </a:xfrm>
          <a:prstGeom prst="rect">
            <a:avLst/>
          </a:prstGeom>
        </p:spPr>
      </p:pic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3656260" y="169346"/>
            <a:ext cx="5040560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Image representation: create your own pixel 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12B6F-86DB-B5E0-F6CE-80467EC26DB6}"/>
              </a:ext>
            </a:extLst>
          </p:cNvPr>
          <p:cNvSpPr txBox="1"/>
          <p:nvPr/>
        </p:nvSpPr>
        <p:spPr>
          <a:xfrm>
            <a:off x="3157247" y="1826852"/>
            <a:ext cx="57842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A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Thinking about totems, research an animal </a:t>
            </a:r>
            <a:r>
              <a:rPr lang="en-AU" sz="2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that lives </a:t>
            </a:r>
            <a:r>
              <a:rPr lang="en-A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on Country where our school is situated or lived here in the past. </a:t>
            </a:r>
          </a:p>
          <a:p>
            <a:pPr lvl="0"/>
            <a:endParaRPr lang="en-AU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lvl="0"/>
            <a:r>
              <a:rPr lang="en-A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M</a:t>
            </a:r>
            <a:r>
              <a:rPr lang="en-A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ake a list of what kind of environment your animal needs to not only survive </a:t>
            </a:r>
            <a:r>
              <a:rPr lang="en-AU" sz="2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but thrive. What</a:t>
            </a:r>
            <a:r>
              <a:rPr lang="en-A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if any, changes would need to be made to our current local environment to </a:t>
            </a:r>
            <a:r>
              <a:rPr lang="en-AU" sz="2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facilitate this?</a:t>
            </a:r>
            <a:endParaRPr lang="en-AU" sz="2000" dirty="0">
              <a:ea typeface="Times New Roman" panose="02020603050405020304" pitchFamily="18" charset="0"/>
            </a:endParaRPr>
          </a:p>
          <a:p>
            <a:pPr lvl="0"/>
            <a:endParaRPr lang="en-AU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/>
            <a:r>
              <a:rPr lang="en-A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C</a:t>
            </a:r>
            <a:r>
              <a:rPr lang="en-A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reate a picture of your animal in the style of pixel art (like Minecraft) using graph paper and binary numbers.</a:t>
            </a:r>
            <a:endParaRPr lang="en-AU" sz="2000" dirty="0">
              <a:effectLst/>
              <a:ea typeface="Times New Roman" panose="02020603050405020304" pitchFamily="18" charset="0"/>
            </a:endParaRPr>
          </a:p>
        </p:txBody>
      </p:sp>
      <p:grpSp>
        <p:nvGrpSpPr>
          <p:cNvPr id="7" name="Group 6" descr="Digital Technologies Hub is brought to you by the Australian Government Department of Education. Creative Commons Attribution 4.0, unless otherwise indicated. &#10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73944" y="6472055"/>
            <a:ext cx="8767575" cy="215444"/>
            <a:chOff x="173944" y="6472055"/>
            <a:chExt cx="8767575" cy="215444"/>
          </a:xfrm>
        </p:grpSpPr>
        <p:sp>
          <p:nvSpPr>
            <p:cNvPr id="11" name="TextBox 10"/>
            <p:cNvSpPr txBox="1"/>
            <p:nvPr/>
          </p:nvSpPr>
          <p:spPr>
            <a:xfrm>
              <a:off x="173944" y="6472055"/>
              <a:ext cx="87675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/>
                <a:t>Digital Technologies Hub is brought to you by the Australian Government Department of Education. Creative Commons Attribution 4.0, unless otherwise indicated.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6506524"/>
              <a:ext cx="485775" cy="18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5955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4"/>
          <a:stretch/>
        </p:blipFill>
        <p:spPr bwMode="auto">
          <a:xfrm>
            <a:off x="1" y="-17769"/>
            <a:ext cx="9144000" cy="157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365"/>
            <a:ext cx="27241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3870449" y="148449"/>
            <a:ext cx="5040560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Pixel art practice with Tania Taylor’s turtle</a:t>
            </a:r>
          </a:p>
        </p:txBody>
      </p:sp>
      <p:pic>
        <p:nvPicPr>
          <p:cNvPr id="2" name="Picture 1" descr="Turtle art representing a totem">
            <a:extLst>
              <a:ext uri="{FF2B5EF4-FFF2-40B4-BE49-F238E27FC236}">
                <a16:creationId xmlns:a16="http://schemas.microsoft.com/office/drawing/2014/main" id="{5BC3E376-D6AB-4D99-E806-DEA0B4C44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16824">
            <a:off x="-128861" y="2829847"/>
            <a:ext cx="3293020" cy="27982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5FC387-5C2E-8FE4-0AEB-5A0CF8E86BAD}"/>
              </a:ext>
            </a:extLst>
          </p:cNvPr>
          <p:cNvSpPr txBox="1"/>
          <p:nvPr/>
        </p:nvSpPr>
        <p:spPr>
          <a:xfrm>
            <a:off x="155575" y="6125674"/>
            <a:ext cx="27057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Turtle art</a:t>
            </a:r>
            <a:r>
              <a:rPr lang="en-AU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©</a:t>
            </a:r>
            <a:r>
              <a:rPr lang="en-A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Tania Taylor</a:t>
            </a:r>
            <a:endParaRPr lang="en-US" sz="1200" dirty="0"/>
          </a:p>
        </p:txBody>
      </p:sp>
      <p:pic>
        <p:nvPicPr>
          <p:cNvPr id="2051" name="Picture 3" descr="Turtle art represented in a grid of ones and zeros. ">
            <a:extLst>
              <a:ext uri="{FF2B5EF4-FFF2-40B4-BE49-F238E27FC236}">
                <a16:creationId xmlns:a16="http://schemas.microsoft.com/office/drawing/2014/main" id="{A3F09AC0-8A81-9143-BF0F-083167ED0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32694"/>
            <a:ext cx="2901395" cy="43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Turtle pixel image made in a spreadsheet with ones coloured white and zeros coloured black.  ">
            <a:extLst>
              <a:ext uri="{FF2B5EF4-FFF2-40B4-BE49-F238E27FC236}">
                <a16:creationId xmlns:a16="http://schemas.microsoft.com/office/drawing/2014/main" id="{CF17D22C-132A-5FA6-2148-A3EDF3D73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17" y="1932694"/>
            <a:ext cx="3044087" cy="43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 descr="Digital Technologies Hub is brought to you by the Australian Government Department of Education. Creative Commons Attribution 4.0, unless otherwise indicated. &#10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73944" y="6472055"/>
            <a:ext cx="8767575" cy="215444"/>
            <a:chOff x="173944" y="6472055"/>
            <a:chExt cx="8767575" cy="215444"/>
          </a:xfrm>
        </p:grpSpPr>
        <p:sp>
          <p:nvSpPr>
            <p:cNvPr id="11" name="TextBox 10"/>
            <p:cNvSpPr txBox="1"/>
            <p:nvPr/>
          </p:nvSpPr>
          <p:spPr>
            <a:xfrm>
              <a:off x="173944" y="6472055"/>
              <a:ext cx="87675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/>
                <a:t>Digital Technologies Hub is brought to you by the Australian Government Department of Education. Creative Commons Attribution 4.0, unless otherwise indicated.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6506524"/>
              <a:ext cx="485775" cy="18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6322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2641</TotalTime>
  <Words>899</Words>
  <Application>Microsoft Office PowerPoint</Application>
  <PresentationFormat>On-screen Show (4:3)</PresentationFormat>
  <Paragraphs>75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-apple-system</vt:lpstr>
      <vt:lpstr>Arial</vt:lpstr>
      <vt:lpstr>Calibri</vt:lpstr>
      <vt:lpstr>Times New Roman</vt:lpstr>
      <vt:lpstr>Ubuntu</vt:lpstr>
      <vt:lpstr>Office Theme</vt:lpstr>
      <vt:lpstr>Data representation: totems and pixel art</vt:lpstr>
      <vt:lpstr>Totems and pixel art</vt:lpstr>
      <vt:lpstr>Discussion: kinship and totems</vt:lpstr>
      <vt:lpstr>How do computers create images?</vt:lpstr>
      <vt:lpstr>Art by Kaurna, Narrunga and Ngadjuri artist Tania Taylor</vt:lpstr>
      <vt:lpstr>Zooming in on pixels </vt:lpstr>
      <vt:lpstr>Image representation with binary</vt:lpstr>
      <vt:lpstr>Image representation: create your own pixel art</vt:lpstr>
      <vt:lpstr>Pixel art practice with Tania Taylor’s turtle</vt:lpstr>
      <vt:lpstr>Create your own pixel art and binary code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</dc:creator>
  <cp:lastModifiedBy>Alison Laming</cp:lastModifiedBy>
  <cp:revision>454</cp:revision>
  <dcterms:created xsi:type="dcterms:W3CDTF">2023-10-11T21:00:06Z</dcterms:created>
  <dcterms:modified xsi:type="dcterms:W3CDTF">2024-01-22T02:04:54Z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3c403f-62ba-48c5-b221-2519db7cca50_Enabled">
    <vt:lpwstr>true</vt:lpwstr>
  </property>
  <property fmtid="{D5CDD505-2E9C-101B-9397-08002B2CF9AE}" pid="3" name="MSIP_Label_513c403f-62ba-48c5-b221-2519db7cca50_SetDate">
    <vt:lpwstr>2023-10-16T06:08:06Z</vt:lpwstr>
  </property>
  <property fmtid="{D5CDD505-2E9C-101B-9397-08002B2CF9AE}" pid="4" name="MSIP_Label_513c403f-62ba-48c5-b221-2519db7cca50_Method">
    <vt:lpwstr>Standard</vt:lpwstr>
  </property>
  <property fmtid="{D5CDD505-2E9C-101B-9397-08002B2CF9AE}" pid="5" name="MSIP_Label_513c403f-62ba-48c5-b221-2519db7cca50_Name">
    <vt:lpwstr>OFFICIAL</vt:lpwstr>
  </property>
  <property fmtid="{D5CDD505-2E9C-101B-9397-08002B2CF9AE}" pid="6" name="MSIP_Label_513c403f-62ba-48c5-b221-2519db7cca50_SiteId">
    <vt:lpwstr>6cf76a3a-a824-4270-9200-3d71673ec678</vt:lpwstr>
  </property>
  <property fmtid="{D5CDD505-2E9C-101B-9397-08002B2CF9AE}" pid="7" name="MSIP_Label_513c403f-62ba-48c5-b221-2519db7cca50_ActionId">
    <vt:lpwstr>dc51e088-19ca-4301-a603-f3f8cfaac998</vt:lpwstr>
  </property>
  <property fmtid="{D5CDD505-2E9C-101B-9397-08002B2CF9AE}" pid="8" name="MSIP_Label_513c403f-62ba-48c5-b221-2519db7cca50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</Properties>
</file>