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76" r:id="rId4"/>
    <p:sldId id="275" r:id="rId5"/>
    <p:sldId id="277" r:id="rId6"/>
    <p:sldId id="259" r:id="rId7"/>
    <p:sldId id="260" r:id="rId8"/>
    <p:sldId id="264" r:id="rId9"/>
    <p:sldId id="278" r:id="rId10"/>
    <p:sldId id="263" r:id="rId11"/>
    <p:sldId id="279" r:id="rId12"/>
    <p:sldId id="262" r:id="rId13"/>
    <p:sldId id="265" r:id="rId14"/>
    <p:sldId id="267" r:id="rId15"/>
    <p:sldId id="268" r:id="rId16"/>
    <p:sldId id="269" r:id="rId17"/>
    <p:sldId id="280" r:id="rId18"/>
    <p:sldId id="270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" initials="BD" lastIdx="6" clrIdx="0">
    <p:extLst>
      <p:ext uri="{19B8F6BF-5375-455C-9EA6-DF929625EA0E}">
        <p15:presenceInfo xmlns:p15="http://schemas.microsoft.com/office/powerpoint/2012/main" userId="Barba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D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2323" autoAdjust="0"/>
  </p:normalViewPr>
  <p:slideViewPr>
    <p:cSldViewPr>
      <p:cViewPr varScale="1">
        <p:scale>
          <a:sx n="52" d="100"/>
          <a:sy n="52" d="100"/>
        </p:scale>
        <p:origin x="17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8B248-E55A-4DD8-BEE2-9700F2E56F57}" type="datetimeFigureOut">
              <a:rPr lang="en-AU" smtClean="0"/>
              <a:t>17/01/2024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46022-5EFC-420F-9BD1-E3D3928367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2664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46022-5EFC-420F-9BD1-E3D39283675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0040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46022-5EFC-420F-9BD1-E3D39283675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152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46022-5EFC-420F-9BD1-E3D39283675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2475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46022-5EFC-420F-9BD1-E3D39283675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5939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&lt;a </a:t>
            </a:r>
            <a:r>
              <a:rPr lang="en-AU" dirty="0" err="1"/>
              <a:t>href</a:t>
            </a:r>
            <a:r>
              <a:rPr lang="en-AU" dirty="0"/>
              <a:t>="" title="action figure icons"&gt;Action figure icons created by </a:t>
            </a:r>
            <a:r>
              <a:rPr lang="en-AU" dirty="0" err="1"/>
              <a:t>Freepik</a:t>
            </a:r>
            <a:r>
              <a:rPr lang="en-AU" dirty="0"/>
              <a:t> - </a:t>
            </a:r>
            <a:r>
              <a:rPr lang="en-AU" dirty="0" err="1"/>
              <a:t>Flaticon</a:t>
            </a:r>
            <a:r>
              <a:rPr lang="en-AU" dirty="0"/>
              <a:t>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46022-5EFC-420F-9BD1-E3D392836755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2182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46022-5EFC-420F-9BD1-E3D392836755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5939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46022-5EFC-420F-9BD1-E3D392836755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5939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46022-5EFC-420F-9BD1-E3D392836755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2817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17/01/2024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508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17/01/2024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069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17/01/2024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163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17/01/2024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59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17/01/2024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983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17/01/2024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514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17/01/2024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633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17/01/2024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935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17/01/2024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087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17/01/2024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600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17/01/2024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319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01D05-F2DC-4AAF-A6BD-8F409B0FA68D}" type="datetimeFigureOut">
              <a:rPr lang="en-AU" smtClean="0"/>
              <a:t>17/01/2024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FC3E3E-6476-014F-42D0-D0BF11D0892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296537" y="63500"/>
            <a:ext cx="5857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30210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hyperlink" Target="https://www.flaticon.com/free-icons/action-figur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about:blank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about:blank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eveloping user stories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96"/>
          <a:stretch/>
        </p:blipFill>
        <p:spPr bwMode="auto">
          <a:xfrm>
            <a:off x="1" y="-17769"/>
            <a:ext cx="9144000" cy="155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Digital Technologies Hub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 txBox="1">
            <a:spLocks noGrp="1"/>
          </p:cNvSpPr>
          <p:nvPr>
            <p:ph type="title" idx="4294967295"/>
          </p:nvPr>
        </p:nvSpPr>
        <p:spPr>
          <a:xfrm>
            <a:off x="3882590" y="332656"/>
            <a:ext cx="504056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Developing user stories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575" y="1988840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How do you design a digital solution, such as an app, that will be useful to the people you designed it for?</a:t>
            </a:r>
          </a:p>
          <a:p>
            <a:endParaRPr lang="en-AU" sz="2400" dirty="0"/>
          </a:p>
          <a:p>
            <a:r>
              <a:rPr lang="en-AU" sz="2400" dirty="0"/>
              <a:t>Let’s find out …</a:t>
            </a:r>
          </a:p>
        </p:txBody>
      </p:sp>
      <p:grpSp>
        <p:nvGrpSpPr>
          <p:cNvPr id="7" name="Group 6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1" name="TextBox 10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D6414B6B-82C0-4854-2F9F-53F5B5989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95935" y="1914766"/>
            <a:ext cx="4536505" cy="4176464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4113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eveloping user stories &#10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87"/>
          <a:stretch/>
        </p:blipFill>
        <p:spPr bwMode="auto">
          <a:xfrm>
            <a:off x="-36512" y="0"/>
            <a:ext cx="9144000" cy="158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Digital Technologies Hub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 txBox="1">
            <a:spLocks noGrp="1"/>
          </p:cNvSpPr>
          <p:nvPr>
            <p:ph type="title" idx="4294967295"/>
          </p:nvPr>
        </p:nvSpPr>
        <p:spPr>
          <a:xfrm>
            <a:off x="3882590" y="332656"/>
            <a:ext cx="504056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Developing user stories </a:t>
            </a:r>
          </a:p>
        </p:txBody>
      </p:sp>
      <p:pic>
        <p:nvPicPr>
          <p:cNvPr id="5123" name="Picture 3" descr="Speech bubble illustration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7" b="5185"/>
          <a:stretch/>
        </p:blipFill>
        <p:spPr bwMode="auto">
          <a:xfrm>
            <a:off x="2689656" y="1586758"/>
            <a:ext cx="6454344" cy="496345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882590" y="2780928"/>
            <a:ext cx="436181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/>
              <a:t>We love to read. As young avid readers, we want a way to easily find the books we like based on our interests. I like different books to Josie. I want book recommendations based on </a:t>
            </a:r>
            <a:r>
              <a:rPr lang="en-AU" sz="2200" i="1" dirty="0"/>
              <a:t>my</a:t>
            </a:r>
            <a:r>
              <a:rPr lang="en-AU" sz="2200" dirty="0"/>
              <a:t> interests, so I can discover new books I will love.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1600" y="1694269"/>
            <a:ext cx="343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/>
              <a:t>Turn this into a user story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604" y="6069816"/>
            <a:ext cx="25561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hlinkClick r:id="rId7"/>
              </a:rPr>
              <a:t>Action icon : </a:t>
            </a:r>
            <a:r>
              <a:rPr lang="en-AU" sz="1000" dirty="0" err="1">
                <a:hlinkClick r:id="rId7"/>
              </a:rPr>
              <a:t>Flaticon</a:t>
            </a:r>
            <a:r>
              <a:rPr lang="en-AU" sz="1000" dirty="0">
                <a:hlinkClick r:id="rId7"/>
              </a:rPr>
              <a:t> </a:t>
            </a:r>
            <a:endParaRPr lang="en-AU" sz="1000" dirty="0"/>
          </a:p>
        </p:txBody>
      </p:sp>
      <p:pic>
        <p:nvPicPr>
          <p:cNvPr id="4" name="Picture 3" descr="Button labelled Action 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8" y="1652287"/>
            <a:ext cx="806172" cy="806172"/>
          </a:xfrm>
          <a:prstGeom prst="rect">
            <a:avLst/>
          </a:prstGeom>
        </p:spPr>
      </p:pic>
      <p:grpSp>
        <p:nvGrpSpPr>
          <p:cNvPr id="11" name="Group 10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2" name="TextBox 11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E8D3903-8EB2-37DE-048B-E6BE384F6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22569" y="2758657"/>
            <a:ext cx="4474610" cy="2808365"/>
            <a:chOff x="-522569" y="2758657"/>
            <a:chExt cx="4474610" cy="2808365"/>
          </a:xfrm>
          <a:blipFill>
            <a:blip r:embed="rId6"/>
            <a:stretch>
              <a:fillRect/>
            </a:stretch>
          </a:blipFill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DECD4582-9925-BDB4-A90D-BBA5C0E13731}"/>
                </a:ext>
              </a:extLst>
            </p:cNvPr>
            <p:cNvSpPr/>
            <p:nvPr/>
          </p:nvSpPr>
          <p:spPr>
            <a:xfrm rot="2825539">
              <a:off x="301272" y="1970341"/>
              <a:ext cx="806172" cy="2382803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53D96490-BEF9-3C69-5345-77F3A11622CE}"/>
                </a:ext>
              </a:extLst>
            </p:cNvPr>
            <p:cNvSpPr/>
            <p:nvPr/>
          </p:nvSpPr>
          <p:spPr>
            <a:xfrm rot="2825539">
              <a:off x="892370" y="1904637"/>
              <a:ext cx="873713" cy="3703591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7AA6B833-35BC-2D73-8974-4FBA50D6DABE}"/>
                </a:ext>
              </a:extLst>
            </p:cNvPr>
            <p:cNvSpPr/>
            <p:nvPr/>
          </p:nvSpPr>
          <p:spPr>
            <a:xfrm rot="2825539">
              <a:off x="1549012" y="2060308"/>
              <a:ext cx="385429" cy="4420629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1948341-8A4F-D62B-1B91-21FD2279DE56}"/>
                </a:ext>
              </a:extLst>
            </p:cNvPr>
            <p:cNvSpPr/>
            <p:nvPr/>
          </p:nvSpPr>
          <p:spPr>
            <a:xfrm rot="2825539">
              <a:off x="1671846" y="3303596"/>
              <a:ext cx="724961" cy="2983400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498D20B-2E18-ECE6-B1BE-D1FF6E824A44}"/>
                </a:ext>
              </a:extLst>
            </p:cNvPr>
            <p:cNvSpPr/>
            <p:nvPr/>
          </p:nvSpPr>
          <p:spPr>
            <a:xfrm rot="2825539">
              <a:off x="2285521" y="4096717"/>
              <a:ext cx="633555" cy="2307056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4024107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eveloping user stories &#10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85"/>
          <a:stretch/>
        </p:blipFill>
        <p:spPr bwMode="auto">
          <a:xfrm>
            <a:off x="-45279" y="0"/>
            <a:ext cx="9144000" cy="159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Digital Technologies Hub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 txBox="1">
            <a:spLocks noGrp="1"/>
          </p:cNvSpPr>
          <p:nvPr>
            <p:ph type="title" idx="4294967295"/>
          </p:nvPr>
        </p:nvSpPr>
        <p:spPr>
          <a:xfrm>
            <a:off x="3882590" y="332656"/>
            <a:ext cx="504056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Developing user stories </a:t>
            </a:r>
          </a:p>
        </p:txBody>
      </p:sp>
      <p:grpSp>
        <p:nvGrpSpPr>
          <p:cNvPr id="9" name="Group 8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0" name="TextBox 9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D745F16-BEF5-3DBC-E160-7A916A94BADD}"/>
              </a:ext>
            </a:extLst>
          </p:cNvPr>
          <p:cNvSpPr txBox="1">
            <a:spLocks/>
          </p:cNvSpPr>
          <p:nvPr/>
        </p:nvSpPr>
        <p:spPr>
          <a:xfrm>
            <a:off x="323528" y="2148273"/>
            <a:ext cx="2736303" cy="15687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2000" dirty="0"/>
              <a:t>Who?</a:t>
            </a:r>
          </a:p>
          <a:p>
            <a:pPr marL="0" indent="0">
              <a:buNone/>
            </a:pPr>
            <a:r>
              <a:rPr lang="en-AU" sz="2000" dirty="0"/>
              <a:t>Who will be using my design (user)?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AB4DAF3-44AF-0301-60F8-4779725FB8A0}"/>
              </a:ext>
            </a:extLst>
          </p:cNvPr>
          <p:cNvSpPr txBox="1">
            <a:spLocks/>
          </p:cNvSpPr>
          <p:nvPr/>
        </p:nvSpPr>
        <p:spPr>
          <a:xfrm>
            <a:off x="3324193" y="2141615"/>
            <a:ext cx="2626303" cy="15754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/>
              <a:t>What?</a:t>
            </a:r>
          </a:p>
          <a:p>
            <a:pPr marL="0" indent="0">
              <a:buNone/>
            </a:pPr>
            <a:r>
              <a:rPr lang="en-AU" sz="2000" dirty="0"/>
              <a:t>What do they want or need to do?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6E9FE8B-EF85-7999-E664-412B1A7D5D46}"/>
              </a:ext>
            </a:extLst>
          </p:cNvPr>
          <p:cNvSpPr txBox="1">
            <a:spLocks/>
          </p:cNvSpPr>
          <p:nvPr/>
        </p:nvSpPr>
        <p:spPr>
          <a:xfrm>
            <a:off x="6084168" y="2120282"/>
            <a:ext cx="2838982" cy="1596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/>
              <a:t>Why?</a:t>
            </a:r>
          </a:p>
          <a:p>
            <a:pPr marL="0" indent="0">
              <a:buNone/>
            </a:pPr>
            <a:r>
              <a:rPr lang="en-AU" sz="2000" dirty="0"/>
              <a:t>Why do they want to do that? How will it meet their needs?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0B816C-7BE6-B40A-5388-8EB345E98F41}"/>
              </a:ext>
            </a:extLst>
          </p:cNvPr>
          <p:cNvSpPr txBox="1"/>
          <p:nvPr/>
        </p:nvSpPr>
        <p:spPr>
          <a:xfrm>
            <a:off x="824847" y="3933056"/>
            <a:ext cx="7416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dirty="0"/>
              <a:t>A &lt;</a:t>
            </a:r>
            <a:r>
              <a:rPr lang="en-AU" sz="24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type of user</a:t>
            </a:r>
            <a:r>
              <a:rPr lang="en-AU" sz="2400" dirty="0"/>
              <a:t>&gt; has &lt;</a:t>
            </a:r>
            <a:r>
              <a:rPr lang="en-AU" sz="2400" dirty="0">
                <a:solidFill>
                  <a:schemeClr val="accent4"/>
                </a:solidFill>
                <a:latin typeface="+mj-lt"/>
              </a:rPr>
              <a:t>some goal</a:t>
            </a:r>
            <a:r>
              <a:rPr lang="en-AU" sz="2400" dirty="0"/>
              <a:t>&gt; so that &lt;</a:t>
            </a:r>
            <a:r>
              <a:rPr lang="en-AU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some reason</a:t>
            </a:r>
            <a:r>
              <a:rPr lang="en-AU" sz="2400" dirty="0"/>
              <a:t>&gt;</a:t>
            </a:r>
            <a:endParaRPr lang="en-US" sz="240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EC72720-7604-810C-A916-0576E6A63B80}"/>
              </a:ext>
            </a:extLst>
          </p:cNvPr>
          <p:cNvSpPr txBox="1">
            <a:spLocks/>
          </p:cNvSpPr>
          <p:nvPr/>
        </p:nvSpPr>
        <p:spPr>
          <a:xfrm>
            <a:off x="323527" y="4509120"/>
            <a:ext cx="2736303" cy="18197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Students in Year 4 who love to read.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9359660-A2E4-72DB-3D7C-88A9D8676014}"/>
              </a:ext>
            </a:extLst>
          </p:cNvPr>
          <p:cNvSpPr txBox="1">
            <a:spLocks/>
          </p:cNvSpPr>
          <p:nvPr/>
        </p:nvSpPr>
        <p:spPr>
          <a:xfrm>
            <a:off x="3324193" y="4509120"/>
            <a:ext cx="2602632" cy="18197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Want an easy way to find out about new books that suit their tastes and interests.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B270FF7-2DE8-3806-F55B-A2D8DA378A26}"/>
              </a:ext>
            </a:extLst>
          </p:cNvPr>
          <p:cNvSpPr txBox="1">
            <a:spLocks/>
          </p:cNvSpPr>
          <p:nvPr/>
        </p:nvSpPr>
        <p:spPr>
          <a:xfrm>
            <a:off x="6084167" y="4509120"/>
            <a:ext cx="2857351" cy="18565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/>
              <a:t>Walking around the library or getting recommendations from friends takes a lot of time and only provides limited suggestions.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628800"/>
            <a:ext cx="8599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Identify a need and turn it into a user story that explains it clearly.</a:t>
            </a:r>
          </a:p>
        </p:txBody>
      </p:sp>
      <p:sp>
        <p:nvSpPr>
          <p:cNvPr id="4" name="Down Arrow 3" descr="Down arrow showing move to A &lt;type of user&gt; has &lt;some goal&gt; so that &lt;some reason&gt;&#10;"/>
          <p:cNvSpPr/>
          <p:nvPr/>
        </p:nvSpPr>
        <p:spPr>
          <a:xfrm>
            <a:off x="1517650" y="3573016"/>
            <a:ext cx="31804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Down Arrow 26" descr="Down arrow showing move to user need."/>
          <p:cNvSpPr/>
          <p:nvPr/>
        </p:nvSpPr>
        <p:spPr>
          <a:xfrm>
            <a:off x="1532656" y="4385963"/>
            <a:ext cx="31804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Down Arrow 27" descr="Down arrow showing move to A &lt;type of user&gt; has &lt;some goal&gt; so that &lt;some reason&gt;"/>
          <p:cNvSpPr/>
          <p:nvPr/>
        </p:nvSpPr>
        <p:spPr>
          <a:xfrm>
            <a:off x="4464316" y="3531975"/>
            <a:ext cx="31804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Down Arrow 29" descr="Down arrow showing move to user need."/>
          <p:cNvSpPr/>
          <p:nvPr/>
        </p:nvSpPr>
        <p:spPr>
          <a:xfrm>
            <a:off x="4464316" y="4438230"/>
            <a:ext cx="31804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Down Arrow 30" descr="Down arrow showing move to A &lt;type of user&gt; has &lt;some goal&gt; so that &lt;some reason&gt;"/>
          <p:cNvSpPr/>
          <p:nvPr/>
        </p:nvSpPr>
        <p:spPr>
          <a:xfrm>
            <a:off x="7194796" y="3573016"/>
            <a:ext cx="31804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Down Arrow 31" descr="Down arrow showing move to user need."/>
          <p:cNvSpPr/>
          <p:nvPr/>
        </p:nvSpPr>
        <p:spPr>
          <a:xfrm>
            <a:off x="8082648" y="4258210"/>
            <a:ext cx="31804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5476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eveloping user storie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41" y="0"/>
            <a:ext cx="9144000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Digital Technologies Hub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 txBox="1">
            <a:spLocks noGrp="1"/>
          </p:cNvSpPr>
          <p:nvPr>
            <p:ph type="title" idx="4294967295"/>
          </p:nvPr>
        </p:nvSpPr>
        <p:spPr>
          <a:xfrm>
            <a:off x="3882590" y="332656"/>
            <a:ext cx="504056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Developing user stories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2590" y="2132856"/>
            <a:ext cx="46498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As an &lt;avid reader&gt;</a:t>
            </a:r>
          </a:p>
          <a:p>
            <a:endParaRPr lang="en-AU" sz="2400" dirty="0"/>
          </a:p>
          <a:p>
            <a:r>
              <a:rPr lang="en-AU" sz="2400" dirty="0"/>
              <a:t>I want &lt;a way to easily find the books I might like based on my interests&gt;</a:t>
            </a:r>
          </a:p>
          <a:p>
            <a:endParaRPr lang="en-AU" sz="2400" dirty="0"/>
          </a:p>
          <a:p>
            <a:r>
              <a:rPr lang="en-AU" sz="2400" dirty="0"/>
              <a:t>So that I can &lt;discover new books I will love&gt;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682" y="1671190"/>
            <a:ext cx="3980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/>
              <a:t>Here is what it might look like</a:t>
            </a:r>
          </a:p>
        </p:txBody>
      </p:sp>
      <p:sp>
        <p:nvSpPr>
          <p:cNvPr id="2" name="Rectangle 1"/>
          <p:cNvSpPr/>
          <p:nvPr/>
        </p:nvSpPr>
        <p:spPr>
          <a:xfrm>
            <a:off x="36194" y="1717356"/>
            <a:ext cx="516488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AU" dirty="0"/>
              <a:t>✅ </a:t>
            </a:r>
          </a:p>
        </p:txBody>
      </p:sp>
      <p:grpSp>
        <p:nvGrpSpPr>
          <p:cNvPr id="9" name="Group 8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0" name="TextBox 9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2D6EE72-52C0-EF38-C576-F3941FA10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468560" y="2757898"/>
            <a:ext cx="4474610" cy="2808365"/>
            <a:chOff x="-522569" y="2758657"/>
            <a:chExt cx="4474610" cy="2808365"/>
          </a:xfrm>
          <a:blipFill>
            <a:blip r:embed="rId5"/>
            <a:stretch>
              <a:fillRect/>
            </a:stretch>
          </a:blip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2D70911-8F97-91FB-D369-1C7CB39179C5}"/>
                </a:ext>
              </a:extLst>
            </p:cNvPr>
            <p:cNvSpPr/>
            <p:nvPr/>
          </p:nvSpPr>
          <p:spPr>
            <a:xfrm rot="2825539">
              <a:off x="301272" y="1970341"/>
              <a:ext cx="806172" cy="2382803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341812D-DB9F-EE91-87D6-950F0060BE18}"/>
                </a:ext>
              </a:extLst>
            </p:cNvPr>
            <p:cNvSpPr/>
            <p:nvPr/>
          </p:nvSpPr>
          <p:spPr>
            <a:xfrm rot="2825539">
              <a:off x="892370" y="1904637"/>
              <a:ext cx="873713" cy="3703591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60DEA1B-FC1E-1924-9EED-1FBFC3C6B997}"/>
                </a:ext>
              </a:extLst>
            </p:cNvPr>
            <p:cNvSpPr/>
            <p:nvPr/>
          </p:nvSpPr>
          <p:spPr>
            <a:xfrm rot="2825539">
              <a:off x="1549012" y="2060308"/>
              <a:ext cx="385429" cy="4420629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68407B9-8B28-8DC8-63D8-A6A0DDD3D908}"/>
                </a:ext>
              </a:extLst>
            </p:cNvPr>
            <p:cNvSpPr/>
            <p:nvPr/>
          </p:nvSpPr>
          <p:spPr>
            <a:xfrm rot="2825539">
              <a:off x="1671846" y="3303596"/>
              <a:ext cx="724961" cy="2983400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07C0712-4157-9766-65AD-73D9287867F4}"/>
                </a:ext>
              </a:extLst>
            </p:cNvPr>
            <p:cNvSpPr/>
            <p:nvPr/>
          </p:nvSpPr>
          <p:spPr>
            <a:xfrm rot="2825539">
              <a:off x="2285521" y="4096717"/>
              <a:ext cx="633555" cy="2307056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1788269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eveloping user storie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2" y="8916"/>
            <a:ext cx="9144000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Digital Technologies Hub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 txBox="1">
            <a:spLocks noGrp="1"/>
          </p:cNvSpPr>
          <p:nvPr>
            <p:ph type="title" idx="4294967295"/>
          </p:nvPr>
        </p:nvSpPr>
        <p:spPr>
          <a:xfrm>
            <a:off x="3882590" y="332656"/>
            <a:ext cx="504056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Developing user stories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5201" y="2564904"/>
            <a:ext cx="42178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Features</a:t>
            </a:r>
            <a:r>
              <a:rPr lang="en-AU" sz="2400" dirty="0"/>
              <a:t> that meet user needs: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provides personalised book recommendations based on the user’s reading history and preferences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user-friendly filters to search for books, and make it easy to save and organise books in a virtual library.</a:t>
            </a:r>
            <a:endParaRPr lang="en-AU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-1" y="1671191"/>
            <a:ext cx="348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/>
              <a:t>Think about key functions</a:t>
            </a:r>
          </a:p>
        </p:txBody>
      </p:sp>
      <p:grpSp>
        <p:nvGrpSpPr>
          <p:cNvPr id="10" name="Group 9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1" name="TextBox 10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4460BCB-26DE-196D-D1BD-ED4A4A075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70628" y="2596490"/>
            <a:ext cx="3150353" cy="1909804"/>
            <a:chOff x="-522569" y="2758657"/>
            <a:chExt cx="4474610" cy="2808365"/>
          </a:xfrm>
          <a:blipFill>
            <a:blip r:embed="rId5"/>
            <a:stretch>
              <a:fillRect/>
            </a:stretch>
          </a:blip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EA58FBF-D614-0F71-9FA5-7BAAA70F76B3}"/>
                </a:ext>
              </a:extLst>
            </p:cNvPr>
            <p:cNvSpPr/>
            <p:nvPr/>
          </p:nvSpPr>
          <p:spPr>
            <a:xfrm rot="2825539">
              <a:off x="301272" y="1970341"/>
              <a:ext cx="806172" cy="2382803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F8CA34C-2D72-CF38-BC8B-04C588E3617D}"/>
                </a:ext>
              </a:extLst>
            </p:cNvPr>
            <p:cNvSpPr/>
            <p:nvPr/>
          </p:nvSpPr>
          <p:spPr>
            <a:xfrm rot="2825539">
              <a:off x="892370" y="1904637"/>
              <a:ext cx="873713" cy="3703591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4423D26-F23C-BB71-6624-D47D6DFE6E48}"/>
                </a:ext>
              </a:extLst>
            </p:cNvPr>
            <p:cNvSpPr/>
            <p:nvPr/>
          </p:nvSpPr>
          <p:spPr>
            <a:xfrm rot="2825539">
              <a:off x="1549012" y="2060308"/>
              <a:ext cx="385429" cy="4420629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4B43D17-448F-E3AA-1327-DE9D36511644}"/>
                </a:ext>
              </a:extLst>
            </p:cNvPr>
            <p:cNvSpPr/>
            <p:nvPr/>
          </p:nvSpPr>
          <p:spPr>
            <a:xfrm rot="2825539">
              <a:off x="1671846" y="3303596"/>
              <a:ext cx="724961" cy="2983400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0118A45-B230-032D-E918-CB8BCD6766C9}"/>
                </a:ext>
              </a:extLst>
            </p:cNvPr>
            <p:cNvSpPr/>
            <p:nvPr/>
          </p:nvSpPr>
          <p:spPr>
            <a:xfrm rot="2825539">
              <a:off x="2285521" y="4096717"/>
              <a:ext cx="633555" cy="2307056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pic>
        <p:nvPicPr>
          <p:cNvPr id="17" name="Picture 16" descr="Module phone with a collection of books at the top and then books in order with radio buttons beside them underneath.">
            <a:extLst>
              <a:ext uri="{FF2B5EF4-FFF2-40B4-BE49-F238E27FC236}">
                <a16:creationId xmlns:a16="http://schemas.microsoft.com/office/drawing/2014/main" id="{B4226951-D197-89BC-772A-775BA50DF5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09083">
            <a:off x="7029509" y="2500050"/>
            <a:ext cx="1647619" cy="32571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C66036D-1645-1C47-D906-D988141C795A}"/>
              </a:ext>
            </a:extLst>
          </p:cNvPr>
          <p:cNvSpPr txBox="1"/>
          <p:nvPr/>
        </p:nvSpPr>
        <p:spPr>
          <a:xfrm>
            <a:off x="7017874" y="5727308"/>
            <a:ext cx="1802151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i="1" dirty="0"/>
              <a:t>Image </a:t>
            </a:r>
            <a:r>
              <a:rPr lang="en-AU" sz="900" dirty="0">
                <a:solidFill>
                  <a:srgbClr val="0E13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“©[Martin Richards] via Canva.com</a:t>
            </a:r>
            <a:endParaRPr lang="en-AU" sz="1050" i="1" dirty="0"/>
          </a:p>
        </p:txBody>
      </p:sp>
    </p:spTree>
    <p:extLst>
      <p:ext uri="{BB962C8B-B14F-4D97-AF65-F5344CB8AC3E}">
        <p14:creationId xmlns:p14="http://schemas.microsoft.com/office/powerpoint/2010/main" val="1278494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eveloping user storie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Digital Technologies Hub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 txBox="1">
            <a:spLocks noGrp="1"/>
          </p:cNvSpPr>
          <p:nvPr>
            <p:ph type="title" idx="4294967295"/>
          </p:nvPr>
        </p:nvSpPr>
        <p:spPr>
          <a:xfrm>
            <a:off x="3882590" y="332656"/>
            <a:ext cx="504056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Developing user stories </a:t>
            </a:r>
          </a:p>
        </p:txBody>
      </p:sp>
      <p:pic>
        <p:nvPicPr>
          <p:cNvPr id="5123" name="Picture 3" descr="Speech bubble illustra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7" b="5185"/>
          <a:stretch/>
        </p:blipFill>
        <p:spPr bwMode="auto">
          <a:xfrm>
            <a:off x="2411760" y="1586757"/>
            <a:ext cx="6732240" cy="517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82590" y="2909757"/>
            <a:ext cx="421780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/>
              <a:t>I like being a chef for my group of friends who are fussy and all like different foods. Some have allergies. I want to be able to find a recipe that can fit their likes and dislikes and be easy to prepare with a list of ingredients.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6837" y="1679799"/>
            <a:ext cx="343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/>
              <a:t>Turn this into a user story</a:t>
            </a:r>
          </a:p>
        </p:txBody>
      </p:sp>
      <p:pic>
        <p:nvPicPr>
          <p:cNvPr id="9" name="Picture 8" descr="Button displaying Actio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8" y="1652287"/>
            <a:ext cx="806172" cy="8061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5106" y="6208556"/>
            <a:ext cx="25561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hlinkClick r:id="rId6"/>
              </a:rPr>
              <a:t>Action icon : </a:t>
            </a:r>
            <a:r>
              <a:rPr lang="en-AU" sz="1000" dirty="0" err="1">
                <a:hlinkClick r:id="rId6"/>
              </a:rPr>
              <a:t>Flaticon</a:t>
            </a:r>
            <a:r>
              <a:rPr lang="en-AU" sz="1000" dirty="0">
                <a:hlinkClick r:id="rId6"/>
              </a:rPr>
              <a:t> </a:t>
            </a:r>
            <a:endParaRPr lang="en-AU" sz="1000" dirty="0"/>
          </a:p>
        </p:txBody>
      </p:sp>
      <p:grpSp>
        <p:nvGrpSpPr>
          <p:cNvPr id="11" name="Group 10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2" name="TextBox 11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  <p:pic>
        <p:nvPicPr>
          <p:cNvPr id="14" name="Picture 13" descr="A wooden spoon and a recipe card">
            <a:extLst>
              <a:ext uri="{FF2B5EF4-FFF2-40B4-BE49-F238E27FC236}">
                <a16:creationId xmlns:a16="http://schemas.microsoft.com/office/drawing/2014/main" id="{8A2B1012-11D6-1D1E-313C-F0CE63B966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4" y="2484710"/>
            <a:ext cx="2731993" cy="23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52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eveloping user storie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41" y="0"/>
            <a:ext cx="9144000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Digital Technologies Hub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 txBox="1">
            <a:spLocks noGrp="1"/>
          </p:cNvSpPr>
          <p:nvPr>
            <p:ph type="title" idx="4294967295"/>
          </p:nvPr>
        </p:nvSpPr>
        <p:spPr>
          <a:xfrm>
            <a:off x="3882590" y="332656"/>
            <a:ext cx="504056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Developing user stories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2590" y="2132856"/>
            <a:ext cx="49378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As an &lt;aspiring chef&gt;</a:t>
            </a:r>
          </a:p>
          <a:p>
            <a:endParaRPr lang="en-AU" sz="2400" dirty="0"/>
          </a:p>
          <a:p>
            <a:r>
              <a:rPr lang="en-AU" sz="2400" dirty="0"/>
              <a:t>I want &lt;to easily find recipes that can accommodate everyone’s likes and dislikes within my friend group&gt;</a:t>
            </a:r>
          </a:p>
          <a:p>
            <a:endParaRPr lang="en-AU" sz="2400" dirty="0"/>
          </a:p>
          <a:p>
            <a:r>
              <a:rPr lang="en-AU" sz="2400" dirty="0"/>
              <a:t>So that I can &lt;prepare delicious and inclusive meals that everyone can enjoy&gt;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7" y="1671191"/>
            <a:ext cx="3980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/>
              <a:t>Here is what it might look like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194" y="1717356"/>
            <a:ext cx="516488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AU" dirty="0"/>
              <a:t>✅ </a:t>
            </a:r>
          </a:p>
        </p:txBody>
      </p:sp>
      <p:grpSp>
        <p:nvGrpSpPr>
          <p:cNvPr id="11" name="Group 10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2" name="TextBox 11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  <p:pic>
        <p:nvPicPr>
          <p:cNvPr id="3" name="Picture 2" descr="A cartoon of a person wearing a chef's uniform">
            <a:extLst>
              <a:ext uri="{FF2B5EF4-FFF2-40B4-BE49-F238E27FC236}">
                <a16:creationId xmlns:a16="http://schemas.microsoft.com/office/drawing/2014/main" id="{5B0E42F0-792A-DE76-4327-AD4CEE316F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77" y="2204864"/>
            <a:ext cx="1929698" cy="385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27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eveloping user storie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Digital Technologies Hub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 txBox="1">
            <a:spLocks noGrp="1"/>
          </p:cNvSpPr>
          <p:nvPr>
            <p:ph type="title" idx="4294967295"/>
          </p:nvPr>
        </p:nvSpPr>
        <p:spPr>
          <a:xfrm>
            <a:off x="3882590" y="332656"/>
            <a:ext cx="504056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Developing user stories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96874" y="2190340"/>
            <a:ext cx="47525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Features</a:t>
            </a:r>
            <a:r>
              <a:rPr lang="en-AU" sz="2400" dirty="0"/>
              <a:t> that meet user needs: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Search feature to filter and find recipes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Personalised recipe suggestions based on the previous selections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A list of ingredients included with each recipe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Step-by-step cooking instructions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Rating and review functionality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Option to add recipe ingredients to a shopping list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" y="1671191"/>
            <a:ext cx="348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/>
              <a:t>Think about key functions</a:t>
            </a:r>
          </a:p>
        </p:txBody>
      </p:sp>
      <p:grpSp>
        <p:nvGrpSpPr>
          <p:cNvPr id="9" name="Group 8" descr="Digital Technologies Hub is brought to you by the Australian Government Department of Education. Creative Commons Attribution 4.0, unless otherwise indicated.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1" name="TextBox 10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  <p:pic>
        <p:nvPicPr>
          <p:cNvPr id="3" name="Picture 2" descr="A cartoon of a person wearing a chef's uniform">
            <a:extLst>
              <a:ext uri="{FF2B5EF4-FFF2-40B4-BE49-F238E27FC236}">
                <a16:creationId xmlns:a16="http://schemas.microsoft.com/office/drawing/2014/main" id="{DE04DE2D-5BD7-A46D-2DDE-FE2F27663A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47" y="2207690"/>
            <a:ext cx="1929698" cy="3859396"/>
          </a:xfrm>
          <a:prstGeom prst="rect">
            <a:avLst/>
          </a:prstGeom>
        </p:spPr>
      </p:pic>
      <p:pic>
        <p:nvPicPr>
          <p:cNvPr id="4" name="Picture 3" descr="Module phone with a collection of books at the top and then books in order with radio buttons beside them underneath.">
            <a:extLst>
              <a:ext uri="{FF2B5EF4-FFF2-40B4-BE49-F238E27FC236}">
                <a16:creationId xmlns:a16="http://schemas.microsoft.com/office/drawing/2014/main" id="{DAAB4ABD-7B4F-5943-EBB7-F307EC602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09083">
            <a:off x="7227400" y="2508817"/>
            <a:ext cx="1647619" cy="32571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8D074B-D717-EF33-84E3-68A38846093D}"/>
              </a:ext>
            </a:extLst>
          </p:cNvPr>
          <p:cNvSpPr txBox="1"/>
          <p:nvPr/>
        </p:nvSpPr>
        <p:spPr>
          <a:xfrm>
            <a:off x="7043189" y="5711639"/>
            <a:ext cx="1802151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i="1" dirty="0"/>
              <a:t>Image </a:t>
            </a:r>
            <a:r>
              <a:rPr lang="en-AU" sz="900" dirty="0">
                <a:solidFill>
                  <a:srgbClr val="0E13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“©[Martin Richards] via Canva.com</a:t>
            </a:r>
            <a:endParaRPr lang="en-AU" sz="1050" i="1" dirty="0"/>
          </a:p>
        </p:txBody>
      </p:sp>
    </p:spTree>
    <p:extLst>
      <p:ext uri="{BB962C8B-B14F-4D97-AF65-F5344CB8AC3E}">
        <p14:creationId xmlns:p14="http://schemas.microsoft.com/office/powerpoint/2010/main" val="1190445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Arow pointing from the first &quot;why are we designing&quot; to the last, the reason they have for their goal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79" y="0"/>
            <a:ext cx="9144000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Digital Technologies Hub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 txBox="1">
            <a:spLocks noGrp="1"/>
          </p:cNvSpPr>
          <p:nvPr>
            <p:ph type="title" idx="4294967295"/>
          </p:nvPr>
        </p:nvSpPr>
        <p:spPr>
          <a:xfrm>
            <a:off x="3882590" y="332656"/>
            <a:ext cx="504056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Developing user stories </a:t>
            </a:r>
          </a:p>
        </p:txBody>
      </p:sp>
      <p:grpSp>
        <p:nvGrpSpPr>
          <p:cNvPr id="9" name="Group 8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0" name="TextBox 9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D745F16-BEF5-3DBC-E160-7A916A94BADD}"/>
              </a:ext>
            </a:extLst>
          </p:cNvPr>
          <p:cNvSpPr txBox="1">
            <a:spLocks/>
          </p:cNvSpPr>
          <p:nvPr/>
        </p:nvSpPr>
        <p:spPr>
          <a:xfrm>
            <a:off x="323528" y="2148273"/>
            <a:ext cx="2736303" cy="15687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/>
              <a:t>Why are we designing?</a:t>
            </a:r>
          </a:p>
          <a:p>
            <a:r>
              <a:rPr lang="en-AU" sz="2000" dirty="0"/>
              <a:t>We need to stop people polluting the beach.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AB4DAF3-44AF-0301-60F8-4779725FB8A0}"/>
              </a:ext>
            </a:extLst>
          </p:cNvPr>
          <p:cNvSpPr txBox="1">
            <a:spLocks/>
          </p:cNvSpPr>
          <p:nvPr/>
        </p:nvSpPr>
        <p:spPr>
          <a:xfrm>
            <a:off x="3203849" y="2141615"/>
            <a:ext cx="2746648" cy="15754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/>
              <a:t>What do we need to do?</a:t>
            </a:r>
          </a:p>
          <a:p>
            <a:r>
              <a:rPr lang="en-AU" sz="2000" dirty="0"/>
              <a:t>Teach them why pollution is a bad thing.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6E9FE8B-EF85-7999-E664-412B1A7D5D46}"/>
              </a:ext>
            </a:extLst>
          </p:cNvPr>
          <p:cNvSpPr txBox="1">
            <a:spLocks/>
          </p:cNvSpPr>
          <p:nvPr/>
        </p:nvSpPr>
        <p:spPr>
          <a:xfrm>
            <a:off x="6084168" y="2120282"/>
            <a:ext cx="2838982" cy="1596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/>
              <a:t>Who is it for?</a:t>
            </a:r>
          </a:p>
          <a:p>
            <a:r>
              <a:rPr lang="en-AU" sz="2000" dirty="0"/>
              <a:t>Primary-age children.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0B816C-7BE6-B40A-5388-8EB345E98F41}"/>
              </a:ext>
            </a:extLst>
          </p:cNvPr>
          <p:cNvSpPr txBox="1"/>
          <p:nvPr/>
        </p:nvSpPr>
        <p:spPr>
          <a:xfrm>
            <a:off x="824847" y="3933056"/>
            <a:ext cx="7416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dirty="0"/>
              <a:t>A &lt;</a:t>
            </a:r>
            <a:r>
              <a:rPr lang="en-AU" sz="24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type of user</a:t>
            </a:r>
            <a:r>
              <a:rPr lang="en-AU" sz="2400" dirty="0"/>
              <a:t>&gt; has &lt;</a:t>
            </a:r>
            <a:r>
              <a:rPr lang="en-AU" sz="2400" dirty="0">
                <a:solidFill>
                  <a:schemeClr val="accent4"/>
                </a:solidFill>
                <a:latin typeface="+mj-lt"/>
              </a:rPr>
              <a:t>some goal</a:t>
            </a:r>
            <a:r>
              <a:rPr lang="en-AU" sz="2400" dirty="0"/>
              <a:t>&gt; so that &lt;</a:t>
            </a:r>
            <a:r>
              <a:rPr lang="en-AU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some reason</a:t>
            </a:r>
            <a:r>
              <a:rPr lang="en-AU" sz="2400" dirty="0"/>
              <a:t>&gt;</a:t>
            </a:r>
            <a:endParaRPr lang="en-US" sz="240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EC72720-7604-810C-A916-0576E6A63B80}"/>
              </a:ext>
            </a:extLst>
          </p:cNvPr>
          <p:cNvSpPr txBox="1">
            <a:spLocks/>
          </p:cNvSpPr>
          <p:nvPr/>
        </p:nvSpPr>
        <p:spPr>
          <a:xfrm>
            <a:off x="323527" y="4509120"/>
            <a:ext cx="2736303" cy="18197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Students in Year 4 who visit the beach with their family.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9359660-A2E4-72DB-3D7C-88A9D8676014}"/>
              </a:ext>
            </a:extLst>
          </p:cNvPr>
          <p:cNvSpPr txBox="1">
            <a:spLocks/>
          </p:cNvSpPr>
          <p:nvPr/>
        </p:nvSpPr>
        <p:spPr>
          <a:xfrm>
            <a:off x="3203849" y="4509120"/>
            <a:ext cx="2722976" cy="18197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Learn about pollution.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B270FF7-2DE8-3806-F55B-A2D8DA378A26}"/>
              </a:ext>
            </a:extLst>
          </p:cNvPr>
          <p:cNvSpPr txBox="1">
            <a:spLocks/>
          </p:cNvSpPr>
          <p:nvPr/>
        </p:nvSpPr>
        <p:spPr>
          <a:xfrm>
            <a:off x="6084167" y="4509120"/>
            <a:ext cx="2857351" cy="18565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/>
              <a:t>People can change their habits when they visit the beach and tell other people about the harms of pollution.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628800"/>
            <a:ext cx="8599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Sometimes designers start with a product idea and work backwards.</a:t>
            </a:r>
          </a:p>
        </p:txBody>
      </p:sp>
      <p:sp>
        <p:nvSpPr>
          <p:cNvPr id="4" name="Down Arrow 3" descr="Arrow pointing from 'why are we designing?' to the user's goal reason."/>
          <p:cNvSpPr/>
          <p:nvPr/>
        </p:nvSpPr>
        <p:spPr>
          <a:xfrm rot="16389210" flipH="1">
            <a:off x="4030106" y="862664"/>
            <a:ext cx="308698" cy="56879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0011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eveloping user sto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8" y="0"/>
            <a:ext cx="9144000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Digital Technologies Hub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 txBox="1">
            <a:spLocks noGrp="1"/>
          </p:cNvSpPr>
          <p:nvPr>
            <p:ph type="title" idx="4294967295"/>
          </p:nvPr>
        </p:nvSpPr>
        <p:spPr>
          <a:xfrm>
            <a:off x="3882590" y="332656"/>
            <a:ext cx="504056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Developing user stories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978081"/>
              </p:ext>
            </p:extLst>
          </p:nvPr>
        </p:nvGraphicFramePr>
        <p:xfrm>
          <a:off x="42222" y="1579553"/>
          <a:ext cx="9115852" cy="5380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7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0429">
                <a:tc gridSpan="2">
                  <a:txBody>
                    <a:bodyPr/>
                    <a:lstStyle/>
                    <a:p>
                      <a:r>
                        <a:rPr lang="en-AU" sz="3200" dirty="0"/>
                        <a:t>           Create</a:t>
                      </a:r>
                      <a:r>
                        <a:rPr lang="en-AU" sz="3200" baseline="0" dirty="0"/>
                        <a:t> user stories for these examples</a:t>
                      </a:r>
                      <a:endParaRPr lang="en-AU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1258">
                <a:tc>
                  <a:txBody>
                    <a:bodyPr/>
                    <a:lstStyle/>
                    <a:p>
                      <a:r>
                        <a:rPr lang="en-AU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a traveller to Japan, I want an easy way to instantly translate signs and menus for me, so I can navigate and order food easily, even if I don't speak the local language.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As a student with a busy schedule, I want a homework planner that allows me to set reminders for assignments, so I can stay organised and never miss a deadline.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6865">
                <a:tc>
                  <a:txBody>
                    <a:bodyPr/>
                    <a:lstStyle/>
                    <a:p>
                      <a:r>
                        <a:rPr lang="en-AU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a busy farmer with many</a:t>
                      </a:r>
                      <a:r>
                        <a:rPr lang="en-AU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tasks and responsibilities on the farm,</a:t>
                      </a:r>
                      <a:r>
                        <a:rPr lang="en-AU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want a farm management system that automates routine tasks and provides alerts for important activities,</a:t>
                      </a:r>
                      <a:r>
                        <a:rPr lang="en-AU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 I can efficiently manage my agricultural operations, save time, and ensure that essential farm tasks are completed on time.</a:t>
                      </a:r>
                    </a:p>
                    <a:p>
                      <a:endParaRPr lang="en-AU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As a gamer I find I learn best if the learning system incorporates gamified elements</a:t>
                      </a:r>
                      <a:r>
                        <a:rPr lang="en-AU" sz="2000" baseline="0" dirty="0"/>
                        <a:t> s</a:t>
                      </a:r>
                      <a:r>
                        <a:rPr lang="en-AU" sz="2000" dirty="0"/>
                        <a:t>o that I can make the process of learning more engaging and enjoyable, using my gaming skills to acquire new knowledge and be better at learning and avoid losing interest in my studies.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 descr="Create user stories for these example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8" y="1652287"/>
            <a:ext cx="806172" cy="8061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05836" y="6631838"/>
            <a:ext cx="25561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hlinkClick r:id="rId6"/>
              </a:rPr>
              <a:t>Action icon : </a:t>
            </a:r>
            <a:r>
              <a:rPr lang="en-AU" sz="1000" dirty="0" err="1">
                <a:hlinkClick r:id="rId6"/>
              </a:rPr>
              <a:t>Flaticon</a:t>
            </a:r>
            <a:r>
              <a:rPr lang="en-AU" sz="1000" dirty="0">
                <a:hlinkClick r:id="rId6"/>
              </a:rPr>
              <a:t> </a:t>
            </a:r>
            <a:endParaRPr lang="en-AU" sz="1000" dirty="0"/>
          </a:p>
        </p:txBody>
      </p:sp>
      <p:grpSp>
        <p:nvGrpSpPr>
          <p:cNvPr id="9" name="Group 8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216360" y="6642556"/>
            <a:ext cx="8767575" cy="215444"/>
            <a:chOff x="173944" y="6472055"/>
            <a:chExt cx="8767575" cy="215444"/>
          </a:xfrm>
        </p:grpSpPr>
        <p:sp>
          <p:nvSpPr>
            <p:cNvPr id="10" name="TextBox 9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1959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eveloping user storie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41" y="0"/>
            <a:ext cx="9144000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Digital Technologies Hub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 txBox="1">
            <a:spLocks noGrp="1"/>
          </p:cNvSpPr>
          <p:nvPr>
            <p:ph type="title" idx="4294967295"/>
          </p:nvPr>
        </p:nvSpPr>
        <p:spPr>
          <a:xfrm>
            <a:off x="3882590" y="332656"/>
            <a:ext cx="504056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Developing user stories </a:t>
            </a:r>
          </a:p>
        </p:txBody>
      </p:sp>
      <p:pic>
        <p:nvPicPr>
          <p:cNvPr id="7170" name="Picture 2" descr="Developing user stories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56792"/>
            <a:ext cx="9182741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87556" y="6579777"/>
            <a:ext cx="8767575" cy="215444"/>
            <a:chOff x="173944" y="6472055"/>
            <a:chExt cx="8767575" cy="215444"/>
          </a:xfrm>
        </p:grpSpPr>
        <p:sp>
          <p:nvSpPr>
            <p:cNvPr id="7" name="TextBox 6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63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Who is a user?&#10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43"/>
          <a:stretch/>
        </p:blipFill>
        <p:spPr bwMode="auto">
          <a:xfrm>
            <a:off x="-27794" y="-22625"/>
            <a:ext cx="9171049" cy="160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Digital Technologies Hub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841" y="1903705"/>
            <a:ext cx="424847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A user is someone we design for or who uses what we create. </a:t>
            </a:r>
          </a:p>
          <a:p>
            <a:endParaRPr lang="en-AU" sz="2400" dirty="0"/>
          </a:p>
          <a:p>
            <a:r>
              <a:rPr lang="en-AU" sz="2400" dirty="0"/>
              <a:t>They can be individuals or groups, often referred to as users or stakeholders.</a:t>
            </a:r>
          </a:p>
          <a:p>
            <a:endParaRPr lang="en-AU" sz="2400" dirty="0"/>
          </a:p>
          <a:p>
            <a:r>
              <a:rPr lang="en-AU" sz="2400" dirty="0"/>
              <a:t>Companies create pretend users to design products that real users will love.</a:t>
            </a:r>
          </a:p>
          <a:p>
            <a:endParaRPr lang="en-AU" sz="2400" dirty="0"/>
          </a:p>
          <a:p>
            <a:endParaRPr lang="en-AU" dirty="0"/>
          </a:p>
        </p:txBody>
      </p:sp>
      <p:sp>
        <p:nvSpPr>
          <p:cNvPr id="9" name="Title 8"/>
          <p:cNvSpPr txBox="1">
            <a:spLocks noGrp="1"/>
          </p:cNvSpPr>
          <p:nvPr>
            <p:ph type="title" idx="4294967295"/>
          </p:nvPr>
        </p:nvSpPr>
        <p:spPr>
          <a:xfrm>
            <a:off x="3882590" y="332656"/>
            <a:ext cx="504056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 is a user?</a:t>
            </a:r>
          </a:p>
        </p:txBody>
      </p:sp>
      <p:grpSp>
        <p:nvGrpSpPr>
          <p:cNvPr id="7" name="Group 6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8" name="TextBox 7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DE56ED-652B-1F06-6D65-713CF3E9C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38299" y="2077936"/>
            <a:ext cx="4841010" cy="3721962"/>
            <a:chOff x="4238299" y="2077936"/>
            <a:chExt cx="4841010" cy="3721962"/>
          </a:xfrm>
          <a:blipFill>
            <a:blip r:embed="rId5"/>
            <a:stretch>
              <a:fillRect/>
            </a:stretch>
          </a:blip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97BD250-799F-B3B5-A0B9-16E351FF1D88}"/>
                </a:ext>
              </a:extLst>
            </p:cNvPr>
            <p:cNvSpPr/>
            <p:nvPr/>
          </p:nvSpPr>
          <p:spPr>
            <a:xfrm rot="19011871">
              <a:off x="4238299" y="2598015"/>
              <a:ext cx="3459339" cy="105691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64C0469-AF82-E13D-357F-67CF5CEF3FA8}"/>
                </a:ext>
              </a:extLst>
            </p:cNvPr>
            <p:cNvSpPr/>
            <p:nvPr/>
          </p:nvSpPr>
          <p:spPr>
            <a:xfrm rot="19011871">
              <a:off x="4484726" y="3838739"/>
              <a:ext cx="3567888" cy="100811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E634F2E-984E-8339-152C-7FF59A37E6A4}"/>
                </a:ext>
              </a:extLst>
            </p:cNvPr>
            <p:cNvSpPr/>
            <p:nvPr/>
          </p:nvSpPr>
          <p:spPr>
            <a:xfrm rot="19011871">
              <a:off x="5654311" y="4204996"/>
              <a:ext cx="3424998" cy="72833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FF1AFEF-6CCE-9716-EAF8-47E2EC18FC95}"/>
                </a:ext>
              </a:extLst>
            </p:cNvPr>
            <p:cNvSpPr/>
            <p:nvPr/>
          </p:nvSpPr>
          <p:spPr>
            <a:xfrm rot="19011871">
              <a:off x="7386774" y="2077936"/>
              <a:ext cx="1452878" cy="100811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92AB1B2-10FE-2A64-ACA4-5BA654905C40}"/>
                </a:ext>
              </a:extLst>
            </p:cNvPr>
            <p:cNvSpPr/>
            <p:nvPr/>
          </p:nvSpPr>
          <p:spPr>
            <a:xfrm rot="19011871">
              <a:off x="7214942" y="4791786"/>
              <a:ext cx="1452878" cy="100811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405468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eveloping user sto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22" y="-30899"/>
            <a:ext cx="9171049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Digital Technologies Hub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841" y="1700808"/>
            <a:ext cx="42484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A key step of design is to understand </a:t>
            </a:r>
            <a:r>
              <a:rPr lang="en-AU" sz="2400" b="1" dirty="0"/>
              <a:t>user needs </a:t>
            </a:r>
            <a:r>
              <a:rPr lang="en-AU" sz="2400" dirty="0"/>
              <a:t>before developing a digital solution.</a:t>
            </a:r>
          </a:p>
          <a:p>
            <a:endParaRPr lang="en-AU" sz="2400" dirty="0"/>
          </a:p>
          <a:p>
            <a:r>
              <a:rPr lang="en-AU" sz="2400" dirty="0"/>
              <a:t>Once we identify a need, we can create a ‘user story’ to represent that person. </a:t>
            </a:r>
          </a:p>
          <a:p>
            <a:endParaRPr lang="en-AU" sz="2400" dirty="0"/>
          </a:p>
          <a:p>
            <a:r>
              <a:rPr lang="en-AU" sz="2400" dirty="0"/>
              <a:t>User stories help designers understand their target users and confirm their design by testing it on someone similar to the user.</a:t>
            </a:r>
          </a:p>
          <a:p>
            <a:endParaRPr lang="en-AU" sz="2400" dirty="0"/>
          </a:p>
          <a:p>
            <a:endParaRPr lang="en-AU" sz="2400" dirty="0"/>
          </a:p>
          <a:p>
            <a:endParaRPr lang="en-AU" dirty="0"/>
          </a:p>
        </p:txBody>
      </p:sp>
      <p:sp>
        <p:nvSpPr>
          <p:cNvPr id="9" name="Title 8"/>
          <p:cNvSpPr txBox="1">
            <a:spLocks noGrp="1"/>
          </p:cNvSpPr>
          <p:nvPr>
            <p:ph type="title" idx="4294967295"/>
          </p:nvPr>
        </p:nvSpPr>
        <p:spPr>
          <a:xfrm>
            <a:off x="3882590" y="332656"/>
            <a:ext cx="504056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Developing user stories </a:t>
            </a:r>
          </a:p>
        </p:txBody>
      </p:sp>
      <p:grpSp>
        <p:nvGrpSpPr>
          <p:cNvPr id="7" name="Group 6" descr="Digital Technologies Hub is brought to you by the Australian Government Department of Education. Creative Commons Attribution 4.0, unless otherwise indicated.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8" name="TextBox 7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28BB3D6-E266-613B-0810-615288E59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38299" y="2077936"/>
            <a:ext cx="4841010" cy="3721962"/>
            <a:chOff x="4238299" y="2077936"/>
            <a:chExt cx="4841010" cy="3721962"/>
          </a:xfrm>
          <a:blipFill>
            <a:blip r:embed="rId5"/>
            <a:stretch>
              <a:fillRect/>
            </a:stretch>
          </a:blip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3F0AE7D-D91F-381F-AD81-9B3AFFBF808E}"/>
                </a:ext>
              </a:extLst>
            </p:cNvPr>
            <p:cNvSpPr/>
            <p:nvPr/>
          </p:nvSpPr>
          <p:spPr>
            <a:xfrm rot="19011871">
              <a:off x="4238299" y="2598015"/>
              <a:ext cx="3459339" cy="105691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06E1D01-5822-D854-E9D1-29ACA545496C}"/>
                </a:ext>
              </a:extLst>
            </p:cNvPr>
            <p:cNvSpPr/>
            <p:nvPr/>
          </p:nvSpPr>
          <p:spPr>
            <a:xfrm rot="19011871">
              <a:off x="4484726" y="3838739"/>
              <a:ext cx="3567888" cy="100811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C4E62F9-9AC1-73C7-7D22-713C17751F2C}"/>
                </a:ext>
              </a:extLst>
            </p:cNvPr>
            <p:cNvSpPr/>
            <p:nvPr/>
          </p:nvSpPr>
          <p:spPr>
            <a:xfrm rot="19011871">
              <a:off x="5654311" y="4204996"/>
              <a:ext cx="3424998" cy="72833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E46ABA3-1B71-F693-9BB3-022084772F03}"/>
                </a:ext>
              </a:extLst>
            </p:cNvPr>
            <p:cNvSpPr/>
            <p:nvPr/>
          </p:nvSpPr>
          <p:spPr>
            <a:xfrm rot="19011871">
              <a:off x="7386774" y="2077936"/>
              <a:ext cx="1452878" cy="100811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915B9A6-8534-9C5C-795C-064950B46917}"/>
                </a:ext>
              </a:extLst>
            </p:cNvPr>
            <p:cNvSpPr/>
            <p:nvPr/>
          </p:nvSpPr>
          <p:spPr>
            <a:xfrm rot="19011871">
              <a:off x="7214942" y="4791786"/>
              <a:ext cx="1452878" cy="100811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40917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The role of a desig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22" y="-30899"/>
            <a:ext cx="9171049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Digital Technologies Hub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841" y="1988840"/>
            <a:ext cx="42484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Designers turn problems into solutions.</a:t>
            </a:r>
          </a:p>
          <a:p>
            <a:endParaRPr lang="en-AU" sz="2400" dirty="0"/>
          </a:p>
          <a:p>
            <a:pPr lvl="0"/>
            <a:r>
              <a:rPr lang="en-AU" sz="2400" dirty="0"/>
              <a:t>Designers find out what the need is or what the user would like to do by asking questions.</a:t>
            </a:r>
          </a:p>
          <a:p>
            <a:endParaRPr lang="en-AU" sz="2400" dirty="0"/>
          </a:p>
          <a:p>
            <a:endParaRPr lang="en-AU" dirty="0"/>
          </a:p>
        </p:txBody>
      </p:sp>
      <p:sp>
        <p:nvSpPr>
          <p:cNvPr id="9" name="Title 8"/>
          <p:cNvSpPr txBox="1">
            <a:spLocks noGrp="1"/>
          </p:cNvSpPr>
          <p:nvPr>
            <p:ph type="title" idx="4294967295"/>
          </p:nvPr>
        </p:nvSpPr>
        <p:spPr>
          <a:xfrm>
            <a:off x="3882590" y="332656"/>
            <a:ext cx="504056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role of a designer</a:t>
            </a:r>
          </a:p>
        </p:txBody>
      </p:sp>
      <p:grpSp>
        <p:nvGrpSpPr>
          <p:cNvPr id="7" name="Group 6" descr="Digital Technologies Hub is brought to you by the Australian Government Department of Education. Creative Commons Attribution 4.0, unless otherwise indicated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8" name="TextBox 7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4AF2173-B06F-C6C8-BD86-BE02F6BFA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38299" y="2077936"/>
            <a:ext cx="4841010" cy="3721962"/>
            <a:chOff x="4238299" y="2077936"/>
            <a:chExt cx="4841010" cy="3721962"/>
          </a:xfrm>
          <a:blipFill>
            <a:blip r:embed="rId6"/>
            <a:stretch>
              <a:fillRect/>
            </a:stretch>
          </a:blip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5A7302A-FF42-8795-06A9-A2AF116195B9}"/>
                </a:ext>
              </a:extLst>
            </p:cNvPr>
            <p:cNvSpPr/>
            <p:nvPr/>
          </p:nvSpPr>
          <p:spPr>
            <a:xfrm rot="19011871">
              <a:off x="4238299" y="2598015"/>
              <a:ext cx="3459339" cy="105691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4B622E0-BD7D-349A-37C0-FAA48AD4B265}"/>
                </a:ext>
              </a:extLst>
            </p:cNvPr>
            <p:cNvSpPr/>
            <p:nvPr/>
          </p:nvSpPr>
          <p:spPr>
            <a:xfrm rot="19011871">
              <a:off x="4484726" y="3838739"/>
              <a:ext cx="3567888" cy="100811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072F8E2-9D76-91A2-29E3-869459AECEEC}"/>
                </a:ext>
              </a:extLst>
            </p:cNvPr>
            <p:cNvSpPr/>
            <p:nvPr/>
          </p:nvSpPr>
          <p:spPr>
            <a:xfrm rot="19011871">
              <a:off x="5654311" y="4204996"/>
              <a:ext cx="3424998" cy="72833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3F931C7-CDDC-91F6-9BA2-B189D05C8A1D}"/>
                </a:ext>
              </a:extLst>
            </p:cNvPr>
            <p:cNvSpPr/>
            <p:nvPr/>
          </p:nvSpPr>
          <p:spPr>
            <a:xfrm rot="19011871">
              <a:off x="7386774" y="2077936"/>
              <a:ext cx="1452878" cy="100811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EA3C335-5C5C-3C57-926E-B2E759163273}"/>
                </a:ext>
              </a:extLst>
            </p:cNvPr>
            <p:cNvSpPr/>
            <p:nvPr/>
          </p:nvSpPr>
          <p:spPr>
            <a:xfrm rot="19011871">
              <a:off x="7214942" y="4791786"/>
              <a:ext cx="1452878" cy="100811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353602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22" y="-30899"/>
            <a:ext cx="9171049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Digital Technologies Hub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2480" y="1705210"/>
            <a:ext cx="444990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2400" dirty="0"/>
              <a:t>For example, we might need to design a game that helps students in Year 3 learn their spelling words. </a:t>
            </a:r>
          </a:p>
          <a:p>
            <a:pPr lvl="0"/>
            <a:endParaRPr lang="en-AU" sz="2400" dirty="0"/>
          </a:p>
          <a:p>
            <a:pPr lvl="0"/>
            <a:r>
              <a:rPr lang="en-AU" sz="2400" dirty="0"/>
              <a:t>So, we find a child in Year 3 to ask: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400" dirty="0"/>
              <a:t>What do you find hard about learning your spelling words? Why?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400" dirty="0"/>
              <a:t>Do you have any ideas about what helps you learn?</a:t>
            </a:r>
          </a:p>
          <a:p>
            <a:endParaRPr lang="en-AU" sz="2400" dirty="0"/>
          </a:p>
          <a:p>
            <a:endParaRPr lang="en-AU" dirty="0"/>
          </a:p>
        </p:txBody>
      </p:sp>
      <p:sp>
        <p:nvSpPr>
          <p:cNvPr id="9" name="Title 8"/>
          <p:cNvSpPr txBox="1">
            <a:spLocks noGrp="1"/>
          </p:cNvSpPr>
          <p:nvPr>
            <p:ph type="title" idx="4294967295"/>
          </p:nvPr>
        </p:nvSpPr>
        <p:spPr>
          <a:xfrm>
            <a:off x="3882590" y="332656"/>
            <a:ext cx="504056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role of a designer</a:t>
            </a:r>
          </a:p>
        </p:txBody>
      </p:sp>
      <p:grpSp>
        <p:nvGrpSpPr>
          <p:cNvPr id="7" name="Group 6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8" name="TextBox 7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95D3C7D-ED22-7DF1-5214-007A1CBD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71999" y="2077936"/>
            <a:ext cx="4507309" cy="3655320"/>
            <a:chOff x="4238299" y="2077936"/>
            <a:chExt cx="4841010" cy="3721962"/>
          </a:xfrm>
          <a:blipFill>
            <a:blip r:embed="rId5"/>
            <a:stretch>
              <a:fillRect/>
            </a:stretch>
          </a:blip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4DD2AF7-5256-006F-C1BA-B62BD96BF931}"/>
                </a:ext>
              </a:extLst>
            </p:cNvPr>
            <p:cNvSpPr/>
            <p:nvPr/>
          </p:nvSpPr>
          <p:spPr>
            <a:xfrm rot="19011871">
              <a:off x="4238299" y="2598015"/>
              <a:ext cx="3459339" cy="105691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A40D36E-1EC8-2BE3-A660-24EF649D403A}"/>
                </a:ext>
              </a:extLst>
            </p:cNvPr>
            <p:cNvSpPr/>
            <p:nvPr/>
          </p:nvSpPr>
          <p:spPr>
            <a:xfrm rot="19011871">
              <a:off x="4484726" y="3838739"/>
              <a:ext cx="3567888" cy="100811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1C229CC-E5F7-F32E-8EC8-7F1D7A786F33}"/>
                </a:ext>
              </a:extLst>
            </p:cNvPr>
            <p:cNvSpPr/>
            <p:nvPr/>
          </p:nvSpPr>
          <p:spPr>
            <a:xfrm rot="19011871">
              <a:off x="5654311" y="4204996"/>
              <a:ext cx="3424998" cy="72833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134D695-B71D-08E3-6C7B-4D0EA2954506}"/>
                </a:ext>
              </a:extLst>
            </p:cNvPr>
            <p:cNvSpPr/>
            <p:nvPr/>
          </p:nvSpPr>
          <p:spPr>
            <a:xfrm rot="19011871">
              <a:off x="7386774" y="2077936"/>
              <a:ext cx="1452878" cy="100811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2DDC606-AED4-6752-DFDA-360CA273B0AB}"/>
                </a:ext>
              </a:extLst>
            </p:cNvPr>
            <p:cNvSpPr/>
            <p:nvPr/>
          </p:nvSpPr>
          <p:spPr>
            <a:xfrm rot="19011871">
              <a:off x="7214942" y="4791786"/>
              <a:ext cx="1452878" cy="100811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531170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22" y="-30899"/>
            <a:ext cx="9171049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Digital Technologies Hub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5953" y="2204864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A user story includes the user’s</a:t>
            </a:r>
            <a:r>
              <a:rPr lang="en-AU" sz="2400" b="1" dirty="0"/>
              <a:t> role,</a:t>
            </a:r>
            <a:r>
              <a:rPr lang="en-AU" sz="2400" dirty="0"/>
              <a:t> a </a:t>
            </a:r>
            <a:r>
              <a:rPr lang="en-AU" sz="2400" b="1" dirty="0"/>
              <a:t>goal</a:t>
            </a:r>
            <a:r>
              <a:rPr lang="en-AU" sz="2400" dirty="0"/>
              <a:t> and a </a:t>
            </a:r>
            <a:r>
              <a:rPr lang="en-AU" sz="2400" b="1" dirty="0"/>
              <a:t>reason</a:t>
            </a:r>
            <a:r>
              <a:rPr lang="en-AU" sz="2400" dirty="0"/>
              <a:t>.</a:t>
            </a:r>
          </a:p>
          <a:p>
            <a:endParaRPr lang="en-AU" sz="2400" b="1" dirty="0"/>
          </a:p>
          <a:p>
            <a:endParaRPr lang="en-AU" dirty="0"/>
          </a:p>
        </p:txBody>
      </p:sp>
      <p:sp>
        <p:nvSpPr>
          <p:cNvPr id="9" name="Title 8"/>
          <p:cNvSpPr txBox="1">
            <a:spLocks noGrp="1"/>
          </p:cNvSpPr>
          <p:nvPr>
            <p:ph type="title" idx="4294967295"/>
          </p:nvPr>
        </p:nvSpPr>
        <p:spPr>
          <a:xfrm>
            <a:off x="3882590" y="332656"/>
            <a:ext cx="504056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Developing user stories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944" y="6472055"/>
            <a:ext cx="87675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/>
              <a:t>Digital Technologies Hub is brought to you by the Australian Government Department of Education. Creative Commons Attribution 4.0, unless otherwise indicated. 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506524"/>
            <a:ext cx="485775" cy="18097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3FD945D-D77F-79AC-1BC3-77DF320E0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34617" y="1844824"/>
            <a:ext cx="4536505" cy="4176464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8978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eveloping user storie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22" y="-30899"/>
            <a:ext cx="9171049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Digital Technologies Hub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496" y="1548111"/>
            <a:ext cx="42484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400" b="1" dirty="0"/>
          </a:p>
          <a:p>
            <a:r>
              <a:rPr lang="en-AU" sz="2400" dirty="0"/>
              <a:t>A </a:t>
            </a:r>
            <a:r>
              <a:rPr lang="en-AU" sz="2400" b="1" dirty="0"/>
              <a:t>user role </a:t>
            </a:r>
            <a:r>
              <a:rPr lang="en-AU" sz="2400" dirty="0"/>
              <a:t>tells us who a product or feature is made for, like the type of person or group of people it’s meant to help.</a:t>
            </a:r>
            <a:endParaRPr lang="en-AU" sz="2400" b="1" dirty="0"/>
          </a:p>
          <a:p>
            <a:endParaRPr lang="en-AU" sz="2400" dirty="0"/>
          </a:p>
          <a:p>
            <a:r>
              <a:rPr lang="en-AU" sz="2400" dirty="0"/>
              <a:t>A </a:t>
            </a:r>
            <a:r>
              <a:rPr lang="en-AU" sz="2400" b="1" dirty="0"/>
              <a:t>goal</a:t>
            </a:r>
            <a:r>
              <a:rPr lang="en-AU" sz="2400" dirty="0"/>
              <a:t> is a short, simple description of a product feature. It is what the user wants. </a:t>
            </a:r>
          </a:p>
          <a:p>
            <a:endParaRPr lang="en-AU" sz="2400" dirty="0"/>
          </a:p>
          <a:p>
            <a:r>
              <a:rPr lang="en-AU" sz="2400" dirty="0"/>
              <a:t>The </a:t>
            </a:r>
            <a:r>
              <a:rPr lang="en-AU" sz="2400" b="1" dirty="0"/>
              <a:t>reason</a:t>
            </a:r>
            <a:r>
              <a:rPr lang="en-AU" sz="2400" dirty="0"/>
              <a:t> explains why the user wants or needs the help. </a:t>
            </a:r>
          </a:p>
          <a:p>
            <a:endParaRPr lang="en-AU" dirty="0"/>
          </a:p>
        </p:txBody>
      </p:sp>
      <p:sp>
        <p:nvSpPr>
          <p:cNvPr id="9" name="Title 8"/>
          <p:cNvSpPr txBox="1">
            <a:spLocks noGrp="1"/>
          </p:cNvSpPr>
          <p:nvPr>
            <p:ph type="title" idx="4294967295"/>
          </p:nvPr>
        </p:nvSpPr>
        <p:spPr>
          <a:xfrm>
            <a:off x="3882590" y="332656"/>
            <a:ext cx="504056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Developing user stories </a:t>
            </a:r>
          </a:p>
        </p:txBody>
      </p:sp>
      <p:grpSp>
        <p:nvGrpSpPr>
          <p:cNvPr id="7" name="Group 6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8" name="TextBox 7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2B9BE44-01E8-91D2-5B98-550743A46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38299" y="2077936"/>
            <a:ext cx="4841010" cy="3721962"/>
            <a:chOff x="4238299" y="2077936"/>
            <a:chExt cx="4841010" cy="3721962"/>
          </a:xfrm>
          <a:blipFill>
            <a:blip r:embed="rId6"/>
            <a:stretch>
              <a:fillRect/>
            </a:stretch>
          </a:blip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0DFE71D-3D3D-BF7C-6B3A-0A2E319A02DC}"/>
                </a:ext>
              </a:extLst>
            </p:cNvPr>
            <p:cNvSpPr/>
            <p:nvPr/>
          </p:nvSpPr>
          <p:spPr>
            <a:xfrm rot="19011871">
              <a:off x="4238299" y="2598015"/>
              <a:ext cx="3459339" cy="105691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9350A3B-DF2B-64E5-4250-0A7CCE4D3814}"/>
                </a:ext>
              </a:extLst>
            </p:cNvPr>
            <p:cNvSpPr/>
            <p:nvPr/>
          </p:nvSpPr>
          <p:spPr>
            <a:xfrm rot="19011871">
              <a:off x="4484726" y="3838739"/>
              <a:ext cx="3567888" cy="100811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5F53BCF-5F5C-C2A8-D4D6-D09A689E6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9011871">
              <a:off x="5654311" y="4204996"/>
              <a:ext cx="3424998" cy="72833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71F780A-6A04-E74B-827B-46C9BCEFA699}"/>
                </a:ext>
              </a:extLst>
            </p:cNvPr>
            <p:cNvSpPr/>
            <p:nvPr/>
          </p:nvSpPr>
          <p:spPr>
            <a:xfrm rot="19011871">
              <a:off x="7386774" y="2077936"/>
              <a:ext cx="1452878" cy="100811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164167B-1322-001F-FE80-48A77B222B39}"/>
                </a:ext>
              </a:extLst>
            </p:cNvPr>
            <p:cNvSpPr/>
            <p:nvPr/>
          </p:nvSpPr>
          <p:spPr>
            <a:xfrm rot="19011871">
              <a:off x="7214942" y="4791786"/>
              <a:ext cx="1452878" cy="100811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250736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1A73A7-C9E7-D605-2E1F-A21AAF4DC9C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.</a:t>
            </a:r>
            <a:endParaRPr lang="en-AU" dirty="0">
              <a:solidFill>
                <a:srgbClr val="002060"/>
              </a:solidFill>
            </a:endParaRPr>
          </a:p>
        </p:txBody>
      </p:sp>
      <p:pic>
        <p:nvPicPr>
          <p:cNvPr id="1027" name="Picture 3" descr="Developing user stories &#10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36"/>
          <a:stretch/>
        </p:blipFill>
        <p:spPr bwMode="auto">
          <a:xfrm>
            <a:off x="-38741" y="0"/>
            <a:ext cx="9144000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Digital Technologies Hub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82590" y="332656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chemeClr val="bg1"/>
                </a:solidFill>
              </a:rPr>
              <a:t>Developing user stories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9445" y="2132856"/>
            <a:ext cx="50405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The following format can help us describe the user needs: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As a &lt;user role&gt;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I want to &lt;goal to be accomplished&gt;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So that I can &lt;reason for the goal&gt;</a:t>
            </a:r>
          </a:p>
          <a:p>
            <a:endParaRPr lang="en-AU" dirty="0"/>
          </a:p>
        </p:txBody>
      </p:sp>
      <p:grpSp>
        <p:nvGrpSpPr>
          <p:cNvPr id="7" name="Group 6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0" name="TextBox 9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  <p:sp>
        <p:nvSpPr>
          <p:cNvPr id="17" name="Rectangle 16" descr="USER GOAL REASON">
            <a:extLst>
              <a:ext uri="{FF2B5EF4-FFF2-40B4-BE49-F238E27FC236}">
                <a16:creationId xmlns:a16="http://schemas.microsoft.com/office/drawing/2014/main" id="{707A7531-3C29-7E89-A9C2-386A73F71F28}"/>
              </a:ext>
            </a:extLst>
          </p:cNvPr>
          <p:cNvSpPr/>
          <p:nvPr/>
        </p:nvSpPr>
        <p:spPr>
          <a:xfrm>
            <a:off x="5127889" y="2320547"/>
            <a:ext cx="392878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USER</a:t>
            </a:r>
          </a:p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GOAL</a:t>
            </a:r>
          </a:p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REASON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2437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eveloping user stories 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41" y="0"/>
            <a:ext cx="9144000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Digital Technologies Hub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 txBox="1">
            <a:spLocks noGrp="1"/>
          </p:cNvSpPr>
          <p:nvPr>
            <p:ph type="title" idx="4294967295"/>
          </p:nvPr>
        </p:nvSpPr>
        <p:spPr>
          <a:xfrm>
            <a:off x="3882590" y="332656"/>
            <a:ext cx="504056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Developing user stories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945" y="1700808"/>
            <a:ext cx="7278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Giving details about a user can change what you design. For example, would these user stories all end up with the same solution? Why?</a:t>
            </a:r>
          </a:p>
        </p:txBody>
      </p:sp>
      <p:grpSp>
        <p:nvGrpSpPr>
          <p:cNvPr id="7" name="Group 6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0" name="TextBox 9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148824"/>
              </p:ext>
            </p:extLst>
          </p:nvPr>
        </p:nvGraphicFramePr>
        <p:xfrm>
          <a:off x="251520" y="3007492"/>
          <a:ext cx="8671563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0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0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dirty="0">
                          <a:solidFill>
                            <a:schemeClr val="tx2"/>
                          </a:solidFill>
                        </a:rPr>
                        <a:t>As a &lt;Year 10 student who loves reading sci-fi&gt;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dirty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dirty="0">
                          <a:solidFill>
                            <a:schemeClr val="tx2"/>
                          </a:solidFill>
                        </a:rPr>
                        <a:t>I want &lt;a way to easily find the books I like based on my interests&gt;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dirty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dirty="0">
                          <a:solidFill>
                            <a:schemeClr val="tx2"/>
                          </a:solidFill>
                        </a:rPr>
                        <a:t>so that I can &lt;discover new books I'll love&gt;</a:t>
                      </a:r>
                    </a:p>
                    <a:p>
                      <a:endParaRPr lang="en-AU" sz="20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As a &lt;10-year-old boy who doesn’t like reading&gt;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 want &lt;a way to find books that are fun and at a good level for me&gt;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so that I can &lt;get better at reading and find books I like&gt;</a:t>
                      </a:r>
                    </a:p>
                    <a:p>
                      <a:endParaRPr lang="en-AU" sz="20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AU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As a &lt;librarian&gt;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AU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AU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 want &lt;a way to recommend the right books to all types of readers based on their age and interest&gt;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AU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AU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so that I can &lt;</a:t>
                      </a:r>
                      <a:r>
                        <a:rPr lang="en-GB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better meet their reading preferences</a:t>
                      </a:r>
                      <a:r>
                        <a:rPr lang="en-AU" sz="20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494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1749</Words>
  <Application>Microsoft Office PowerPoint</Application>
  <PresentationFormat>On-screen Show (4:3)</PresentationFormat>
  <Paragraphs>166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Developing user stories </vt:lpstr>
      <vt:lpstr>Who is a user?</vt:lpstr>
      <vt:lpstr>Developing user stories </vt:lpstr>
      <vt:lpstr>The role of a designer</vt:lpstr>
      <vt:lpstr>The role of a designer</vt:lpstr>
      <vt:lpstr>Developing user stories </vt:lpstr>
      <vt:lpstr>Developing user stories </vt:lpstr>
      <vt:lpstr>.</vt:lpstr>
      <vt:lpstr>Developing user stories </vt:lpstr>
      <vt:lpstr>Developing user stories </vt:lpstr>
      <vt:lpstr>Developing user stories </vt:lpstr>
      <vt:lpstr>Developing user stories </vt:lpstr>
      <vt:lpstr>Developing user stories </vt:lpstr>
      <vt:lpstr>Developing user stories </vt:lpstr>
      <vt:lpstr>Developing user stories </vt:lpstr>
      <vt:lpstr>Developing user stories </vt:lpstr>
      <vt:lpstr>Developing user stories </vt:lpstr>
      <vt:lpstr>Developing user stories </vt:lpstr>
      <vt:lpstr>Developing user stories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</dc:creator>
  <cp:lastModifiedBy>Martin Richards</cp:lastModifiedBy>
  <cp:revision>31</cp:revision>
  <dcterms:created xsi:type="dcterms:W3CDTF">2023-10-11T21:00:06Z</dcterms:created>
  <dcterms:modified xsi:type="dcterms:W3CDTF">2024-01-17T00:45:39Z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3c403f-62ba-48c5-b221-2519db7cca50_Enabled">
    <vt:lpwstr>true</vt:lpwstr>
  </property>
  <property fmtid="{D5CDD505-2E9C-101B-9397-08002B2CF9AE}" pid="3" name="MSIP_Label_513c403f-62ba-48c5-b221-2519db7cca50_SetDate">
    <vt:lpwstr>2023-10-16T06:08:06Z</vt:lpwstr>
  </property>
  <property fmtid="{D5CDD505-2E9C-101B-9397-08002B2CF9AE}" pid="4" name="MSIP_Label_513c403f-62ba-48c5-b221-2519db7cca50_Method">
    <vt:lpwstr>Standard</vt:lpwstr>
  </property>
  <property fmtid="{D5CDD505-2E9C-101B-9397-08002B2CF9AE}" pid="5" name="MSIP_Label_513c403f-62ba-48c5-b221-2519db7cca50_Name">
    <vt:lpwstr>OFFICIAL</vt:lpwstr>
  </property>
  <property fmtid="{D5CDD505-2E9C-101B-9397-08002B2CF9AE}" pid="6" name="MSIP_Label_513c403f-62ba-48c5-b221-2519db7cca50_SiteId">
    <vt:lpwstr>6cf76a3a-a824-4270-9200-3d71673ec678</vt:lpwstr>
  </property>
  <property fmtid="{D5CDD505-2E9C-101B-9397-08002B2CF9AE}" pid="7" name="MSIP_Label_513c403f-62ba-48c5-b221-2519db7cca50_ActionId">
    <vt:lpwstr>dc51e088-19ca-4301-a603-f3f8cfaac998</vt:lpwstr>
  </property>
  <property fmtid="{D5CDD505-2E9C-101B-9397-08002B2CF9AE}" pid="8" name="MSIP_Label_513c403f-62ba-48c5-b221-2519db7cca50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OFFICIAL</vt:lpwstr>
  </property>
</Properties>
</file>