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6"/>
  </p:notesMasterIdLst>
  <p:sldIdLst>
    <p:sldId id="256" r:id="rId5"/>
    <p:sldId id="279" r:id="rId6"/>
    <p:sldId id="257" r:id="rId7"/>
    <p:sldId id="258" r:id="rId8"/>
    <p:sldId id="259" r:id="rId9"/>
    <p:sldId id="260" r:id="rId10"/>
    <p:sldId id="261" r:id="rId11"/>
    <p:sldId id="262" r:id="rId12"/>
    <p:sldId id="263" r:id="rId13"/>
    <p:sldId id="264" r:id="rId14"/>
    <p:sldId id="265" r:id="rId15"/>
    <p:sldId id="266" r:id="rId16"/>
    <p:sldId id="271" r:id="rId17"/>
    <p:sldId id="272" r:id="rId18"/>
    <p:sldId id="273" r:id="rId19"/>
    <p:sldId id="274" r:id="rId20"/>
    <p:sldId id="275" r:id="rId21"/>
    <p:sldId id="280" r:id="rId22"/>
    <p:sldId id="277" r:id="rId23"/>
    <p:sldId id="270" r:id="rId24"/>
    <p:sldId id="278" r:id="rId25"/>
  </p:sldIdLst>
  <p:sldSz cx="9144000" cy="6858000" type="screen4x3"/>
  <p:notesSz cx="6858000" cy="9144000"/>
  <p:embeddedFontLst>
    <p:embeddedFont>
      <p:font typeface="Arial Black" panose="020B0A04020102020204" pitchFamily="34" charset="0"/>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VnwfPP9IQNAO5k/0bRDHZo6Aq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B1078A-2828-109D-1E16-E2FB217F4C10}" v="4" dt="2024-08-09T03:25:39.980"/>
    <p1510:client id="{63A5CDBE-EE7A-41BA-9129-0610C7804C28}" v="74" dt="2024-08-08T05:02:43.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47" autoAdjust="0"/>
  </p:normalViewPr>
  <p:slideViewPr>
    <p:cSldViewPr snapToGrid="0">
      <p:cViewPr varScale="1">
        <p:scale>
          <a:sx n="79" d="100"/>
          <a:sy n="79" d="100"/>
        </p:scale>
        <p:origin x="132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5"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 Power" userId="S::martine.power@esa.edu.au::f3410e55-3c0b-475c-b0b5-72038337e5c9" providerId="AD" clId="Web-{2FB1078A-2828-109D-1E16-E2FB217F4C10}"/>
    <pc:docChg chg="modSld">
      <pc:chgData name="Martine Power" userId="S::martine.power@esa.edu.au::f3410e55-3c0b-475c-b0b5-72038337e5c9" providerId="AD" clId="Web-{2FB1078A-2828-109D-1E16-E2FB217F4C10}" dt="2024-08-09T03:25:39.980" v="1" actId="20577"/>
      <pc:docMkLst>
        <pc:docMk/>
      </pc:docMkLst>
      <pc:sldChg chg="modSp">
        <pc:chgData name="Martine Power" userId="S::martine.power@esa.edu.au::f3410e55-3c0b-475c-b0b5-72038337e5c9" providerId="AD" clId="Web-{2FB1078A-2828-109D-1E16-E2FB217F4C10}" dt="2024-08-09T03:25:39.980" v="1" actId="20577"/>
        <pc:sldMkLst>
          <pc:docMk/>
          <pc:sldMk cId="0" sldId="256"/>
        </pc:sldMkLst>
        <pc:spChg chg="mod">
          <ac:chgData name="Martine Power" userId="S::martine.power@esa.edu.au::f3410e55-3c0b-475c-b0b5-72038337e5c9" providerId="AD" clId="Web-{2FB1078A-2828-109D-1E16-E2FB217F4C10}" dt="2024-08-09T03:25:39.980" v="1" actId="20577"/>
          <ac:spMkLst>
            <pc:docMk/>
            <pc:sldMk cId="0" sldId="256"/>
            <ac:spMk id="99" creationId="{00000000-0000-0000-0000-000000000000}"/>
          </ac:spMkLst>
        </pc:spChg>
      </pc:sldChg>
    </pc:docChg>
  </pc:docChgLst>
  <pc:docChgLst>
    <pc:chgData name="Martine Power" userId="f3410e55-3c0b-475c-b0b5-72038337e5c9" providerId="ADAL" clId="{8B92D9A8-8577-4E6E-BA15-9D6ACDE37C34}"/>
    <pc:docChg chg="undo custSel modSld">
      <pc:chgData name="Martine Power" userId="f3410e55-3c0b-475c-b0b5-72038337e5c9" providerId="ADAL" clId="{8B92D9A8-8577-4E6E-BA15-9D6ACDE37C34}" dt="2024-08-09T04:56:15.179" v="466" actId="20577"/>
      <pc:docMkLst>
        <pc:docMk/>
      </pc:docMkLst>
      <pc:sldChg chg="modSp mod modNotesTx">
        <pc:chgData name="Martine Power" userId="f3410e55-3c0b-475c-b0b5-72038337e5c9" providerId="ADAL" clId="{8B92D9A8-8577-4E6E-BA15-9D6ACDE37C34}" dt="2024-08-09T04:34:31.480" v="100" actId="20577"/>
        <pc:sldMkLst>
          <pc:docMk/>
          <pc:sldMk cId="0" sldId="257"/>
        </pc:sldMkLst>
        <pc:spChg chg="mod">
          <ac:chgData name="Martine Power" userId="f3410e55-3c0b-475c-b0b5-72038337e5c9" providerId="ADAL" clId="{8B92D9A8-8577-4E6E-BA15-9D6ACDE37C34}" dt="2024-08-09T04:34:24.193" v="98" actId="20577"/>
          <ac:spMkLst>
            <pc:docMk/>
            <pc:sldMk cId="0" sldId="257"/>
            <ac:spMk id="111" creationId="{00000000-0000-0000-0000-000000000000}"/>
          </ac:spMkLst>
        </pc:spChg>
      </pc:sldChg>
      <pc:sldChg chg="modSp mod modNotesTx">
        <pc:chgData name="Martine Power" userId="f3410e55-3c0b-475c-b0b5-72038337e5c9" providerId="ADAL" clId="{8B92D9A8-8577-4E6E-BA15-9D6ACDE37C34}" dt="2024-08-09T04:48:17.963" v="255" actId="20577"/>
        <pc:sldMkLst>
          <pc:docMk/>
          <pc:sldMk cId="0" sldId="258"/>
        </pc:sldMkLst>
        <pc:spChg chg="mod">
          <ac:chgData name="Martine Power" userId="f3410e55-3c0b-475c-b0b5-72038337e5c9" providerId="ADAL" clId="{8B92D9A8-8577-4E6E-BA15-9D6ACDE37C34}" dt="2024-08-09T04:34:59.600" v="109" actId="20577"/>
          <ac:spMkLst>
            <pc:docMk/>
            <pc:sldMk cId="0" sldId="258"/>
            <ac:spMk id="5" creationId="{0EF3E2C5-9F22-7F09-9083-385A253F6BED}"/>
          </ac:spMkLst>
        </pc:spChg>
      </pc:sldChg>
      <pc:sldChg chg="modSp mod modNotesTx">
        <pc:chgData name="Martine Power" userId="f3410e55-3c0b-475c-b0b5-72038337e5c9" providerId="ADAL" clId="{8B92D9A8-8577-4E6E-BA15-9D6ACDE37C34}" dt="2024-08-09T04:49:15.108" v="302" actId="20577"/>
        <pc:sldMkLst>
          <pc:docMk/>
          <pc:sldMk cId="0" sldId="259"/>
        </pc:sldMkLst>
        <pc:spChg chg="mod">
          <ac:chgData name="Martine Power" userId="f3410e55-3c0b-475c-b0b5-72038337e5c9" providerId="ADAL" clId="{8B92D9A8-8577-4E6E-BA15-9D6ACDE37C34}" dt="2024-08-09T04:49:01.873" v="282" actId="20577"/>
          <ac:spMkLst>
            <pc:docMk/>
            <pc:sldMk cId="0" sldId="259"/>
            <ac:spMk id="141" creationId="{00000000-0000-0000-0000-000000000000}"/>
          </ac:spMkLst>
        </pc:spChg>
      </pc:sldChg>
      <pc:sldChg chg="modSp mod">
        <pc:chgData name="Martine Power" userId="f3410e55-3c0b-475c-b0b5-72038337e5c9" providerId="ADAL" clId="{8B92D9A8-8577-4E6E-BA15-9D6ACDE37C34}" dt="2024-08-09T04:49:38.096" v="309" actId="20577"/>
        <pc:sldMkLst>
          <pc:docMk/>
          <pc:sldMk cId="0" sldId="260"/>
        </pc:sldMkLst>
        <pc:spChg chg="mod">
          <ac:chgData name="Martine Power" userId="f3410e55-3c0b-475c-b0b5-72038337e5c9" providerId="ADAL" clId="{8B92D9A8-8577-4E6E-BA15-9D6ACDE37C34}" dt="2024-08-09T04:49:38.096" v="309" actId="20577"/>
          <ac:spMkLst>
            <pc:docMk/>
            <pc:sldMk cId="0" sldId="260"/>
            <ac:spMk id="153" creationId="{00000000-0000-0000-0000-000000000000}"/>
          </ac:spMkLst>
        </pc:spChg>
      </pc:sldChg>
      <pc:sldChg chg="modSp mod">
        <pc:chgData name="Martine Power" userId="f3410e55-3c0b-475c-b0b5-72038337e5c9" providerId="ADAL" clId="{8B92D9A8-8577-4E6E-BA15-9D6ACDE37C34}" dt="2024-08-09T04:49:47.323" v="316" actId="20577"/>
        <pc:sldMkLst>
          <pc:docMk/>
          <pc:sldMk cId="0" sldId="261"/>
        </pc:sldMkLst>
        <pc:spChg chg="mod">
          <ac:chgData name="Martine Power" userId="f3410e55-3c0b-475c-b0b5-72038337e5c9" providerId="ADAL" clId="{8B92D9A8-8577-4E6E-BA15-9D6ACDE37C34}" dt="2024-08-09T04:49:47.323" v="316" actId="20577"/>
          <ac:spMkLst>
            <pc:docMk/>
            <pc:sldMk cId="0" sldId="261"/>
            <ac:spMk id="166" creationId="{00000000-0000-0000-0000-000000000000}"/>
          </ac:spMkLst>
        </pc:spChg>
      </pc:sldChg>
      <pc:sldChg chg="modSp mod">
        <pc:chgData name="Martine Power" userId="f3410e55-3c0b-475c-b0b5-72038337e5c9" providerId="ADAL" clId="{8B92D9A8-8577-4E6E-BA15-9D6ACDE37C34}" dt="2024-08-09T04:50:09.971" v="344" actId="20577"/>
        <pc:sldMkLst>
          <pc:docMk/>
          <pc:sldMk cId="0" sldId="262"/>
        </pc:sldMkLst>
        <pc:spChg chg="mod">
          <ac:chgData name="Martine Power" userId="f3410e55-3c0b-475c-b0b5-72038337e5c9" providerId="ADAL" clId="{8B92D9A8-8577-4E6E-BA15-9D6ACDE37C34}" dt="2024-08-09T04:50:09.971" v="344" actId="20577"/>
          <ac:spMkLst>
            <pc:docMk/>
            <pc:sldMk cId="0" sldId="262"/>
            <ac:spMk id="180" creationId="{00000000-0000-0000-0000-000000000000}"/>
          </ac:spMkLst>
        </pc:spChg>
      </pc:sldChg>
      <pc:sldChg chg="modSp mod">
        <pc:chgData name="Martine Power" userId="f3410e55-3c0b-475c-b0b5-72038337e5c9" providerId="ADAL" clId="{8B92D9A8-8577-4E6E-BA15-9D6ACDE37C34}" dt="2024-08-09T04:50:17.443" v="351" actId="20577"/>
        <pc:sldMkLst>
          <pc:docMk/>
          <pc:sldMk cId="0" sldId="263"/>
        </pc:sldMkLst>
        <pc:spChg chg="mod">
          <ac:chgData name="Martine Power" userId="f3410e55-3c0b-475c-b0b5-72038337e5c9" providerId="ADAL" clId="{8B92D9A8-8577-4E6E-BA15-9D6ACDE37C34}" dt="2024-08-09T04:50:17.443" v="351" actId="20577"/>
          <ac:spMkLst>
            <pc:docMk/>
            <pc:sldMk cId="0" sldId="263"/>
            <ac:spMk id="194" creationId="{00000000-0000-0000-0000-000000000000}"/>
          </ac:spMkLst>
        </pc:spChg>
      </pc:sldChg>
      <pc:sldChg chg="modSp mod">
        <pc:chgData name="Martine Power" userId="f3410e55-3c0b-475c-b0b5-72038337e5c9" providerId="ADAL" clId="{8B92D9A8-8577-4E6E-BA15-9D6ACDE37C34}" dt="2024-08-09T04:50:25.635" v="358" actId="20577"/>
        <pc:sldMkLst>
          <pc:docMk/>
          <pc:sldMk cId="0" sldId="264"/>
        </pc:sldMkLst>
        <pc:spChg chg="mod">
          <ac:chgData name="Martine Power" userId="f3410e55-3c0b-475c-b0b5-72038337e5c9" providerId="ADAL" clId="{8B92D9A8-8577-4E6E-BA15-9D6ACDE37C34}" dt="2024-08-09T04:50:25.635" v="358" actId="20577"/>
          <ac:spMkLst>
            <pc:docMk/>
            <pc:sldMk cId="0" sldId="264"/>
            <ac:spMk id="208" creationId="{00000000-0000-0000-0000-000000000000}"/>
          </ac:spMkLst>
        </pc:spChg>
      </pc:sldChg>
      <pc:sldChg chg="modSp mod">
        <pc:chgData name="Martine Power" userId="f3410e55-3c0b-475c-b0b5-72038337e5c9" providerId="ADAL" clId="{8B92D9A8-8577-4E6E-BA15-9D6ACDE37C34}" dt="2024-08-09T04:50:35.602" v="365" actId="20577"/>
        <pc:sldMkLst>
          <pc:docMk/>
          <pc:sldMk cId="0" sldId="265"/>
        </pc:sldMkLst>
        <pc:spChg chg="mod">
          <ac:chgData name="Martine Power" userId="f3410e55-3c0b-475c-b0b5-72038337e5c9" providerId="ADAL" clId="{8B92D9A8-8577-4E6E-BA15-9D6ACDE37C34}" dt="2024-08-09T04:50:35.602" v="365" actId="20577"/>
          <ac:spMkLst>
            <pc:docMk/>
            <pc:sldMk cId="0" sldId="265"/>
            <ac:spMk id="222" creationId="{00000000-0000-0000-0000-000000000000}"/>
          </ac:spMkLst>
        </pc:spChg>
      </pc:sldChg>
      <pc:sldChg chg="modSp mod">
        <pc:chgData name="Martine Power" userId="f3410e55-3c0b-475c-b0b5-72038337e5c9" providerId="ADAL" clId="{8B92D9A8-8577-4E6E-BA15-9D6ACDE37C34}" dt="2024-08-09T04:50:50.744" v="368" actId="20577"/>
        <pc:sldMkLst>
          <pc:docMk/>
          <pc:sldMk cId="0" sldId="266"/>
        </pc:sldMkLst>
        <pc:spChg chg="mod">
          <ac:chgData name="Martine Power" userId="f3410e55-3c0b-475c-b0b5-72038337e5c9" providerId="ADAL" clId="{8B92D9A8-8577-4E6E-BA15-9D6ACDE37C34}" dt="2024-08-09T04:50:50.744" v="368" actId="20577"/>
          <ac:spMkLst>
            <pc:docMk/>
            <pc:sldMk cId="0" sldId="266"/>
            <ac:spMk id="245" creationId="{00000000-0000-0000-0000-000000000000}"/>
          </ac:spMkLst>
        </pc:spChg>
      </pc:sldChg>
      <pc:sldChg chg="modNotesTx">
        <pc:chgData name="Martine Power" userId="f3410e55-3c0b-475c-b0b5-72038337e5c9" providerId="ADAL" clId="{8B92D9A8-8577-4E6E-BA15-9D6ACDE37C34}" dt="2024-08-09T04:56:15.179" v="466" actId="20577"/>
        <pc:sldMkLst>
          <pc:docMk/>
          <pc:sldMk cId="0" sldId="270"/>
        </pc:sldMkLst>
      </pc:sldChg>
      <pc:sldChg chg="modNotesTx">
        <pc:chgData name="Martine Power" userId="f3410e55-3c0b-475c-b0b5-72038337e5c9" providerId="ADAL" clId="{8B92D9A8-8577-4E6E-BA15-9D6ACDE37C34}" dt="2024-08-09T04:52:00.867" v="384" actId="20577"/>
        <pc:sldMkLst>
          <pc:docMk/>
          <pc:sldMk cId="0" sldId="271"/>
        </pc:sldMkLst>
      </pc:sldChg>
      <pc:sldChg chg="modNotesTx">
        <pc:chgData name="Martine Power" userId="f3410e55-3c0b-475c-b0b5-72038337e5c9" providerId="ADAL" clId="{8B92D9A8-8577-4E6E-BA15-9D6ACDE37C34}" dt="2024-08-09T04:52:20.999" v="397" actId="20577"/>
        <pc:sldMkLst>
          <pc:docMk/>
          <pc:sldMk cId="0" sldId="272"/>
        </pc:sldMkLst>
      </pc:sldChg>
      <pc:sldChg chg="modSp mod">
        <pc:chgData name="Martine Power" userId="f3410e55-3c0b-475c-b0b5-72038337e5c9" providerId="ADAL" clId="{8B92D9A8-8577-4E6E-BA15-9D6ACDE37C34}" dt="2024-08-09T04:53:13.190" v="399" actId="20577"/>
        <pc:sldMkLst>
          <pc:docMk/>
          <pc:sldMk cId="0" sldId="273"/>
        </pc:sldMkLst>
        <pc:spChg chg="mod">
          <ac:chgData name="Martine Power" userId="f3410e55-3c0b-475c-b0b5-72038337e5c9" providerId="ADAL" clId="{8B92D9A8-8577-4E6E-BA15-9D6ACDE37C34}" dt="2024-08-09T04:53:13.190" v="399" actId="20577"/>
          <ac:spMkLst>
            <pc:docMk/>
            <pc:sldMk cId="0" sldId="273"/>
            <ac:spMk id="349" creationId="{00000000-0000-0000-0000-000000000000}"/>
          </ac:spMkLst>
        </pc:spChg>
      </pc:sldChg>
      <pc:sldChg chg="modSp mod">
        <pc:chgData name="Martine Power" userId="f3410e55-3c0b-475c-b0b5-72038337e5c9" providerId="ADAL" clId="{8B92D9A8-8577-4E6E-BA15-9D6ACDE37C34}" dt="2024-08-09T04:53:38.676" v="400" actId="20577"/>
        <pc:sldMkLst>
          <pc:docMk/>
          <pc:sldMk cId="0" sldId="274"/>
        </pc:sldMkLst>
        <pc:spChg chg="mod">
          <ac:chgData name="Martine Power" userId="f3410e55-3c0b-475c-b0b5-72038337e5c9" providerId="ADAL" clId="{8B92D9A8-8577-4E6E-BA15-9D6ACDE37C34}" dt="2024-08-09T04:53:38.676" v="400" actId="20577"/>
          <ac:spMkLst>
            <pc:docMk/>
            <pc:sldMk cId="0" sldId="274"/>
            <ac:spMk id="372" creationId="{00000000-0000-0000-0000-000000000000}"/>
          </ac:spMkLst>
        </pc:spChg>
      </pc:sldChg>
      <pc:sldChg chg="modSp mod">
        <pc:chgData name="Martine Power" userId="f3410e55-3c0b-475c-b0b5-72038337e5c9" providerId="ADAL" clId="{8B92D9A8-8577-4E6E-BA15-9D6ACDE37C34}" dt="2024-08-09T04:55:07.061" v="444" actId="20577"/>
        <pc:sldMkLst>
          <pc:docMk/>
          <pc:sldMk cId="0" sldId="275"/>
        </pc:sldMkLst>
        <pc:spChg chg="mod">
          <ac:chgData name="Martine Power" userId="f3410e55-3c0b-475c-b0b5-72038337e5c9" providerId="ADAL" clId="{8B92D9A8-8577-4E6E-BA15-9D6ACDE37C34}" dt="2024-08-09T04:55:07.061" v="444" actId="20577"/>
          <ac:spMkLst>
            <pc:docMk/>
            <pc:sldMk cId="0" sldId="275"/>
            <ac:spMk id="391" creationId="{00000000-0000-0000-0000-000000000000}"/>
          </ac:spMkLst>
        </pc:spChg>
      </pc:sldChg>
      <pc:sldChg chg="modSp mod modNotesTx">
        <pc:chgData name="Martine Power" userId="f3410e55-3c0b-475c-b0b5-72038337e5c9" providerId="ADAL" clId="{8B92D9A8-8577-4E6E-BA15-9D6ACDE37C34}" dt="2024-08-09T04:32:25.083" v="40" actId="20577"/>
        <pc:sldMkLst>
          <pc:docMk/>
          <pc:sldMk cId="235214972" sldId="279"/>
        </pc:sldMkLst>
        <pc:spChg chg="mod">
          <ac:chgData name="Martine Power" userId="f3410e55-3c0b-475c-b0b5-72038337e5c9" providerId="ADAL" clId="{8B92D9A8-8577-4E6E-BA15-9D6ACDE37C34}" dt="2024-08-09T04:30:59.723" v="0" actId="20577"/>
          <ac:spMkLst>
            <pc:docMk/>
            <pc:sldMk cId="235214972" sldId="279"/>
            <ac:spMk id="115" creationId="{00000000-0000-0000-0000-000000000000}"/>
          </ac:spMkLst>
        </pc:spChg>
      </pc:sldChg>
      <pc:sldChg chg="modNotesTx">
        <pc:chgData name="Martine Power" userId="f3410e55-3c0b-475c-b0b5-72038337e5c9" providerId="ADAL" clId="{8B92D9A8-8577-4E6E-BA15-9D6ACDE37C34}" dt="2024-08-09T04:55:33.740" v="455" actId="20577"/>
        <pc:sldMkLst>
          <pc:docMk/>
          <pc:sldMk cId="813061006"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34445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laticon.com/free-icon/branding_1312313?term=generate+designs&amp;page=1&amp;position=15&amp;origin=search&amp;related_id=131231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laticon.com/free-icon/branding_1312313?term=generate+designs&amp;page=1&amp;position=15&amp;origin=search&amp;related_id=1312313"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 name="Google Shape;8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AU"/>
              <a:t>Image source: https://www.wannapik.com/</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4" name="Google Shape;20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AU"/>
              <a:t>Image source: https://www.wannapik.com/</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8" name="Google Shape;21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AU" dirty="0"/>
              <a:t>Encourage</a:t>
            </a:r>
            <a:r>
              <a:rPr lang="en-AU" baseline="0" dirty="0"/>
              <a:t> creative thinking when choosing their key character</a:t>
            </a:r>
            <a:endParaRPr dirty="0"/>
          </a:p>
        </p:txBody>
      </p:sp>
      <p:sp>
        <p:nvSpPr>
          <p:cNvPr id="233" name="Google Shape;23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AU" sz="1200" dirty="0"/>
              <a:t>In the program Scratch, a character or object is called a sprite.</a:t>
            </a:r>
          </a:p>
          <a:p>
            <a:pPr marL="0" lvl="0" indent="0" algn="l" rtl="0">
              <a:spcBef>
                <a:spcPts val="0"/>
              </a:spcBef>
              <a:spcAft>
                <a:spcPts val="0"/>
              </a:spcAft>
              <a:buNone/>
            </a:pPr>
            <a:endParaRPr lang="en-AU" sz="1200" dirty="0"/>
          </a:p>
          <a:p>
            <a:pPr marL="0" lvl="0" indent="0" algn="l" rtl="0">
              <a:spcBef>
                <a:spcPts val="0"/>
              </a:spcBef>
              <a:spcAft>
                <a:spcPts val="0"/>
              </a:spcAft>
              <a:buNone/>
            </a:pPr>
            <a:r>
              <a:rPr lang="en-AU" sz="1200" dirty="0"/>
              <a:t>The background scene is called a backdrop.</a:t>
            </a:r>
            <a:endParaRPr dirty="0"/>
          </a:p>
        </p:txBody>
      </p:sp>
      <p:sp>
        <p:nvSpPr>
          <p:cNvPr id="305" name="Google Shape;305;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dirty="0"/>
              <a:t>Talk through a typical example, such as: a hero, an enemy, and a treasure.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AU" dirty="0"/>
              <a:t>The goal is for the dragon to reach the treasure and avoid being caught by the ghost that moves along the maze.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26" name="Google Shape;32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dirty="0"/>
              <a:t>Discuss what you might see on the screen if the dragon reaches</a:t>
            </a:r>
            <a:r>
              <a:rPr lang="en-AU" baseline="0" dirty="0"/>
              <a:t> the treasure. </a:t>
            </a:r>
            <a:endParaRPr dirty="0"/>
          </a:p>
          <a:p>
            <a:pPr marL="0" lvl="0" indent="0" algn="l" rtl="0">
              <a:spcBef>
                <a:spcPts val="0"/>
              </a:spcBef>
              <a:spcAft>
                <a:spcPts val="0"/>
              </a:spcAft>
              <a:buNone/>
            </a:pPr>
            <a:endParaRPr dirty="0"/>
          </a:p>
        </p:txBody>
      </p:sp>
      <p:sp>
        <p:nvSpPr>
          <p:cNvPr id="345" name="Google Shape;34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4" name="Google Shape;36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Communication </a:t>
            </a:r>
            <a:r>
              <a:rPr lang="en-AU" i="0"/>
              <a:t>free icon</a:t>
            </a:r>
            <a:endParaRPr/>
          </a:p>
          <a:p>
            <a:pPr marL="0" lvl="0" indent="0" algn="l" rtl="0">
              <a:spcBef>
                <a:spcPts val="0"/>
              </a:spcBef>
              <a:spcAft>
                <a:spcPts val="0"/>
              </a:spcAft>
              <a:buNone/>
            </a:pPr>
            <a:r>
              <a:rPr lang="en-AU"/>
              <a:t>https://www.flaticon.com/free-icon/communication_3820107?term=communication+two+people&amp;page=1&amp;position=1&amp;origin=search&amp;related_id=3820107</a:t>
            </a:r>
            <a:endParaRPr/>
          </a:p>
        </p:txBody>
      </p:sp>
      <p:sp>
        <p:nvSpPr>
          <p:cNvPr id="383" name="Google Shape;38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dirty="0"/>
              <a:t>Ask</a:t>
            </a:r>
            <a:r>
              <a:rPr lang="en-AU" baseline="0" dirty="0"/>
              <a:t> questions like:</a:t>
            </a:r>
          </a:p>
          <a:p>
            <a:pPr marL="0" lvl="0" indent="0" algn="l" rtl="0">
              <a:spcBef>
                <a:spcPts val="0"/>
              </a:spcBef>
              <a:spcAft>
                <a:spcPts val="0"/>
              </a:spcAft>
              <a:buNone/>
            </a:pPr>
            <a:r>
              <a:rPr lang="en-AU" baseline="0" dirty="0"/>
              <a:t>Where is this game set? Answer: A medieval castle. </a:t>
            </a:r>
          </a:p>
          <a:p>
            <a:pPr marL="0" lvl="0" indent="0" algn="l" rtl="0">
              <a:spcBef>
                <a:spcPts val="0"/>
              </a:spcBef>
              <a:spcAft>
                <a:spcPts val="0"/>
              </a:spcAft>
              <a:buNone/>
            </a:pPr>
            <a:r>
              <a:rPr lang="en-AU" baseline="0" dirty="0"/>
              <a:t>What sprites (characters) do you notice? Answer: Magician and key.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baseline="0" dirty="0"/>
              <a:t>What do you think the goal might be? Answer: Magician has to collect a key.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baseline="0" dirty="0"/>
              <a:t>What might happen during the game? </a:t>
            </a:r>
          </a:p>
          <a:p>
            <a:pPr marL="0" lvl="0" indent="0" algn="l" rtl="0">
              <a:spcBef>
                <a:spcPts val="0"/>
              </a:spcBef>
              <a:spcAft>
                <a:spcPts val="0"/>
              </a:spcAft>
              <a:buNone/>
            </a:pPr>
            <a:endParaRPr lang="en-AU" baseline="0" dirty="0"/>
          </a:p>
          <a:p>
            <a:pPr marL="0" lvl="0" indent="0" algn="l" rtl="0">
              <a:spcBef>
                <a:spcPts val="0"/>
              </a:spcBef>
              <a:spcAft>
                <a:spcPts val="0"/>
              </a:spcAft>
              <a:buNone/>
            </a:pPr>
            <a:endParaRPr lang="en-AU" baseline="0" dirty="0"/>
          </a:p>
          <a:p>
            <a:pPr marL="0" lvl="0" indent="0" algn="l" rtl="0">
              <a:spcBef>
                <a:spcPts val="0"/>
              </a:spcBef>
              <a:spcAft>
                <a:spcPts val="0"/>
              </a:spcAft>
              <a:buNone/>
            </a:pPr>
            <a:endParaRPr dirty="0"/>
          </a:p>
        </p:txBody>
      </p:sp>
      <p:sp>
        <p:nvSpPr>
          <p:cNvPr id="383" name="Google Shape;38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ef8da0a5c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2ef8da0a5c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Branding free icon</a:t>
            </a:r>
            <a:endParaRPr/>
          </a:p>
          <a:p>
            <a:pPr marL="0" lvl="0" indent="0" algn="l" rtl="0">
              <a:spcBef>
                <a:spcPts val="0"/>
              </a:spcBef>
              <a:spcAft>
                <a:spcPts val="0"/>
              </a:spcAft>
              <a:buNone/>
            </a:pPr>
            <a:r>
              <a:rPr lang="en-AU" u="sng">
                <a:solidFill>
                  <a:schemeClr val="hlink"/>
                </a:solidFill>
                <a:hlinkClick r:id="rId3"/>
              </a:rPr>
              <a:t>https://www.flaticon.com/free-icon/branding_1312313?term=generate+designs&amp;page=1&amp;position=15&amp;origin=search&amp;related_id=1312313</a:t>
            </a:r>
            <a:endParaRPr/>
          </a:p>
          <a:p>
            <a:pPr marL="0" lvl="0" indent="0" algn="l" rtl="0">
              <a:spcBef>
                <a:spcPts val="0"/>
              </a:spcBef>
              <a:spcAft>
                <a:spcPts val="0"/>
              </a:spcAft>
              <a:buNone/>
            </a:pPr>
            <a:endParaRPr/>
          </a:p>
        </p:txBody>
      </p:sp>
      <p:sp>
        <p:nvSpPr>
          <p:cNvPr id="420" name="Google Shape;420;g2ef8da0a5c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0" fontAlgn="base"/>
            <a:r>
              <a:rPr lang="en-AU" sz="1200" b="0" i="0" u="none" strike="noStrike" cap="none" dirty="0">
                <a:solidFill>
                  <a:schemeClr val="dk1"/>
                </a:solidFill>
                <a:effectLst/>
                <a:latin typeface="Calibri"/>
                <a:ea typeface="Calibri"/>
                <a:cs typeface="Calibri"/>
                <a:sym typeface="Calibri"/>
              </a:rPr>
              <a:t>In designing a mini-game, students incorporate branching. Branching is where yes/no decisions are used to determine the next steps in a process or program. </a:t>
            </a:r>
          </a:p>
          <a:p>
            <a:pPr rtl="0" fontAlgn="base"/>
            <a:r>
              <a:rPr lang="en-AU" sz="1200" b="0" i="0" u="none" strike="noStrike" cap="none" dirty="0">
                <a:solidFill>
                  <a:schemeClr val="dk1"/>
                </a:solidFill>
                <a:effectLst/>
                <a:latin typeface="Calibri"/>
                <a:ea typeface="Calibri"/>
                <a:cs typeface="Calibri"/>
                <a:sym typeface="Calibri"/>
              </a:rPr>
              <a:t>One way to engage students in thinking about branching is to start by presenting a story where the students are the main characters, for example:  </a:t>
            </a:r>
          </a:p>
          <a:p>
            <a:pPr rtl="0" fontAlgn="base"/>
            <a:r>
              <a:rPr lang="en-AU" sz="1200" b="0" i="1" u="none" strike="noStrike" cap="none" dirty="0">
                <a:solidFill>
                  <a:schemeClr val="dk1"/>
                </a:solidFill>
                <a:effectLst/>
                <a:latin typeface="Calibri"/>
                <a:ea typeface="Calibri"/>
                <a:cs typeface="Calibri"/>
                <a:sym typeface="Calibri"/>
              </a:rPr>
              <a:t>‘You’re walking in a forest and come across a fork in the path. Do you take the left path, which looks dark and mysterious, or the right path, which is bright and open?’</a:t>
            </a:r>
            <a:r>
              <a:rPr lang="en-AU" sz="1200" b="0" i="0" u="none" strike="noStrike" cap="none" dirty="0">
                <a:solidFill>
                  <a:schemeClr val="dk1"/>
                </a:solidFill>
                <a:effectLst/>
                <a:latin typeface="Calibri"/>
                <a:ea typeface="Calibri"/>
                <a:cs typeface="Calibri"/>
                <a:sym typeface="Calibri"/>
              </a:rPr>
              <a:t> </a:t>
            </a:r>
          </a:p>
          <a:p>
            <a:pPr rtl="0" fontAlgn="base"/>
            <a:endParaRPr lang="en-AU" sz="1200" b="0" i="0" u="none" strike="noStrike" cap="none" dirty="0">
              <a:solidFill>
                <a:schemeClr val="dk1"/>
              </a:solidFill>
              <a:effectLst/>
              <a:latin typeface="Calibri"/>
              <a:ea typeface="Calibri"/>
              <a:cs typeface="Calibri"/>
              <a:sym typeface="Calibri"/>
            </a:endParaRPr>
          </a:p>
          <a:p>
            <a:pPr rtl="0" fontAlgn="base"/>
            <a:r>
              <a:rPr lang="en-AU" sz="1200" b="0" i="0" u="none" strike="noStrike" cap="none" dirty="0">
                <a:solidFill>
                  <a:schemeClr val="dk1"/>
                </a:solidFill>
                <a:effectLst/>
                <a:latin typeface="Calibri"/>
                <a:ea typeface="Calibri"/>
                <a:cs typeface="Calibri"/>
                <a:sym typeface="Calibri"/>
              </a:rPr>
              <a:t>Ask students to make a choice, and then describe an outcome based on their decision, for example, one path leads to a cave, the other continues to a castle. Share different outcomes suggested by students. Explain that branching allows for different scenarios.  What happens next depends on your choice. The cave might hide a treasure, or the castle could be guarded by a dragon.  </a:t>
            </a:r>
          </a:p>
          <a:p>
            <a:pPr marL="0" marR="0" lvl="0" indent="0" algn="l">
              <a:lnSpc>
                <a:spcPct val="100000"/>
              </a:lnSpc>
              <a:spcBef>
                <a:spcPts val="0"/>
              </a:spcBef>
              <a:spcAft>
                <a:spcPts val="0"/>
              </a:spcAft>
              <a:buSzPts val="1200"/>
              <a:buFont typeface="Calibri"/>
              <a:buNone/>
            </a:pPr>
            <a:endParaRPr lang="en-AU" dirty="0"/>
          </a:p>
          <a:p>
            <a:pPr marL="0" indent="0"/>
            <a:r>
              <a:rPr lang="en-US" dirty="0"/>
              <a:t>Explain to students that they will be using similar If/Then decisions in their game design, where the game will take different actions based on the player's choices or game conditions, such as ’If the player touches an enemy, then game over.’</a:t>
            </a:r>
            <a:endParaRPr dirty="0"/>
          </a:p>
          <a:p>
            <a:pPr marL="0" lvl="0" indent="0" algn="l" rtl="0">
              <a:spcBef>
                <a:spcPts val="0"/>
              </a:spcBef>
              <a:spcAft>
                <a:spcPts val="0"/>
              </a:spcAft>
              <a:buNone/>
            </a:pPr>
            <a:endParaRPr dirty="0"/>
          </a:p>
        </p:txBody>
      </p:sp>
      <p:sp>
        <p:nvSpPr>
          <p:cNvPr id="103" name="Google Shape;10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a:t>
            </a:fld>
            <a:endParaRPr/>
          </a:p>
        </p:txBody>
      </p:sp>
    </p:spTree>
    <p:extLst>
      <p:ext uri="{BB962C8B-B14F-4D97-AF65-F5344CB8AC3E}">
        <p14:creationId xmlns:p14="http://schemas.microsoft.com/office/powerpoint/2010/main" val="1220794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r>
              <a:rPr lang="en-AU" dirty="0"/>
              <a:t>For students who are more familiar with Scratch, and have well-developed programming skills, use this template to design a three-level mini-game. </a:t>
            </a:r>
            <a:endParaRPr dirty="0"/>
          </a:p>
          <a:p>
            <a:pPr marL="0" lvl="0" indent="0" algn="l" rtl="0">
              <a:spcBef>
                <a:spcPts val="0"/>
              </a:spcBef>
              <a:spcAft>
                <a:spcPts val="0"/>
              </a:spcAft>
              <a:buNone/>
            </a:pPr>
            <a:endParaRPr dirty="0"/>
          </a:p>
        </p:txBody>
      </p:sp>
      <p:sp>
        <p:nvSpPr>
          <p:cNvPr id="291" name="Google Shape;29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Branding free icon</a:t>
            </a:r>
            <a:endParaRPr/>
          </a:p>
          <a:p>
            <a:pPr marL="0" lvl="0" indent="0" algn="l" rtl="0">
              <a:spcBef>
                <a:spcPts val="0"/>
              </a:spcBef>
              <a:spcAft>
                <a:spcPts val="0"/>
              </a:spcAft>
              <a:buNone/>
            </a:pPr>
            <a:r>
              <a:rPr lang="en-AU" u="sng">
                <a:solidFill>
                  <a:schemeClr val="hlink"/>
                </a:solidFill>
                <a:hlinkClick r:id="rId3"/>
              </a:rPr>
              <a:t>https://www.flaticon.com/free-icon/branding_1312313?term=generate+designs&amp;page=1&amp;position=15&amp;origin=search&amp;related_id=1312313</a:t>
            </a:r>
            <a:endParaRPr/>
          </a:p>
          <a:p>
            <a:pPr marL="0" lvl="0" indent="0" algn="l" rtl="0">
              <a:spcBef>
                <a:spcPts val="0"/>
              </a:spcBef>
              <a:spcAft>
                <a:spcPts val="0"/>
              </a:spcAft>
              <a:buNone/>
            </a:pPr>
            <a:endParaRPr/>
          </a:p>
        </p:txBody>
      </p:sp>
      <p:sp>
        <p:nvSpPr>
          <p:cNvPr id="434" name="Google Shape;434;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AU" sz="1200" b="0" i="0" dirty="0">
                <a:solidFill>
                  <a:schemeClr val="dk1"/>
                </a:solidFill>
                <a:latin typeface="Calibri"/>
                <a:ea typeface="Calibri"/>
                <a:cs typeface="Calibri"/>
                <a:sym typeface="Calibri"/>
              </a:rPr>
              <a:t>In this session, we will consider these questions to guide our design. </a:t>
            </a:r>
            <a:endParaRPr dirty="0"/>
          </a:p>
          <a:p>
            <a:pPr marL="0" marR="0" lvl="0" indent="0" algn="l" rtl="0">
              <a:lnSpc>
                <a:spcPct val="100000"/>
              </a:lnSpc>
              <a:spcBef>
                <a:spcPts val="0"/>
              </a:spcBef>
              <a:spcAft>
                <a:spcPts val="0"/>
              </a:spcAft>
              <a:buClr>
                <a:schemeClr val="dk1"/>
              </a:buClr>
              <a:buSzPts val="1200"/>
              <a:buFont typeface="Calibri"/>
              <a:buNone/>
            </a:pPr>
            <a:endParaRPr sz="1200" b="1"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AU" sz="1200" b="1" i="0" dirty="0">
                <a:solidFill>
                  <a:schemeClr val="dk1"/>
                </a:solidFill>
                <a:latin typeface="Calibri"/>
                <a:ea typeface="Calibri"/>
                <a:cs typeface="Calibri"/>
                <a:sym typeface="Calibri"/>
              </a:rPr>
              <a:t>Ghost free icon</a:t>
            </a:r>
            <a:endParaRPr dirty="0"/>
          </a:p>
          <a:p>
            <a:pPr marL="0" lvl="0" indent="0" algn="l" rtl="0">
              <a:spcBef>
                <a:spcPts val="0"/>
              </a:spcBef>
              <a:spcAft>
                <a:spcPts val="0"/>
              </a:spcAft>
              <a:buNone/>
            </a:pPr>
            <a:r>
              <a:rPr lang="en-AU" dirty="0"/>
              <a:t>https://www.flaticon.com/free-icon/ghost_11378546?related_id=11378546</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AU" sz="1200" b="1" i="0" dirty="0">
                <a:solidFill>
                  <a:schemeClr val="dk1"/>
                </a:solidFill>
                <a:latin typeface="Calibri"/>
                <a:ea typeface="Calibri"/>
                <a:cs typeface="Calibri"/>
                <a:sym typeface="Calibri"/>
              </a:rPr>
              <a:t>Game free icon</a:t>
            </a:r>
            <a:endParaRPr dirty="0"/>
          </a:p>
          <a:p>
            <a:pPr marL="0" lvl="0" indent="0" algn="l" rtl="0">
              <a:spcBef>
                <a:spcPts val="0"/>
              </a:spcBef>
              <a:spcAft>
                <a:spcPts val="0"/>
              </a:spcAft>
              <a:buNone/>
            </a:pPr>
            <a:r>
              <a:rPr lang="en-AU" dirty="0"/>
              <a:t>https://www.flaticon.com/free-icon/game_13129048?term=pacman&amp;page=1&amp;position=4&amp;origin=search&amp;related_id=13129048</a:t>
            </a:r>
            <a:endParaRPr dirty="0"/>
          </a:p>
          <a:p>
            <a:pPr marL="0" marR="0" lvl="0" indent="0" algn="l" rtl="0">
              <a:lnSpc>
                <a:spcPct val="100000"/>
              </a:lnSpc>
              <a:spcBef>
                <a:spcPts val="0"/>
              </a:spcBef>
              <a:spcAft>
                <a:spcPts val="0"/>
              </a:spcAft>
              <a:buClr>
                <a:schemeClr val="dk1"/>
              </a:buClr>
              <a:buSzPts val="1200"/>
              <a:buFont typeface="Calibri"/>
              <a:buNone/>
            </a:pPr>
            <a:endParaRPr sz="1200" b="1"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AU" sz="1200" b="1" i="0" dirty="0">
                <a:solidFill>
                  <a:schemeClr val="dk1"/>
                </a:solidFill>
                <a:latin typeface="Calibri"/>
                <a:ea typeface="Calibri"/>
                <a:cs typeface="Calibri"/>
                <a:sym typeface="Calibri"/>
              </a:rPr>
              <a:t>Labyrinth free icon</a:t>
            </a:r>
            <a:endParaRPr dirty="0"/>
          </a:p>
          <a:p>
            <a:pPr marL="0" lvl="0" indent="0" algn="l" rtl="0">
              <a:spcBef>
                <a:spcPts val="0"/>
              </a:spcBef>
              <a:spcAft>
                <a:spcPts val="0"/>
              </a:spcAft>
              <a:buNone/>
            </a:pPr>
            <a:r>
              <a:rPr lang="en-AU" dirty="0"/>
              <a:t>https://www.flaticon.com/free-icon/labyrinth_3874609?term=maze+game&amp;page=1&amp;position=43&amp;origin=search&amp;related_id=3874609</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3" name="Google Shape;10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dirty="0"/>
              <a:t>We will use this template to help design our game and record our ideas.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AU" dirty="0"/>
              <a:t>The idea here is to capture what the overall game is about.</a:t>
            </a:r>
            <a:endParaRPr dirty="0"/>
          </a:p>
          <a:p>
            <a:pPr marL="0" lvl="0" indent="0" algn="l" rtl="0">
              <a:spcBef>
                <a:spcPts val="0"/>
              </a:spcBef>
              <a:spcAft>
                <a:spcPts val="0"/>
              </a:spcAft>
              <a:buNone/>
            </a:pPr>
            <a:r>
              <a:rPr lang="en-AU" dirty="0"/>
              <a:t>Who are the game’s characters? What are their background?</a:t>
            </a:r>
            <a:endParaRPr dirty="0"/>
          </a:p>
          <a:p>
            <a:pPr marL="0" lvl="0" indent="0" algn="l" rtl="0">
              <a:spcBef>
                <a:spcPts val="0"/>
              </a:spcBef>
              <a:spcAft>
                <a:spcPts val="0"/>
              </a:spcAft>
              <a:buNone/>
            </a:pPr>
            <a:r>
              <a:rPr lang="en-AU" dirty="0"/>
              <a:t>What is the goal of the game?</a:t>
            </a:r>
            <a:endParaRPr dirty="0"/>
          </a:p>
          <a:p>
            <a:pPr marL="0" lvl="0" indent="0" algn="l" rtl="0">
              <a:spcBef>
                <a:spcPts val="0"/>
              </a:spcBef>
              <a:spcAft>
                <a:spcPts val="0"/>
              </a:spcAft>
              <a:buNone/>
            </a:pPr>
            <a:r>
              <a:rPr lang="en-AU" dirty="0"/>
              <a:t>How do players win, lose or progress?</a:t>
            </a:r>
            <a:endParaRPr dirty="0"/>
          </a:p>
        </p:txBody>
      </p:sp>
      <p:sp>
        <p:nvSpPr>
          <p:cNvPr id="119" name="Google Shape;11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AU" sz="1200" b="0" i="0" dirty="0">
                <a:solidFill>
                  <a:schemeClr val="dk1"/>
                </a:solidFill>
                <a:latin typeface="Calibri"/>
                <a:ea typeface="Calibri"/>
                <a:cs typeface="Calibri"/>
                <a:sym typeface="Calibri"/>
              </a:rPr>
              <a:t>To start with, identify the objective (the purpose or goal of the game).</a:t>
            </a:r>
            <a:endParaRPr dirty="0"/>
          </a:p>
          <a:p>
            <a:pPr marL="0" marR="0" lvl="0" indent="0" algn="l" rtl="0">
              <a:lnSpc>
                <a:spcPct val="100000"/>
              </a:lnSpc>
              <a:spcBef>
                <a:spcPts val="0"/>
              </a:spcBef>
              <a:spcAft>
                <a:spcPts val="0"/>
              </a:spcAft>
              <a:buClr>
                <a:schemeClr val="dk1"/>
              </a:buClr>
              <a:buSzPts val="1200"/>
              <a:buFont typeface="Calibri"/>
              <a:buNone/>
            </a:pPr>
            <a:endParaRPr sz="1200" b="1"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AU" sz="1200" b="1" i="0" dirty="0">
                <a:solidFill>
                  <a:schemeClr val="dk1"/>
                </a:solidFill>
                <a:latin typeface="Calibri"/>
                <a:ea typeface="Calibri"/>
                <a:cs typeface="Calibri"/>
                <a:sym typeface="Calibri"/>
              </a:rPr>
              <a:t>Ghost free icon</a:t>
            </a:r>
            <a:endParaRPr dirty="0"/>
          </a:p>
          <a:p>
            <a:pPr marL="0" lvl="0" indent="0" algn="l" rtl="0">
              <a:spcBef>
                <a:spcPts val="0"/>
              </a:spcBef>
              <a:spcAft>
                <a:spcPts val="0"/>
              </a:spcAft>
              <a:buNone/>
            </a:pPr>
            <a:r>
              <a:rPr lang="en-AU" dirty="0"/>
              <a:t>https://www.flaticon.com/free-icon/ghost_11378546?related_id=11378546</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AU" sz="1200" b="1" i="0" dirty="0">
                <a:solidFill>
                  <a:schemeClr val="dk1"/>
                </a:solidFill>
                <a:latin typeface="Calibri"/>
                <a:ea typeface="Calibri"/>
                <a:cs typeface="Calibri"/>
                <a:sym typeface="Calibri"/>
              </a:rPr>
              <a:t>Game free icon</a:t>
            </a:r>
            <a:endParaRPr dirty="0"/>
          </a:p>
          <a:p>
            <a:pPr marL="0" lvl="0" indent="0" algn="l" rtl="0">
              <a:spcBef>
                <a:spcPts val="0"/>
              </a:spcBef>
              <a:spcAft>
                <a:spcPts val="0"/>
              </a:spcAft>
              <a:buNone/>
            </a:pPr>
            <a:r>
              <a:rPr lang="en-AU" dirty="0"/>
              <a:t>https://www.flaticon.com/free-icon/game_13129048?term=pacman&amp;page=1&amp;position=4&amp;origin=search&amp;related_id=13129048</a:t>
            </a:r>
            <a:endParaRPr dirty="0"/>
          </a:p>
          <a:p>
            <a:pPr marL="0" marR="0" lvl="0" indent="0" algn="l" rtl="0">
              <a:lnSpc>
                <a:spcPct val="100000"/>
              </a:lnSpc>
              <a:spcBef>
                <a:spcPts val="0"/>
              </a:spcBef>
              <a:spcAft>
                <a:spcPts val="0"/>
              </a:spcAft>
              <a:buClr>
                <a:schemeClr val="dk1"/>
              </a:buClr>
              <a:buSzPts val="1200"/>
              <a:buFont typeface="Calibri"/>
              <a:buNone/>
            </a:pPr>
            <a:endParaRPr sz="1200" b="1"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AU" sz="1200" b="1" i="0" dirty="0">
                <a:solidFill>
                  <a:schemeClr val="dk1"/>
                </a:solidFill>
                <a:latin typeface="Calibri"/>
                <a:ea typeface="Calibri"/>
                <a:cs typeface="Calibri"/>
                <a:sym typeface="Calibri"/>
              </a:rPr>
              <a:t>Labyrinth free icon</a:t>
            </a:r>
            <a:endParaRPr dirty="0"/>
          </a:p>
          <a:p>
            <a:pPr marL="0" lvl="0" indent="0" algn="l" rtl="0">
              <a:spcBef>
                <a:spcPts val="0"/>
              </a:spcBef>
              <a:spcAft>
                <a:spcPts val="0"/>
              </a:spcAft>
              <a:buNone/>
            </a:pPr>
            <a:r>
              <a:rPr lang="en-AU" dirty="0"/>
              <a:t>https://www.flaticon.com/free-icon/labyrinth_3874609?term=maze+game&amp;page=1&amp;position=43&amp;origin=search&amp;related_id=3874609</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33" name="Google Shape;13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dirty="0"/>
              <a:t>Where will it take place? </a:t>
            </a:r>
          </a:p>
          <a:p>
            <a:pPr marL="0" lvl="0" indent="0" algn="l" rtl="0">
              <a:spcBef>
                <a:spcPts val="0"/>
              </a:spcBef>
              <a:spcAft>
                <a:spcPts val="0"/>
              </a:spcAft>
              <a:buNone/>
            </a:pPr>
            <a:endParaRPr dirty="0"/>
          </a:p>
          <a:p>
            <a:pPr marL="0" lvl="0" indent="0" algn="l" rtl="0">
              <a:spcBef>
                <a:spcPts val="0"/>
              </a:spcBef>
              <a:spcAft>
                <a:spcPts val="0"/>
              </a:spcAft>
              <a:buNone/>
            </a:pPr>
            <a:r>
              <a:rPr lang="en-AU" dirty="0"/>
              <a:t>Image source: https://www.wannapik.com/</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49" name="Google Shape;14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AU"/>
              <a:t>Image source: https://www.wannapik.com/</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2" name="Google Shape;16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AU"/>
              <a:t>Image source: https://www.wannapik.com/</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6" name="Google Shape;17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AU"/>
              <a:t>Image source: https://www.wannapik.com/</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0" name="Google Shape;190;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6"/>
        <p:cNvGrpSpPr/>
        <p:nvPr/>
      </p:nvGrpSpPr>
      <p:grpSpPr>
        <a:xfrm>
          <a:off x="0" y="0"/>
          <a:ext cx="0" cy="0"/>
          <a:chOff x="0" y="0"/>
          <a:chExt cx="0" cy="0"/>
        </a:xfrm>
      </p:grpSpPr>
      <p:sp>
        <p:nvSpPr>
          <p:cNvPr id="17" name="Google Shape;17;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2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3" name="Google Shape;23;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3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3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3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2" name="Google Shape;62;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3"/>
          <p:cNvSpPr>
            <a:spLocks noGrp="1"/>
          </p:cNvSpPr>
          <p:nvPr>
            <p:ph type="pic" idx="2"/>
          </p:nvPr>
        </p:nvSpPr>
        <p:spPr>
          <a:xfrm>
            <a:off x="1792288" y="612775"/>
            <a:ext cx="5486400" cy="4114800"/>
          </a:xfrm>
          <a:prstGeom prst="rect">
            <a:avLst/>
          </a:prstGeom>
          <a:noFill/>
          <a:ln>
            <a:noFill/>
          </a:ln>
        </p:spPr>
      </p:sp>
      <p:sp>
        <p:nvSpPr>
          <p:cNvPr id="69" name="Google Shape;69;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
        <p:nvSpPr>
          <p:cNvPr id="15" name="Google Shape;15;p24"/>
          <p:cNvSpPr txBox="1"/>
          <p:nvPr/>
        </p:nvSpPr>
        <p:spPr>
          <a:xfrm>
            <a:off x="4296537" y="63500"/>
            <a:ext cx="585788" cy="18288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AU" sz="1200" b="0" i="0" u="none" strike="noStrike" cap="none">
                <a:solidFill>
                  <a:srgbClr val="000000"/>
                </a:solidFill>
                <a:latin typeface="Calibri"/>
                <a:ea typeface="Calibri"/>
                <a:cs typeface="Calibri"/>
                <a:sym typeface="Calibri"/>
              </a:rPr>
              <a:t>OFFICIAL</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jp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jpg"/><Relationship Id="rId10"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jp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3.jp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
            <a:extLst>
              <a:ext uri="{C183D7F6-B498-43B3-948B-1728B52AA6E4}">
                <adec:decorative xmlns:adec="http://schemas.microsoft.com/office/drawing/2017/decorative" val="1"/>
              </a:ext>
            </a:extLst>
          </p:cNvPr>
          <p:cNvPicPr preferRelativeResize="0"/>
          <p:nvPr/>
        </p:nvPicPr>
        <p:blipFill rotWithShape="1">
          <a:blip r:embed="rId3">
            <a:alphaModFix/>
          </a:blip>
          <a:srcRect b="68577"/>
          <a:stretch/>
        </p:blipFill>
        <p:spPr>
          <a:xfrm>
            <a:off x="1" y="-17768"/>
            <a:ext cx="1331639" cy="6875768"/>
          </a:xfrm>
          <a:prstGeom prst="rect">
            <a:avLst/>
          </a:prstGeom>
          <a:noFill/>
          <a:ln>
            <a:noFill/>
          </a:ln>
        </p:spPr>
      </p:pic>
      <p:pic>
        <p:nvPicPr>
          <p:cNvPr id="91" name="Google Shape;91;p1" descr="Digital Technologies Hub logo"/>
          <p:cNvPicPr preferRelativeResize="0"/>
          <p:nvPr/>
        </p:nvPicPr>
        <p:blipFill rotWithShape="1">
          <a:blip r:embed="rId4">
            <a:alphaModFix/>
          </a:blip>
          <a:srcRect/>
          <a:stretch/>
        </p:blipFill>
        <p:spPr>
          <a:xfrm>
            <a:off x="172546" y="6456087"/>
            <a:ext cx="840060" cy="223233"/>
          </a:xfrm>
          <a:prstGeom prst="rect">
            <a:avLst/>
          </a:prstGeom>
          <a:noFill/>
          <a:ln>
            <a:noFill/>
          </a:ln>
        </p:spPr>
      </p:pic>
      <p:grpSp>
        <p:nvGrpSpPr>
          <p:cNvPr id="92" name="Google Shape;92;p1">
            <a:extLst>
              <a:ext uri="{C183D7F6-B498-43B3-948B-1728B52AA6E4}">
                <adec:decorative xmlns:adec="http://schemas.microsoft.com/office/drawing/2017/decorative" val="1"/>
              </a:ext>
            </a:extLst>
          </p:cNvPr>
          <p:cNvGrpSpPr/>
          <p:nvPr/>
        </p:nvGrpSpPr>
        <p:grpSpPr>
          <a:xfrm>
            <a:off x="1331640" y="6456087"/>
            <a:ext cx="7759463" cy="261053"/>
            <a:chOff x="539552" y="6398802"/>
            <a:chExt cx="8767575" cy="237484"/>
          </a:xfrm>
        </p:grpSpPr>
        <p:sp>
          <p:nvSpPr>
            <p:cNvPr id="93" name="Google Shape;93;p1"/>
            <p:cNvSpPr txBox="1"/>
            <p:nvPr/>
          </p:nvSpPr>
          <p:spPr>
            <a:xfrm>
              <a:off x="539552" y="6398802"/>
              <a:ext cx="876757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b="0" i="0" u="none" strike="noStrike" cap="none">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a:p>
          </p:txBody>
        </p:sp>
        <p:pic>
          <p:nvPicPr>
            <p:cNvPr id="94" name="Google Shape;94;p1"/>
            <p:cNvPicPr preferRelativeResize="0"/>
            <p:nvPr/>
          </p:nvPicPr>
          <p:blipFill rotWithShape="1">
            <a:blip r:embed="rId5">
              <a:alphaModFix/>
            </a:blip>
            <a:srcRect/>
            <a:stretch/>
          </p:blipFill>
          <p:spPr>
            <a:xfrm>
              <a:off x="8655521" y="6455311"/>
              <a:ext cx="485775" cy="180975"/>
            </a:xfrm>
            <a:prstGeom prst="rect">
              <a:avLst/>
            </a:prstGeom>
            <a:noFill/>
            <a:ln>
              <a:noFill/>
            </a:ln>
          </p:spPr>
        </p:pic>
      </p:grpSp>
      <p:sp>
        <p:nvSpPr>
          <p:cNvPr id="95" name="Google Shape;95;p1">
            <a:extLst>
              <a:ext uri="{C183D7F6-B498-43B3-948B-1728B52AA6E4}">
                <adec:decorative xmlns:adec="http://schemas.microsoft.com/office/drawing/2017/decorative" val="1"/>
              </a:ext>
            </a:extLst>
          </p:cNvPr>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6" name="Google Shape;96;p1">
            <a:extLst>
              <a:ext uri="{C183D7F6-B498-43B3-948B-1728B52AA6E4}">
                <adec:decorative xmlns:adec="http://schemas.microsoft.com/office/drawing/2017/decorative" val="1"/>
              </a:ext>
            </a:extLst>
          </p:cNvPr>
          <p:cNvSpPr/>
          <p:nvPr/>
        </p:nvSpPr>
        <p:spPr>
          <a:xfrm>
            <a:off x="152400" y="-32245"/>
            <a:ext cx="9144000" cy="36929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7" name="Google Shape;97;p1">
            <a:extLst>
              <a:ext uri="{C183D7F6-B498-43B3-948B-1728B52AA6E4}">
                <adec:decorative xmlns:adec="http://schemas.microsoft.com/office/drawing/2017/decorative" val="1"/>
              </a:ext>
            </a:extLst>
          </p:cNvPr>
          <p:cNvSpPr/>
          <p:nvPr/>
        </p:nvSpPr>
        <p:spPr>
          <a:xfrm>
            <a:off x="1331640" y="-17768"/>
            <a:ext cx="7812361" cy="6858000"/>
          </a:xfrm>
          <a:prstGeom prst="rect">
            <a:avLst/>
          </a:prstGeom>
          <a:blipFill rotWithShape="1">
            <a:blip r:embed="rId6">
              <a:alphaModFix amt="10000"/>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1"/>
          <p:cNvSpPr txBox="1">
            <a:spLocks noGrp="1"/>
          </p:cNvSpPr>
          <p:nvPr>
            <p:ph type="title" idx="4294967295"/>
          </p:nvPr>
        </p:nvSpPr>
        <p:spPr>
          <a:xfrm>
            <a:off x="1828045" y="2132856"/>
            <a:ext cx="6768752" cy="101566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6000"/>
              <a:buFont typeface="Arial Black"/>
              <a:buNone/>
            </a:pPr>
            <a:r>
              <a:rPr lang="en-AU" sz="6000" b="0" i="0" u="none" strike="noStrike" cap="none">
                <a:latin typeface="Arial Black"/>
                <a:ea typeface="Arial Black"/>
                <a:cs typeface="Arial Black"/>
                <a:sym typeface="Arial Black"/>
              </a:rPr>
              <a:t>Game design </a:t>
            </a:r>
            <a:r>
              <a:rPr lang="en-AU" sz="6000">
                <a:latin typeface="Arial Black"/>
                <a:ea typeface="Arial Black"/>
                <a:cs typeface="Arial Black"/>
                <a:sym typeface="Arial Black"/>
              </a:rPr>
              <a:t> </a:t>
            </a:r>
            <a:endParaRPr sz="6000" b="0" i="0" u="none" strike="noStrike" cap="none">
              <a:solidFill>
                <a:schemeClr val="dk1"/>
              </a:solidFill>
              <a:latin typeface="Arial Black"/>
              <a:ea typeface="Arial Black"/>
              <a:cs typeface="Arial Black"/>
              <a:sym typeface="Arial Black"/>
            </a:endParaRPr>
          </a:p>
        </p:txBody>
      </p:sp>
      <p:sp>
        <p:nvSpPr>
          <p:cNvPr id="99" name="Google Shape;99;p1"/>
          <p:cNvSpPr txBox="1"/>
          <p:nvPr/>
        </p:nvSpPr>
        <p:spPr>
          <a:xfrm>
            <a:off x="1835696" y="3068960"/>
            <a:ext cx="5984051"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800" dirty="0">
                <a:solidFill>
                  <a:schemeClr val="dk1"/>
                </a:solidFill>
                <a:latin typeface="Arial Black"/>
                <a:ea typeface="Arial Black"/>
                <a:cs typeface="Arial Black"/>
                <a:sym typeface="Arial Black"/>
              </a:rPr>
              <a:t>Create your own mini-game</a:t>
            </a:r>
          </a:p>
          <a:p>
            <a:r>
              <a:rPr lang="en-AU" sz="2800" dirty="0">
                <a:solidFill>
                  <a:schemeClr val="dk1"/>
                </a:solidFill>
                <a:latin typeface="Arial Black"/>
                <a:ea typeface="Calibri"/>
                <a:cs typeface="Calibri"/>
              </a:rPr>
              <a:t>Years 3–4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CC">
            <a:alpha val="27843"/>
          </a:srgbClr>
        </a:solidFill>
        <a:effectLst/>
      </p:bgPr>
    </p:bg>
    <p:spTree>
      <p:nvGrpSpPr>
        <p:cNvPr id="1" name="Shape 205"/>
        <p:cNvGrpSpPr/>
        <p:nvPr/>
      </p:nvGrpSpPr>
      <p:grpSpPr>
        <a:xfrm>
          <a:off x="0" y="0"/>
          <a:ext cx="0" cy="0"/>
          <a:chOff x="0" y="0"/>
          <a:chExt cx="0" cy="0"/>
        </a:xfrm>
      </p:grpSpPr>
      <p:pic>
        <p:nvPicPr>
          <p:cNvPr id="206" name="Google Shape;206;p9" descr="A medieval castle "/>
          <p:cNvPicPr preferRelativeResize="0"/>
          <p:nvPr/>
        </p:nvPicPr>
        <p:blipFill rotWithShape="1">
          <a:blip r:embed="rId3">
            <a:alphaModFix/>
          </a:blip>
          <a:srcRect b="68577"/>
          <a:stretch/>
        </p:blipFill>
        <p:spPr>
          <a:xfrm>
            <a:off x="1" y="-17768"/>
            <a:ext cx="9144000" cy="782472"/>
          </a:xfrm>
          <a:prstGeom prst="rect">
            <a:avLst/>
          </a:prstGeom>
          <a:noFill/>
          <a:ln>
            <a:noFill/>
          </a:ln>
        </p:spPr>
      </p:pic>
      <p:pic>
        <p:nvPicPr>
          <p:cNvPr id="207" name="Google Shape;207;p9" descr="Digital Technologies Hub logo"/>
          <p:cNvPicPr preferRelativeResize="0"/>
          <p:nvPr/>
        </p:nvPicPr>
        <p:blipFill rotWithShape="1">
          <a:blip r:embed="rId4">
            <a:alphaModFix/>
          </a:blip>
          <a:srcRect/>
          <a:stretch/>
        </p:blipFill>
        <p:spPr>
          <a:xfrm>
            <a:off x="172545" y="164328"/>
            <a:ext cx="1680121" cy="446466"/>
          </a:xfrm>
          <a:prstGeom prst="rect">
            <a:avLst/>
          </a:prstGeom>
          <a:noFill/>
          <a:ln>
            <a:noFill/>
          </a:ln>
        </p:spPr>
      </p:pic>
      <p:sp>
        <p:nvSpPr>
          <p:cNvPr id="208" name="Google Shape;208;p9"/>
          <p:cNvSpPr txBox="1">
            <a:spLocks noGrp="1"/>
          </p:cNvSpPr>
          <p:nvPr>
            <p:ph type="title" idx="4294967295"/>
          </p:nvPr>
        </p:nvSpPr>
        <p:spPr>
          <a:xfrm>
            <a:off x="2123728" y="19525"/>
            <a:ext cx="6962737" cy="58477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lt1"/>
              </a:buClr>
              <a:buSzPts val="3200"/>
              <a:buFont typeface="Calibri"/>
              <a:buNone/>
            </a:pPr>
            <a:r>
              <a:rPr lang="en-AU" sz="3200" dirty="0">
                <a:solidFill>
                  <a:schemeClr val="lt1"/>
                </a:solidFill>
                <a:latin typeface="Calibri"/>
                <a:ea typeface="Calibri"/>
                <a:cs typeface="Calibri"/>
                <a:sym typeface="Calibri"/>
              </a:rPr>
              <a:t>What is the theme? Fantasy?</a:t>
            </a:r>
            <a:endParaRPr sz="3200" b="0" i="0" u="none" strike="noStrike" cap="none" dirty="0">
              <a:solidFill>
                <a:schemeClr val="lt1"/>
              </a:solidFill>
              <a:latin typeface="Calibri"/>
              <a:ea typeface="Calibri"/>
              <a:cs typeface="Calibri"/>
              <a:sym typeface="Calibri"/>
            </a:endParaRPr>
          </a:p>
        </p:txBody>
      </p:sp>
      <p:grpSp>
        <p:nvGrpSpPr>
          <p:cNvPr id="209" name="Google Shape;209;p9">
            <a:extLst>
              <a:ext uri="{C183D7F6-B498-43B3-948B-1728B52AA6E4}">
                <adec:decorative xmlns:adec="http://schemas.microsoft.com/office/drawing/2017/decorative" val="1"/>
              </a:ext>
            </a:extLst>
          </p:cNvPr>
          <p:cNvGrpSpPr/>
          <p:nvPr/>
        </p:nvGrpSpPr>
        <p:grpSpPr>
          <a:xfrm>
            <a:off x="173944" y="6472055"/>
            <a:ext cx="8767575" cy="215444"/>
            <a:chOff x="173944" y="6472055"/>
            <a:chExt cx="8767575" cy="215444"/>
          </a:xfrm>
        </p:grpSpPr>
        <p:sp>
          <p:nvSpPr>
            <p:cNvPr id="210" name="Google Shape;210;p9"/>
            <p:cNvSpPr txBox="1"/>
            <p:nvPr/>
          </p:nvSpPr>
          <p:spPr>
            <a:xfrm>
              <a:off x="173944" y="6472055"/>
              <a:ext cx="876757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a:p>
          </p:txBody>
        </p:sp>
        <p:pic>
          <p:nvPicPr>
            <p:cNvPr id="211" name="Google Shape;211;p9"/>
            <p:cNvPicPr preferRelativeResize="0"/>
            <p:nvPr/>
          </p:nvPicPr>
          <p:blipFill rotWithShape="1">
            <a:blip r:embed="rId5">
              <a:alphaModFix/>
            </a:blip>
            <a:srcRect/>
            <a:stretch/>
          </p:blipFill>
          <p:spPr>
            <a:xfrm>
              <a:off x="7092280" y="6506524"/>
              <a:ext cx="485775" cy="180975"/>
            </a:xfrm>
            <a:prstGeom prst="rect">
              <a:avLst/>
            </a:prstGeom>
            <a:noFill/>
            <a:ln>
              <a:noFill/>
            </a:ln>
          </p:spPr>
        </p:pic>
      </p:grpSp>
      <p:sp>
        <p:nvSpPr>
          <p:cNvPr id="212" name="Google Shape;212;p9"/>
          <p:cNvSpPr/>
          <p:nvPr/>
        </p:nvSpPr>
        <p:spPr>
          <a:xfrm>
            <a:off x="323528" y="6519507"/>
            <a:ext cx="16738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a:solidFill>
                  <a:schemeClr val="lt1"/>
                </a:solidFill>
                <a:latin typeface="Calibri"/>
                <a:ea typeface="Calibri"/>
                <a:cs typeface="Calibri"/>
                <a:sym typeface="Calibri"/>
              </a:rPr>
              <a:t>Images:  Designed by Wannapik</a:t>
            </a:r>
            <a:endParaRPr sz="900">
              <a:solidFill>
                <a:schemeClr val="lt1"/>
              </a:solidFill>
              <a:latin typeface="Calibri"/>
              <a:ea typeface="Calibri"/>
              <a:cs typeface="Calibri"/>
              <a:sym typeface="Calibri"/>
            </a:endParaRPr>
          </a:p>
        </p:txBody>
      </p:sp>
      <p:sp>
        <p:nvSpPr>
          <p:cNvPr id="213" name="Google Shape;213;p9"/>
          <p:cNvSpPr/>
          <p:nvPr/>
        </p:nvSpPr>
        <p:spPr>
          <a:xfrm>
            <a:off x="539552" y="6174108"/>
            <a:ext cx="16738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a:solidFill>
                  <a:schemeClr val="dk1"/>
                </a:solidFill>
                <a:latin typeface="Calibri"/>
                <a:ea typeface="Calibri"/>
                <a:cs typeface="Calibri"/>
                <a:sym typeface="Calibri"/>
              </a:rPr>
              <a:t>Images:  Designed by Wannapik</a:t>
            </a:r>
            <a:endParaRPr sz="900">
              <a:solidFill>
                <a:schemeClr val="dk1"/>
              </a:solidFill>
              <a:latin typeface="Calibri"/>
              <a:ea typeface="Calibri"/>
              <a:cs typeface="Calibri"/>
              <a:sym typeface="Calibri"/>
            </a:endParaRPr>
          </a:p>
        </p:txBody>
      </p:sp>
      <p:pic>
        <p:nvPicPr>
          <p:cNvPr id="214" name="Google Shape;214;p9" descr="A medieval castle"/>
          <p:cNvPicPr preferRelativeResize="0"/>
          <p:nvPr/>
        </p:nvPicPr>
        <p:blipFill rotWithShape="1">
          <a:blip r:embed="rId6">
            <a:alphaModFix/>
          </a:blip>
          <a:srcRect/>
          <a:stretch/>
        </p:blipFill>
        <p:spPr>
          <a:xfrm>
            <a:off x="1576228" y="1052736"/>
            <a:ext cx="5516052" cy="49925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5BE72"/>
        </a:solidFill>
        <a:effectLst/>
      </p:bgPr>
    </p:bg>
    <p:spTree>
      <p:nvGrpSpPr>
        <p:cNvPr id="1" name="Shape 219"/>
        <p:cNvGrpSpPr/>
        <p:nvPr/>
      </p:nvGrpSpPr>
      <p:grpSpPr>
        <a:xfrm>
          <a:off x="0" y="0"/>
          <a:ext cx="0" cy="0"/>
          <a:chOff x="0" y="0"/>
          <a:chExt cx="0" cy="0"/>
        </a:xfrm>
      </p:grpSpPr>
      <p:pic>
        <p:nvPicPr>
          <p:cNvPr id="220" name="Google Shape;220;p10">
            <a:extLst>
              <a:ext uri="{C183D7F6-B498-43B3-948B-1728B52AA6E4}">
                <adec:decorative xmlns:adec="http://schemas.microsoft.com/office/drawing/2017/decorative" val="1"/>
              </a:ext>
            </a:extLst>
          </p:cNvPr>
          <p:cNvPicPr preferRelativeResize="0"/>
          <p:nvPr/>
        </p:nvPicPr>
        <p:blipFill rotWithShape="1">
          <a:blip r:embed="rId3">
            <a:alphaModFix/>
          </a:blip>
          <a:srcRect b="68577"/>
          <a:stretch/>
        </p:blipFill>
        <p:spPr>
          <a:xfrm>
            <a:off x="1" y="-17768"/>
            <a:ext cx="9144000" cy="782472"/>
          </a:xfrm>
          <a:prstGeom prst="rect">
            <a:avLst/>
          </a:prstGeom>
          <a:noFill/>
          <a:ln>
            <a:noFill/>
          </a:ln>
        </p:spPr>
      </p:pic>
      <p:pic>
        <p:nvPicPr>
          <p:cNvPr id="221" name="Google Shape;221;p10" descr="Digital Technologies Hub logo"/>
          <p:cNvPicPr preferRelativeResize="0"/>
          <p:nvPr/>
        </p:nvPicPr>
        <p:blipFill rotWithShape="1">
          <a:blip r:embed="rId4">
            <a:alphaModFix/>
          </a:blip>
          <a:srcRect/>
          <a:stretch/>
        </p:blipFill>
        <p:spPr>
          <a:xfrm>
            <a:off x="172545" y="164328"/>
            <a:ext cx="1680121" cy="446466"/>
          </a:xfrm>
          <a:prstGeom prst="rect">
            <a:avLst/>
          </a:prstGeom>
          <a:noFill/>
          <a:ln>
            <a:noFill/>
          </a:ln>
        </p:spPr>
      </p:pic>
      <p:sp>
        <p:nvSpPr>
          <p:cNvPr id="222" name="Google Shape;222;p10"/>
          <p:cNvSpPr txBox="1">
            <a:spLocks noGrp="1"/>
          </p:cNvSpPr>
          <p:nvPr>
            <p:ph type="title" idx="4294967295"/>
          </p:nvPr>
        </p:nvSpPr>
        <p:spPr>
          <a:xfrm>
            <a:off x="2123728" y="19525"/>
            <a:ext cx="6962737" cy="70788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lt1"/>
              </a:buClr>
              <a:buSzPts val="4000"/>
              <a:buFont typeface="Calibri"/>
              <a:buNone/>
            </a:pPr>
            <a:r>
              <a:rPr lang="en-AU" sz="4000" dirty="0">
                <a:solidFill>
                  <a:schemeClr val="lt1"/>
                </a:solidFill>
                <a:latin typeface="Calibri"/>
                <a:ea typeface="Calibri"/>
                <a:cs typeface="Calibri"/>
                <a:sym typeface="Calibri"/>
              </a:rPr>
              <a:t>What is the theme? Dinosaurs?</a:t>
            </a:r>
            <a:endParaRPr sz="4000" b="0" i="0" u="none" strike="noStrike" cap="none" dirty="0">
              <a:solidFill>
                <a:schemeClr val="lt1"/>
              </a:solidFill>
              <a:latin typeface="Calibri"/>
              <a:ea typeface="Calibri"/>
              <a:cs typeface="Calibri"/>
              <a:sym typeface="Calibri"/>
            </a:endParaRPr>
          </a:p>
        </p:txBody>
      </p:sp>
      <p:grpSp>
        <p:nvGrpSpPr>
          <p:cNvPr id="223" name="Google Shape;223;p10">
            <a:extLst>
              <a:ext uri="{C183D7F6-B498-43B3-948B-1728B52AA6E4}">
                <adec:decorative xmlns:adec="http://schemas.microsoft.com/office/drawing/2017/decorative" val="1"/>
              </a:ext>
            </a:extLst>
          </p:cNvPr>
          <p:cNvGrpSpPr/>
          <p:nvPr/>
        </p:nvGrpSpPr>
        <p:grpSpPr>
          <a:xfrm>
            <a:off x="173944" y="6472055"/>
            <a:ext cx="8767575" cy="215444"/>
            <a:chOff x="173944" y="6472055"/>
            <a:chExt cx="8767575" cy="215444"/>
          </a:xfrm>
        </p:grpSpPr>
        <p:sp>
          <p:nvSpPr>
            <p:cNvPr id="224" name="Google Shape;224;p10"/>
            <p:cNvSpPr txBox="1"/>
            <p:nvPr/>
          </p:nvSpPr>
          <p:spPr>
            <a:xfrm>
              <a:off x="173944" y="6472055"/>
              <a:ext cx="876757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a:p>
          </p:txBody>
        </p:sp>
        <p:pic>
          <p:nvPicPr>
            <p:cNvPr id="225" name="Google Shape;225;p10"/>
            <p:cNvPicPr preferRelativeResize="0"/>
            <p:nvPr/>
          </p:nvPicPr>
          <p:blipFill rotWithShape="1">
            <a:blip r:embed="rId5">
              <a:alphaModFix/>
            </a:blip>
            <a:srcRect/>
            <a:stretch/>
          </p:blipFill>
          <p:spPr>
            <a:xfrm>
              <a:off x="7092280" y="6506524"/>
              <a:ext cx="485775" cy="180975"/>
            </a:xfrm>
            <a:prstGeom prst="rect">
              <a:avLst/>
            </a:prstGeom>
            <a:noFill/>
            <a:ln>
              <a:noFill/>
            </a:ln>
          </p:spPr>
        </p:pic>
      </p:grpSp>
      <p:sp>
        <p:nvSpPr>
          <p:cNvPr id="226" name="Google Shape;226;p10"/>
          <p:cNvSpPr/>
          <p:nvPr/>
        </p:nvSpPr>
        <p:spPr>
          <a:xfrm>
            <a:off x="107504" y="6091520"/>
            <a:ext cx="16738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a:solidFill>
                  <a:schemeClr val="lt1"/>
                </a:solidFill>
                <a:latin typeface="Calibri"/>
                <a:ea typeface="Calibri"/>
                <a:cs typeface="Calibri"/>
                <a:sym typeface="Calibri"/>
              </a:rPr>
              <a:t>Images:  Designed by Wannapik</a:t>
            </a:r>
            <a:endParaRPr sz="900">
              <a:solidFill>
                <a:schemeClr val="lt1"/>
              </a:solidFill>
              <a:latin typeface="Calibri"/>
              <a:ea typeface="Calibri"/>
              <a:cs typeface="Calibri"/>
              <a:sym typeface="Calibri"/>
            </a:endParaRPr>
          </a:p>
        </p:txBody>
      </p:sp>
      <p:pic>
        <p:nvPicPr>
          <p:cNvPr id="227" name="Google Shape;227;p10" descr="A tree on green background"/>
          <p:cNvPicPr preferRelativeResize="0"/>
          <p:nvPr/>
        </p:nvPicPr>
        <p:blipFill rotWithShape="1">
          <a:blip r:embed="rId6">
            <a:alphaModFix/>
          </a:blip>
          <a:srcRect/>
          <a:stretch/>
        </p:blipFill>
        <p:spPr>
          <a:xfrm>
            <a:off x="447092" y="603113"/>
            <a:ext cx="6669679" cy="4901865"/>
          </a:xfrm>
          <a:prstGeom prst="rect">
            <a:avLst/>
          </a:prstGeom>
          <a:noFill/>
          <a:ln>
            <a:noFill/>
          </a:ln>
        </p:spPr>
      </p:pic>
      <p:pic>
        <p:nvPicPr>
          <p:cNvPr id="228" name="Google Shape;228;p10" descr="A triceretops dinosaur"/>
          <p:cNvPicPr preferRelativeResize="0"/>
          <p:nvPr/>
        </p:nvPicPr>
        <p:blipFill rotWithShape="1">
          <a:blip r:embed="rId7">
            <a:alphaModFix/>
          </a:blip>
          <a:srcRect/>
          <a:stretch/>
        </p:blipFill>
        <p:spPr>
          <a:xfrm>
            <a:off x="1" y="4293096"/>
            <a:ext cx="2771800" cy="1775456"/>
          </a:xfrm>
          <a:prstGeom prst="rect">
            <a:avLst/>
          </a:prstGeom>
          <a:noFill/>
          <a:ln>
            <a:noFill/>
          </a:ln>
        </p:spPr>
      </p:pic>
      <p:pic>
        <p:nvPicPr>
          <p:cNvPr id="229" name="Google Shape;229;p10" descr="A velociraptor raptor dinosaur "/>
          <p:cNvPicPr preferRelativeResize="0"/>
          <p:nvPr/>
        </p:nvPicPr>
        <p:blipFill rotWithShape="1">
          <a:blip r:embed="rId8">
            <a:alphaModFix/>
          </a:blip>
          <a:srcRect/>
          <a:stretch/>
        </p:blipFill>
        <p:spPr>
          <a:xfrm>
            <a:off x="6079185" y="4885559"/>
            <a:ext cx="2780294" cy="15944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1">
            <a:extLst>
              <a:ext uri="{C183D7F6-B498-43B3-948B-1728B52AA6E4}">
                <adec:decorative xmlns:adec="http://schemas.microsoft.com/office/drawing/2017/decorative" val="1"/>
              </a:ext>
            </a:extLst>
          </p:cNvPr>
          <p:cNvPicPr preferRelativeResize="0"/>
          <p:nvPr/>
        </p:nvPicPr>
        <p:blipFill rotWithShape="1">
          <a:blip r:embed="rId3">
            <a:alphaModFix/>
          </a:blip>
          <a:srcRect b="68577"/>
          <a:stretch/>
        </p:blipFill>
        <p:spPr>
          <a:xfrm>
            <a:off x="1" y="-17768"/>
            <a:ext cx="9144000" cy="782472"/>
          </a:xfrm>
          <a:prstGeom prst="rect">
            <a:avLst/>
          </a:prstGeom>
          <a:noFill/>
          <a:ln>
            <a:noFill/>
          </a:ln>
        </p:spPr>
      </p:pic>
      <p:pic>
        <p:nvPicPr>
          <p:cNvPr id="236" name="Google Shape;236;p11" descr="Digital Technologies Hub logo"/>
          <p:cNvPicPr preferRelativeResize="0"/>
          <p:nvPr/>
        </p:nvPicPr>
        <p:blipFill rotWithShape="1">
          <a:blip r:embed="rId4">
            <a:alphaModFix/>
          </a:blip>
          <a:srcRect/>
          <a:stretch/>
        </p:blipFill>
        <p:spPr>
          <a:xfrm>
            <a:off x="172545" y="164328"/>
            <a:ext cx="1680121" cy="446466"/>
          </a:xfrm>
          <a:prstGeom prst="rect">
            <a:avLst/>
          </a:prstGeom>
          <a:noFill/>
          <a:ln>
            <a:noFill/>
          </a:ln>
        </p:spPr>
      </p:pic>
      <p:sp>
        <p:nvSpPr>
          <p:cNvPr id="237" name="Google Shape;237;p11"/>
          <p:cNvSpPr txBox="1">
            <a:spLocks noGrp="1"/>
          </p:cNvSpPr>
          <p:nvPr>
            <p:ph type="title" idx="4294967295"/>
          </p:nvPr>
        </p:nvSpPr>
        <p:spPr>
          <a:xfrm>
            <a:off x="2411760" y="19525"/>
            <a:ext cx="6241727"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4000"/>
              <a:buFont typeface="Calibri"/>
              <a:buNone/>
            </a:pPr>
            <a:r>
              <a:rPr lang="en-AU" sz="4000">
                <a:solidFill>
                  <a:schemeClr val="lt1"/>
                </a:solidFill>
                <a:latin typeface="Calibri"/>
                <a:ea typeface="Calibri"/>
                <a:cs typeface="Calibri"/>
                <a:sym typeface="Calibri"/>
              </a:rPr>
              <a:t>Who is the main character?</a:t>
            </a:r>
            <a:endParaRPr sz="4000" b="0" i="0" u="none" strike="noStrike" cap="none">
              <a:solidFill>
                <a:schemeClr val="lt1"/>
              </a:solidFill>
              <a:latin typeface="Calibri"/>
              <a:ea typeface="Calibri"/>
              <a:cs typeface="Calibri"/>
              <a:sym typeface="Calibri"/>
            </a:endParaRPr>
          </a:p>
        </p:txBody>
      </p:sp>
      <p:grpSp>
        <p:nvGrpSpPr>
          <p:cNvPr id="238" name="Google Shape;238;p11">
            <a:extLst>
              <a:ext uri="{C183D7F6-B498-43B3-948B-1728B52AA6E4}">
                <adec:decorative xmlns:adec="http://schemas.microsoft.com/office/drawing/2017/decorative" val="1"/>
              </a:ext>
            </a:extLst>
          </p:cNvPr>
          <p:cNvGrpSpPr/>
          <p:nvPr/>
        </p:nvGrpSpPr>
        <p:grpSpPr>
          <a:xfrm>
            <a:off x="173944" y="6472055"/>
            <a:ext cx="8767575" cy="215444"/>
            <a:chOff x="173944" y="6472055"/>
            <a:chExt cx="8767575" cy="215444"/>
          </a:xfrm>
        </p:grpSpPr>
        <p:sp>
          <p:nvSpPr>
            <p:cNvPr id="239" name="Google Shape;239;p11"/>
            <p:cNvSpPr txBox="1"/>
            <p:nvPr/>
          </p:nvSpPr>
          <p:spPr>
            <a:xfrm>
              <a:off x="173944" y="6472055"/>
              <a:ext cx="876757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a:p>
          </p:txBody>
        </p:sp>
        <p:pic>
          <p:nvPicPr>
            <p:cNvPr id="240" name="Google Shape;240;p11"/>
            <p:cNvPicPr preferRelativeResize="0"/>
            <p:nvPr/>
          </p:nvPicPr>
          <p:blipFill rotWithShape="1">
            <a:blip r:embed="rId5">
              <a:alphaModFix/>
            </a:blip>
            <a:srcRect/>
            <a:stretch/>
          </p:blipFill>
          <p:spPr>
            <a:xfrm>
              <a:off x="7092280" y="6506524"/>
              <a:ext cx="485775" cy="180975"/>
            </a:xfrm>
            <a:prstGeom prst="rect">
              <a:avLst/>
            </a:prstGeom>
            <a:noFill/>
            <a:ln>
              <a:noFill/>
            </a:ln>
          </p:spPr>
        </p:pic>
      </p:grpSp>
      <p:sp>
        <p:nvSpPr>
          <p:cNvPr id="241" name="Google Shape;241;p11"/>
          <p:cNvSpPr/>
          <p:nvPr/>
        </p:nvSpPr>
        <p:spPr>
          <a:xfrm>
            <a:off x="424142" y="6128053"/>
            <a:ext cx="1598515"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i="1">
                <a:solidFill>
                  <a:schemeClr val="dk1"/>
                </a:solidFill>
                <a:latin typeface="Calibri"/>
                <a:ea typeface="Calibri"/>
                <a:cs typeface="Calibri"/>
                <a:sym typeface="Calibri"/>
              </a:rPr>
              <a:t>Magician: Flaticon.com</a:t>
            </a:r>
            <a:endParaRPr/>
          </a:p>
          <a:p>
            <a:pPr marL="0" marR="0" lvl="0" indent="0" algn="l" rtl="0">
              <a:spcBef>
                <a:spcPts val="0"/>
              </a:spcBef>
              <a:spcAft>
                <a:spcPts val="0"/>
              </a:spcAft>
              <a:buNone/>
            </a:pPr>
            <a:r>
              <a:rPr lang="en-AU" sz="900" i="1">
                <a:solidFill>
                  <a:schemeClr val="dk1"/>
                </a:solidFill>
                <a:latin typeface="Calibri"/>
                <a:ea typeface="Calibri"/>
                <a:cs typeface="Calibri"/>
                <a:sym typeface="Calibri"/>
              </a:rPr>
              <a:t>Castle: Designed by Wannapik</a:t>
            </a:r>
            <a:endParaRPr sz="900" i="1">
              <a:solidFill>
                <a:schemeClr val="dk1"/>
              </a:solidFill>
              <a:latin typeface="Calibri"/>
              <a:ea typeface="Calibri"/>
              <a:cs typeface="Calibri"/>
              <a:sym typeface="Calibri"/>
            </a:endParaRPr>
          </a:p>
          <a:p>
            <a:pPr marL="0" marR="0" lvl="0" indent="0" algn="l" rtl="0">
              <a:spcBef>
                <a:spcPts val="0"/>
              </a:spcBef>
              <a:spcAft>
                <a:spcPts val="0"/>
              </a:spcAft>
              <a:buNone/>
            </a:pPr>
            <a:endParaRPr sz="900" i="1">
              <a:solidFill>
                <a:schemeClr val="dk1"/>
              </a:solidFill>
              <a:latin typeface="Calibri"/>
              <a:ea typeface="Calibri"/>
              <a:cs typeface="Calibri"/>
              <a:sym typeface="Calibri"/>
            </a:endParaRPr>
          </a:p>
        </p:txBody>
      </p:sp>
      <p:pic>
        <p:nvPicPr>
          <p:cNvPr id="242" name="Google Shape;242;p11">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264599" y="1194518"/>
            <a:ext cx="4600963" cy="4106689"/>
          </a:xfrm>
          <a:prstGeom prst="rect">
            <a:avLst/>
          </a:prstGeom>
          <a:solidFill>
            <a:srgbClr val="9EBD5F">
              <a:alpha val="10980"/>
            </a:srgbClr>
          </a:solidFill>
          <a:ln>
            <a:noFill/>
          </a:ln>
        </p:spPr>
      </p:pic>
      <p:grpSp>
        <p:nvGrpSpPr>
          <p:cNvPr id="2" name="Group 1" descr="A magician in front of a medieval castle">
            <a:extLst>
              <a:ext uri="{FF2B5EF4-FFF2-40B4-BE49-F238E27FC236}">
                <a16:creationId xmlns:a16="http://schemas.microsoft.com/office/drawing/2014/main" id="{E2D0ABEB-1B9D-5D8B-2F09-ACD1D2A933D3}"/>
              </a:ext>
            </a:extLst>
          </p:cNvPr>
          <p:cNvGrpSpPr/>
          <p:nvPr/>
        </p:nvGrpSpPr>
        <p:grpSpPr>
          <a:xfrm>
            <a:off x="150561" y="1412776"/>
            <a:ext cx="4493447" cy="3764249"/>
            <a:chOff x="150561" y="1412776"/>
            <a:chExt cx="4493447" cy="3764249"/>
          </a:xfrm>
        </p:grpSpPr>
        <p:sp>
          <p:nvSpPr>
            <p:cNvPr id="243" name="Google Shape;243;p11" descr="A magician in front of a medieval castle"/>
            <p:cNvSpPr/>
            <p:nvPr/>
          </p:nvSpPr>
          <p:spPr>
            <a:xfrm>
              <a:off x="418192" y="1412776"/>
              <a:ext cx="4225816" cy="3672407"/>
            </a:xfrm>
            <a:prstGeom prst="rect">
              <a:avLst/>
            </a:prstGeom>
            <a:solidFill>
              <a:schemeClr val="lt1">
                <a:alpha val="6196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4" name="Google Shape;244;p11"/>
            <p:cNvPicPr preferRelativeResize="0"/>
            <p:nvPr/>
          </p:nvPicPr>
          <p:blipFill rotWithShape="1">
            <a:blip r:embed="rId7">
              <a:alphaModFix/>
            </a:blip>
            <a:srcRect/>
            <a:stretch/>
          </p:blipFill>
          <p:spPr>
            <a:xfrm>
              <a:off x="150561" y="1772816"/>
              <a:ext cx="3404209" cy="3404209"/>
            </a:xfrm>
            <a:prstGeom prst="rect">
              <a:avLst/>
            </a:prstGeom>
            <a:noFill/>
            <a:ln>
              <a:noFill/>
            </a:ln>
          </p:spPr>
        </p:pic>
      </p:grpSp>
      <p:sp>
        <p:nvSpPr>
          <p:cNvPr id="245" name="Google Shape;245;p11"/>
          <p:cNvSpPr/>
          <p:nvPr/>
        </p:nvSpPr>
        <p:spPr>
          <a:xfrm>
            <a:off x="5076056" y="1116078"/>
            <a:ext cx="3960440"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800" dirty="0">
                <a:solidFill>
                  <a:schemeClr val="dk1"/>
                </a:solidFill>
                <a:latin typeface="Calibri"/>
                <a:ea typeface="Calibri"/>
                <a:cs typeface="Calibri"/>
                <a:sym typeface="Calibri"/>
              </a:rPr>
              <a:t>What is their role?  </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2800" dirty="0">
                <a:solidFill>
                  <a:schemeClr val="dk1"/>
                </a:solidFill>
                <a:latin typeface="Calibri"/>
                <a:ea typeface="Calibri"/>
                <a:cs typeface="Calibri"/>
                <a:sym typeface="Calibri"/>
              </a:rPr>
              <a:t>Do they have:</a:t>
            </a:r>
            <a:endParaRPr dirty="0"/>
          </a:p>
          <a:p>
            <a:pPr marL="457200" marR="0" lvl="0" indent="-457200" algn="l" rtl="0">
              <a:spcBef>
                <a:spcPts val="0"/>
              </a:spcBef>
              <a:spcAft>
                <a:spcPts val="0"/>
              </a:spcAft>
              <a:buClr>
                <a:schemeClr val="dk1"/>
              </a:buClr>
              <a:buSzPts val="2800"/>
              <a:buFont typeface="Arial"/>
              <a:buChar char="•"/>
            </a:pPr>
            <a:r>
              <a:rPr lang="en-AU" sz="2800" dirty="0">
                <a:solidFill>
                  <a:schemeClr val="dk1"/>
                </a:solidFill>
                <a:latin typeface="Calibri"/>
                <a:ea typeface="Calibri"/>
                <a:cs typeface="Calibri"/>
                <a:sym typeface="Calibri"/>
              </a:rPr>
              <a:t>unique abilities?  </a:t>
            </a:r>
            <a:endParaRPr dirty="0"/>
          </a:p>
          <a:p>
            <a:pPr marL="457200" marR="0" lvl="0" indent="-457200" algn="l" rtl="0">
              <a:spcBef>
                <a:spcPts val="0"/>
              </a:spcBef>
              <a:spcAft>
                <a:spcPts val="0"/>
              </a:spcAft>
              <a:buClr>
                <a:schemeClr val="dk1"/>
              </a:buClr>
              <a:buSzPts val="2800"/>
              <a:buFont typeface="Arial"/>
              <a:buChar char="•"/>
            </a:pPr>
            <a:r>
              <a:rPr lang="en-AU" sz="2800" dirty="0">
                <a:solidFill>
                  <a:schemeClr val="dk1"/>
                </a:solidFill>
                <a:latin typeface="Calibri"/>
                <a:ea typeface="Calibri"/>
                <a:cs typeface="Calibri"/>
                <a:sym typeface="Calibri"/>
              </a:rPr>
              <a:t>important knowledge?</a:t>
            </a:r>
            <a:endParaRPr dirty="0"/>
          </a:p>
          <a:p>
            <a:pPr marL="457200" marR="0" lvl="0" indent="-457200" algn="l" rtl="0">
              <a:spcBef>
                <a:spcPts val="0"/>
              </a:spcBef>
              <a:spcAft>
                <a:spcPts val="0"/>
              </a:spcAft>
              <a:buClr>
                <a:schemeClr val="dk1"/>
              </a:buClr>
              <a:buSzPts val="2800"/>
              <a:buFont typeface="Arial"/>
              <a:buChar char="•"/>
            </a:pPr>
            <a:r>
              <a:rPr lang="en-AU" sz="2800" dirty="0">
                <a:solidFill>
                  <a:schemeClr val="dk1"/>
                </a:solidFill>
                <a:latin typeface="Calibri"/>
                <a:ea typeface="Calibri"/>
                <a:cs typeface="Calibri"/>
                <a:sym typeface="Calibri"/>
              </a:rPr>
              <a:t>special powers?</a:t>
            </a:r>
            <a:endParaRPr dirty="0"/>
          </a:p>
          <a:p>
            <a:pPr marL="457200" marR="0" lvl="0" indent="-279400" algn="l" rtl="0">
              <a:spcBef>
                <a:spcPts val="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2800" dirty="0">
                <a:solidFill>
                  <a:schemeClr val="dk1"/>
                </a:solidFill>
                <a:latin typeface="Calibri"/>
                <a:ea typeface="Calibri"/>
                <a:cs typeface="Calibri"/>
                <a:sym typeface="Calibri"/>
              </a:rPr>
              <a:t>Do they have:</a:t>
            </a:r>
            <a:endParaRPr dirty="0"/>
          </a:p>
          <a:p>
            <a:pPr marL="457200" marR="0" lvl="0" indent="-457200" algn="l" rtl="0">
              <a:spcBef>
                <a:spcPts val="0"/>
              </a:spcBef>
              <a:spcAft>
                <a:spcPts val="0"/>
              </a:spcAft>
              <a:buClr>
                <a:schemeClr val="dk1"/>
              </a:buClr>
              <a:buSzPts val="2800"/>
              <a:buFont typeface="Arial"/>
              <a:buChar char="•"/>
            </a:pPr>
            <a:r>
              <a:rPr lang="en-AU" sz="2800" dirty="0">
                <a:solidFill>
                  <a:schemeClr val="dk1"/>
                </a:solidFill>
                <a:latin typeface="Calibri"/>
                <a:ea typeface="Calibri"/>
                <a:cs typeface="Calibri"/>
                <a:sym typeface="Calibri"/>
              </a:rPr>
              <a:t>opponents or obstacles?</a:t>
            </a:r>
            <a:endParaRPr dirty="0"/>
          </a:p>
          <a:p>
            <a:pPr marL="457200" marR="0" lvl="0" indent="-457200" algn="l" rtl="0">
              <a:spcBef>
                <a:spcPts val="0"/>
              </a:spcBef>
              <a:spcAft>
                <a:spcPts val="0"/>
              </a:spcAft>
              <a:buClr>
                <a:schemeClr val="dk1"/>
              </a:buClr>
              <a:buSzPts val="2800"/>
              <a:buFont typeface="Arial"/>
              <a:buChar char="•"/>
            </a:pPr>
            <a:r>
              <a:rPr lang="en-AU" sz="2800" dirty="0">
                <a:solidFill>
                  <a:schemeClr val="dk1"/>
                </a:solidFill>
                <a:latin typeface="Calibri"/>
                <a:ea typeface="Calibri"/>
                <a:cs typeface="Calibri"/>
                <a:sym typeface="Calibri"/>
              </a:rPr>
              <a:t>enemies, rivals or villains?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6" descr="Level 1, characters and backdrop "/>
          <p:cNvSpPr/>
          <p:nvPr/>
        </p:nvSpPr>
        <p:spPr>
          <a:xfrm>
            <a:off x="0" y="764704"/>
            <a:ext cx="2915816" cy="5616624"/>
          </a:xfrm>
          <a:prstGeom prst="rect">
            <a:avLst/>
          </a:prstGeom>
          <a:solidFill>
            <a:srgbClr val="EDEBE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8" name="Google Shape;308;p16">
            <a:extLst>
              <a:ext uri="{C183D7F6-B498-43B3-948B-1728B52AA6E4}">
                <adec:decorative xmlns:adec="http://schemas.microsoft.com/office/drawing/2017/decorative" val="1"/>
              </a:ext>
            </a:extLst>
          </p:cNvPr>
          <p:cNvPicPr preferRelativeResize="0"/>
          <p:nvPr/>
        </p:nvPicPr>
        <p:blipFill rotWithShape="1">
          <a:blip r:embed="rId3">
            <a:alphaModFix/>
          </a:blip>
          <a:srcRect b="68577"/>
          <a:stretch/>
        </p:blipFill>
        <p:spPr>
          <a:xfrm>
            <a:off x="1" y="-17768"/>
            <a:ext cx="9144000" cy="782472"/>
          </a:xfrm>
          <a:prstGeom prst="rect">
            <a:avLst/>
          </a:prstGeom>
          <a:noFill/>
          <a:ln>
            <a:noFill/>
          </a:ln>
        </p:spPr>
      </p:pic>
      <p:pic>
        <p:nvPicPr>
          <p:cNvPr id="309" name="Google Shape;309;p16" descr="Digital Technologies Hub logo"/>
          <p:cNvPicPr preferRelativeResize="0"/>
          <p:nvPr/>
        </p:nvPicPr>
        <p:blipFill rotWithShape="1">
          <a:blip r:embed="rId4">
            <a:alphaModFix/>
          </a:blip>
          <a:srcRect/>
          <a:stretch/>
        </p:blipFill>
        <p:spPr>
          <a:xfrm>
            <a:off x="172545" y="164328"/>
            <a:ext cx="1680121" cy="446466"/>
          </a:xfrm>
          <a:prstGeom prst="rect">
            <a:avLst/>
          </a:prstGeom>
          <a:noFill/>
          <a:ln>
            <a:noFill/>
          </a:ln>
        </p:spPr>
      </p:pic>
      <p:sp>
        <p:nvSpPr>
          <p:cNvPr id="310" name="Google Shape;310;p16"/>
          <p:cNvSpPr txBox="1">
            <a:spLocks noGrp="1"/>
          </p:cNvSpPr>
          <p:nvPr>
            <p:ph type="title" idx="4294967295"/>
          </p:nvPr>
        </p:nvSpPr>
        <p:spPr>
          <a:xfrm>
            <a:off x="2411760" y="87574"/>
            <a:ext cx="662473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Calibri"/>
              <a:buNone/>
            </a:pPr>
            <a:r>
              <a:rPr lang="en-AU" sz="2800" dirty="0">
                <a:solidFill>
                  <a:schemeClr val="lt1"/>
                </a:solidFill>
                <a:latin typeface="Calibri"/>
                <a:ea typeface="Calibri"/>
                <a:cs typeface="Calibri"/>
                <a:sym typeface="Calibri"/>
              </a:rPr>
              <a:t>Level 1 example: characters and backdrop</a:t>
            </a:r>
            <a:endParaRPr sz="2800" b="0" i="0" u="none" strike="noStrike" cap="none" dirty="0">
              <a:solidFill>
                <a:schemeClr val="lt1"/>
              </a:solidFill>
              <a:latin typeface="Calibri"/>
              <a:ea typeface="Calibri"/>
              <a:cs typeface="Calibri"/>
              <a:sym typeface="Calibri"/>
            </a:endParaRPr>
          </a:p>
        </p:txBody>
      </p:sp>
      <p:grpSp>
        <p:nvGrpSpPr>
          <p:cNvPr id="311" name="Google Shape;311;p16">
            <a:extLst>
              <a:ext uri="{C183D7F6-B498-43B3-948B-1728B52AA6E4}">
                <adec:decorative xmlns:adec="http://schemas.microsoft.com/office/drawing/2017/decorative" val="1"/>
              </a:ext>
            </a:extLst>
          </p:cNvPr>
          <p:cNvGrpSpPr/>
          <p:nvPr/>
        </p:nvGrpSpPr>
        <p:grpSpPr>
          <a:xfrm>
            <a:off x="173944" y="6472055"/>
            <a:ext cx="8767575" cy="215444"/>
            <a:chOff x="173944" y="6472055"/>
            <a:chExt cx="8767575" cy="215444"/>
          </a:xfrm>
        </p:grpSpPr>
        <p:sp>
          <p:nvSpPr>
            <p:cNvPr id="312" name="Google Shape;312;p16"/>
            <p:cNvSpPr txBox="1"/>
            <p:nvPr/>
          </p:nvSpPr>
          <p:spPr>
            <a:xfrm>
              <a:off x="173944" y="6472055"/>
              <a:ext cx="876757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a:p>
          </p:txBody>
        </p:sp>
        <p:pic>
          <p:nvPicPr>
            <p:cNvPr id="313" name="Google Shape;313;p16"/>
            <p:cNvPicPr preferRelativeResize="0"/>
            <p:nvPr/>
          </p:nvPicPr>
          <p:blipFill rotWithShape="1">
            <a:blip r:embed="rId5">
              <a:alphaModFix/>
            </a:blip>
            <a:srcRect/>
            <a:stretch/>
          </p:blipFill>
          <p:spPr>
            <a:xfrm>
              <a:off x="7092280" y="6506524"/>
              <a:ext cx="485775" cy="180975"/>
            </a:xfrm>
            <a:prstGeom prst="rect">
              <a:avLst/>
            </a:prstGeom>
            <a:noFill/>
            <a:ln>
              <a:noFill/>
            </a:ln>
          </p:spPr>
        </p:pic>
      </p:grpSp>
      <p:grpSp>
        <p:nvGrpSpPr>
          <p:cNvPr id="314" name="Google Shape;314;p16" descr="3 Characters  or sprites a dragon a ghost and a treasure chest "/>
          <p:cNvGrpSpPr/>
          <p:nvPr/>
        </p:nvGrpSpPr>
        <p:grpSpPr>
          <a:xfrm>
            <a:off x="4124982" y="2251574"/>
            <a:ext cx="894038" cy="3109149"/>
            <a:chOff x="1012606" y="1418802"/>
            <a:chExt cx="1026786" cy="3575777"/>
          </a:xfrm>
        </p:grpSpPr>
        <p:pic>
          <p:nvPicPr>
            <p:cNvPr id="315" name="Google Shape;315;p16"/>
            <p:cNvPicPr preferRelativeResize="0"/>
            <p:nvPr/>
          </p:nvPicPr>
          <p:blipFill rotWithShape="1">
            <a:blip r:embed="rId6">
              <a:alphaModFix/>
            </a:blip>
            <a:srcRect/>
            <a:stretch/>
          </p:blipFill>
          <p:spPr>
            <a:xfrm flipH="1">
              <a:off x="1057947" y="2780928"/>
              <a:ext cx="936104" cy="936104"/>
            </a:xfrm>
            <a:prstGeom prst="rect">
              <a:avLst/>
            </a:prstGeom>
            <a:noFill/>
            <a:ln>
              <a:noFill/>
            </a:ln>
          </p:spPr>
        </p:pic>
        <p:pic>
          <p:nvPicPr>
            <p:cNvPr id="316" name="Google Shape;316;p16"/>
            <p:cNvPicPr preferRelativeResize="0"/>
            <p:nvPr/>
          </p:nvPicPr>
          <p:blipFill rotWithShape="1">
            <a:blip r:embed="rId7">
              <a:alphaModFix/>
            </a:blip>
            <a:srcRect/>
            <a:stretch/>
          </p:blipFill>
          <p:spPr>
            <a:xfrm>
              <a:off x="1012606" y="1418802"/>
              <a:ext cx="1026786" cy="1026786"/>
            </a:xfrm>
            <a:prstGeom prst="rect">
              <a:avLst/>
            </a:prstGeom>
            <a:noFill/>
            <a:ln>
              <a:noFill/>
            </a:ln>
          </p:spPr>
        </p:pic>
        <p:pic>
          <p:nvPicPr>
            <p:cNvPr id="317" name="Google Shape;317;p16"/>
            <p:cNvPicPr preferRelativeResize="0"/>
            <p:nvPr/>
          </p:nvPicPr>
          <p:blipFill rotWithShape="1">
            <a:blip r:embed="rId8">
              <a:alphaModFix/>
            </a:blip>
            <a:srcRect/>
            <a:stretch/>
          </p:blipFill>
          <p:spPr>
            <a:xfrm>
              <a:off x="1125223" y="4149080"/>
              <a:ext cx="845499" cy="845499"/>
            </a:xfrm>
            <a:prstGeom prst="rect">
              <a:avLst/>
            </a:prstGeom>
            <a:noFill/>
            <a:ln>
              <a:noFill/>
            </a:ln>
          </p:spPr>
        </p:pic>
      </p:grpSp>
      <p:sp>
        <p:nvSpPr>
          <p:cNvPr id="318" name="Google Shape;318;p16"/>
          <p:cNvSpPr/>
          <p:nvPr/>
        </p:nvSpPr>
        <p:spPr>
          <a:xfrm>
            <a:off x="4223039" y="6012637"/>
            <a:ext cx="1176925"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i="1">
                <a:solidFill>
                  <a:schemeClr val="dk1"/>
                </a:solidFill>
                <a:latin typeface="Calibri"/>
                <a:ea typeface="Calibri"/>
                <a:cs typeface="Calibri"/>
                <a:sym typeface="Calibri"/>
              </a:rPr>
              <a:t>Images: Flaticon.com</a:t>
            </a:r>
            <a:endParaRPr/>
          </a:p>
        </p:txBody>
      </p:sp>
      <p:pic>
        <p:nvPicPr>
          <p:cNvPr id="319" name="Google Shape;319;p16" descr="A maze"/>
          <p:cNvPicPr preferRelativeResize="0"/>
          <p:nvPr/>
        </p:nvPicPr>
        <p:blipFill rotWithShape="1">
          <a:blip r:embed="rId9">
            <a:alphaModFix/>
          </a:blip>
          <a:srcRect/>
          <a:stretch/>
        </p:blipFill>
        <p:spPr>
          <a:xfrm>
            <a:off x="6068942" y="2428705"/>
            <a:ext cx="2754888" cy="2754888"/>
          </a:xfrm>
          <a:prstGeom prst="rect">
            <a:avLst/>
          </a:prstGeom>
          <a:noFill/>
          <a:ln>
            <a:noFill/>
          </a:ln>
        </p:spPr>
      </p:pic>
      <p:sp>
        <p:nvSpPr>
          <p:cNvPr id="320" name="Google Shape;320;p16"/>
          <p:cNvSpPr txBox="1"/>
          <p:nvPr/>
        </p:nvSpPr>
        <p:spPr>
          <a:xfrm>
            <a:off x="3311861" y="1612779"/>
            <a:ext cx="25202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a:solidFill>
                  <a:schemeClr val="dk1"/>
                </a:solidFill>
                <a:latin typeface="Calibri"/>
                <a:ea typeface="Calibri"/>
                <a:cs typeface="Calibri"/>
                <a:sym typeface="Calibri"/>
              </a:rPr>
              <a:t>Characters/sprites</a:t>
            </a:r>
            <a:endParaRPr sz="1800">
              <a:solidFill>
                <a:schemeClr val="dk1"/>
              </a:solidFill>
              <a:latin typeface="Calibri"/>
              <a:ea typeface="Calibri"/>
              <a:cs typeface="Calibri"/>
              <a:sym typeface="Calibri"/>
            </a:endParaRPr>
          </a:p>
        </p:txBody>
      </p:sp>
      <p:sp>
        <p:nvSpPr>
          <p:cNvPr id="321" name="Google Shape;321;p16"/>
          <p:cNvSpPr txBox="1"/>
          <p:nvPr/>
        </p:nvSpPr>
        <p:spPr>
          <a:xfrm>
            <a:off x="6186246" y="1612779"/>
            <a:ext cx="25202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dirty="0">
                <a:solidFill>
                  <a:schemeClr val="dk1"/>
                </a:solidFill>
                <a:latin typeface="Calibri"/>
                <a:ea typeface="Calibri"/>
                <a:cs typeface="Calibri"/>
                <a:sym typeface="Calibri"/>
              </a:rPr>
              <a:t>Backdrop/scene</a:t>
            </a:r>
            <a:endParaRPr sz="1800" dirty="0">
              <a:solidFill>
                <a:schemeClr val="dk1"/>
              </a:solidFill>
              <a:latin typeface="Calibri"/>
              <a:ea typeface="Calibri"/>
              <a:cs typeface="Calibri"/>
              <a:sym typeface="Calibri"/>
            </a:endParaRP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86" y="1715362"/>
            <a:ext cx="2799843" cy="1965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17">
            <a:extLst>
              <a:ext uri="{C183D7F6-B498-43B3-948B-1728B52AA6E4}">
                <adec:decorative xmlns:adec="http://schemas.microsoft.com/office/drawing/2017/decorative" val="1"/>
              </a:ext>
            </a:extLst>
          </p:cNvPr>
          <p:cNvPicPr preferRelativeResize="0"/>
          <p:nvPr/>
        </p:nvPicPr>
        <p:blipFill rotWithShape="1">
          <a:blip r:embed="rId3">
            <a:alphaModFix/>
          </a:blip>
          <a:srcRect b="68577"/>
          <a:stretch/>
        </p:blipFill>
        <p:spPr>
          <a:xfrm>
            <a:off x="1" y="-17768"/>
            <a:ext cx="9144000" cy="782472"/>
          </a:xfrm>
          <a:prstGeom prst="rect">
            <a:avLst/>
          </a:prstGeom>
          <a:noFill/>
          <a:ln>
            <a:noFill/>
          </a:ln>
        </p:spPr>
      </p:pic>
      <p:pic>
        <p:nvPicPr>
          <p:cNvPr id="329" name="Google Shape;329;p17" descr="Digital Technologies Hub logo"/>
          <p:cNvPicPr preferRelativeResize="0"/>
          <p:nvPr/>
        </p:nvPicPr>
        <p:blipFill rotWithShape="1">
          <a:blip r:embed="rId4">
            <a:alphaModFix/>
          </a:blip>
          <a:srcRect/>
          <a:stretch/>
        </p:blipFill>
        <p:spPr>
          <a:xfrm>
            <a:off x="172545" y="164328"/>
            <a:ext cx="1680121" cy="446466"/>
          </a:xfrm>
          <a:prstGeom prst="rect">
            <a:avLst/>
          </a:prstGeom>
          <a:noFill/>
          <a:ln>
            <a:noFill/>
          </a:ln>
        </p:spPr>
      </p:pic>
      <p:sp>
        <p:nvSpPr>
          <p:cNvPr id="330" name="Google Shape;330;p17"/>
          <p:cNvSpPr txBox="1">
            <a:spLocks noGrp="1"/>
          </p:cNvSpPr>
          <p:nvPr>
            <p:ph type="title" idx="4294967295"/>
          </p:nvPr>
        </p:nvSpPr>
        <p:spPr>
          <a:xfrm>
            <a:off x="2051720" y="164328"/>
            <a:ext cx="6984775"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Calibri"/>
              <a:buNone/>
            </a:pPr>
            <a:r>
              <a:rPr lang="en-AU" sz="2200">
                <a:solidFill>
                  <a:schemeClr val="lt1"/>
                </a:solidFill>
                <a:latin typeface="Calibri"/>
                <a:ea typeface="Calibri"/>
                <a:cs typeface="Calibri"/>
                <a:sym typeface="Calibri"/>
              </a:rPr>
              <a:t>Goal: reach the treasure before getting caught by the ghost</a:t>
            </a:r>
            <a:endParaRPr sz="2200" b="0" i="0" u="none" strike="noStrike" cap="none">
              <a:solidFill>
                <a:schemeClr val="lt1"/>
              </a:solidFill>
              <a:latin typeface="Calibri"/>
              <a:ea typeface="Calibri"/>
              <a:cs typeface="Calibri"/>
              <a:sym typeface="Calibri"/>
            </a:endParaRPr>
          </a:p>
        </p:txBody>
      </p:sp>
      <p:grpSp>
        <p:nvGrpSpPr>
          <p:cNvPr id="331" name="Google Shape;331;p17">
            <a:extLst>
              <a:ext uri="{C183D7F6-B498-43B3-948B-1728B52AA6E4}">
                <adec:decorative xmlns:adec="http://schemas.microsoft.com/office/drawing/2017/decorative" val="1"/>
              </a:ext>
            </a:extLst>
          </p:cNvPr>
          <p:cNvGrpSpPr/>
          <p:nvPr/>
        </p:nvGrpSpPr>
        <p:grpSpPr>
          <a:xfrm>
            <a:off x="173944" y="6472055"/>
            <a:ext cx="8767575" cy="215444"/>
            <a:chOff x="173944" y="6472055"/>
            <a:chExt cx="8767575" cy="215444"/>
          </a:xfrm>
        </p:grpSpPr>
        <p:sp>
          <p:nvSpPr>
            <p:cNvPr id="332" name="Google Shape;332;p17"/>
            <p:cNvSpPr txBox="1"/>
            <p:nvPr/>
          </p:nvSpPr>
          <p:spPr>
            <a:xfrm>
              <a:off x="173944" y="6472055"/>
              <a:ext cx="876757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a:p>
          </p:txBody>
        </p:sp>
        <p:pic>
          <p:nvPicPr>
            <p:cNvPr id="333" name="Google Shape;333;p17"/>
            <p:cNvPicPr preferRelativeResize="0"/>
            <p:nvPr/>
          </p:nvPicPr>
          <p:blipFill rotWithShape="1">
            <a:blip r:embed="rId5">
              <a:alphaModFix/>
            </a:blip>
            <a:srcRect/>
            <a:stretch/>
          </p:blipFill>
          <p:spPr>
            <a:xfrm>
              <a:off x="7092280" y="6506524"/>
              <a:ext cx="485775" cy="180975"/>
            </a:xfrm>
            <a:prstGeom prst="rect">
              <a:avLst/>
            </a:prstGeom>
            <a:noFill/>
            <a:ln>
              <a:noFill/>
            </a:ln>
          </p:spPr>
        </p:pic>
      </p:grpSp>
      <p:sp>
        <p:nvSpPr>
          <p:cNvPr id="334" name="Google Shape;334;p17"/>
          <p:cNvSpPr/>
          <p:nvPr/>
        </p:nvSpPr>
        <p:spPr>
          <a:xfrm>
            <a:off x="424142" y="6128053"/>
            <a:ext cx="15424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i="1">
                <a:solidFill>
                  <a:schemeClr val="dk1"/>
                </a:solidFill>
                <a:latin typeface="Calibri"/>
                <a:ea typeface="Calibri"/>
                <a:cs typeface="Calibri"/>
                <a:sym typeface="Calibri"/>
              </a:rPr>
              <a:t>Images: Flaticon.com</a:t>
            </a:r>
            <a:endParaRPr/>
          </a:p>
          <a:p>
            <a:pPr marL="0" marR="0" lvl="0" indent="0" algn="l" rtl="0">
              <a:spcBef>
                <a:spcPts val="0"/>
              </a:spcBef>
              <a:spcAft>
                <a:spcPts val="0"/>
              </a:spcAft>
              <a:buNone/>
            </a:pPr>
            <a:r>
              <a:rPr lang="en-AU" sz="900" i="1">
                <a:solidFill>
                  <a:schemeClr val="dk1"/>
                </a:solidFill>
                <a:latin typeface="Calibri"/>
                <a:ea typeface="Calibri"/>
                <a:cs typeface="Calibri"/>
                <a:sym typeface="Calibri"/>
              </a:rPr>
              <a:t>Maze Designed by Wannapik</a:t>
            </a:r>
            <a:endParaRPr sz="900" i="1">
              <a:solidFill>
                <a:schemeClr val="dk1"/>
              </a:solidFill>
              <a:latin typeface="Calibri"/>
              <a:ea typeface="Calibri"/>
              <a:cs typeface="Calibri"/>
              <a:sym typeface="Calibri"/>
            </a:endParaRPr>
          </a:p>
        </p:txBody>
      </p:sp>
      <p:grpSp>
        <p:nvGrpSpPr>
          <p:cNvPr id="335" name="Google Shape;335;p17" descr="A maze game with three sprites ghost, dragon and treasure chest. "/>
          <p:cNvGrpSpPr/>
          <p:nvPr/>
        </p:nvGrpSpPr>
        <p:grpSpPr>
          <a:xfrm>
            <a:off x="3491880" y="966747"/>
            <a:ext cx="5201253" cy="5201253"/>
            <a:chOff x="1837655" y="982636"/>
            <a:chExt cx="5201253" cy="5201253"/>
          </a:xfrm>
        </p:grpSpPr>
        <p:pic>
          <p:nvPicPr>
            <p:cNvPr id="336" name="Google Shape;336;p17"/>
            <p:cNvPicPr preferRelativeResize="0"/>
            <p:nvPr/>
          </p:nvPicPr>
          <p:blipFill rotWithShape="1">
            <a:blip r:embed="rId6">
              <a:alphaModFix/>
            </a:blip>
            <a:srcRect/>
            <a:stretch/>
          </p:blipFill>
          <p:spPr>
            <a:xfrm>
              <a:off x="1837655" y="982636"/>
              <a:ext cx="5201253" cy="5201253"/>
            </a:xfrm>
            <a:prstGeom prst="rect">
              <a:avLst/>
            </a:prstGeom>
            <a:noFill/>
            <a:ln>
              <a:noFill/>
            </a:ln>
          </p:spPr>
        </p:pic>
        <p:pic>
          <p:nvPicPr>
            <p:cNvPr id="337" name="Google Shape;337;p17"/>
            <p:cNvPicPr preferRelativeResize="0"/>
            <p:nvPr/>
          </p:nvPicPr>
          <p:blipFill rotWithShape="1">
            <a:blip r:embed="rId7">
              <a:alphaModFix/>
            </a:blip>
            <a:srcRect/>
            <a:stretch/>
          </p:blipFill>
          <p:spPr>
            <a:xfrm>
              <a:off x="2251797" y="3140968"/>
              <a:ext cx="545061" cy="545061"/>
            </a:xfrm>
            <a:prstGeom prst="rect">
              <a:avLst/>
            </a:prstGeom>
            <a:noFill/>
            <a:ln>
              <a:noFill/>
            </a:ln>
          </p:spPr>
        </p:pic>
        <p:pic>
          <p:nvPicPr>
            <p:cNvPr id="338" name="Google Shape;338;p17"/>
            <p:cNvPicPr preferRelativeResize="0"/>
            <p:nvPr/>
          </p:nvPicPr>
          <p:blipFill rotWithShape="1">
            <a:blip r:embed="rId8">
              <a:alphaModFix/>
            </a:blip>
            <a:srcRect/>
            <a:stretch/>
          </p:blipFill>
          <p:spPr>
            <a:xfrm>
              <a:off x="4176793" y="3277448"/>
              <a:ext cx="611630" cy="611630"/>
            </a:xfrm>
            <a:prstGeom prst="rect">
              <a:avLst/>
            </a:prstGeom>
            <a:noFill/>
            <a:ln>
              <a:noFill/>
            </a:ln>
          </p:spPr>
        </p:pic>
        <p:pic>
          <p:nvPicPr>
            <p:cNvPr id="339" name="Google Shape;339;p17"/>
            <p:cNvPicPr preferRelativeResize="0"/>
            <p:nvPr/>
          </p:nvPicPr>
          <p:blipFill rotWithShape="1">
            <a:blip r:embed="rId9">
              <a:alphaModFix/>
            </a:blip>
            <a:srcRect/>
            <a:stretch/>
          </p:blipFill>
          <p:spPr>
            <a:xfrm flipH="1">
              <a:off x="5076056" y="1412776"/>
              <a:ext cx="408438" cy="408438"/>
            </a:xfrm>
            <a:prstGeom prst="rect">
              <a:avLst/>
            </a:prstGeom>
            <a:noFill/>
            <a:ln>
              <a:noFill/>
            </a:ln>
          </p:spPr>
        </p:pic>
      </p:grpSp>
      <p:sp>
        <p:nvSpPr>
          <p:cNvPr id="340" name="Google Shape;340;p17">
            <a:extLst>
              <a:ext uri="{C183D7F6-B498-43B3-948B-1728B52AA6E4}">
                <adec:decorative xmlns:adec="http://schemas.microsoft.com/office/drawing/2017/decorative" val="1"/>
              </a:ext>
            </a:extLst>
          </p:cNvPr>
          <p:cNvSpPr/>
          <p:nvPr/>
        </p:nvSpPr>
        <p:spPr>
          <a:xfrm>
            <a:off x="0" y="764704"/>
            <a:ext cx="2915816" cy="5199126"/>
          </a:xfrm>
          <a:prstGeom prst="rect">
            <a:avLst/>
          </a:prstGeom>
          <a:solidFill>
            <a:srgbClr val="EDEBE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944" y="1587080"/>
            <a:ext cx="2620916" cy="2539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18">
            <a:extLst>
              <a:ext uri="{C183D7F6-B498-43B3-948B-1728B52AA6E4}">
                <adec:decorative xmlns:adec="http://schemas.microsoft.com/office/drawing/2017/decorative" val="1"/>
              </a:ext>
            </a:extLst>
          </p:cNvPr>
          <p:cNvPicPr preferRelativeResize="0"/>
          <p:nvPr/>
        </p:nvPicPr>
        <p:blipFill rotWithShape="1">
          <a:blip r:embed="rId3">
            <a:alphaModFix/>
          </a:blip>
          <a:srcRect b="68577"/>
          <a:stretch/>
        </p:blipFill>
        <p:spPr>
          <a:xfrm>
            <a:off x="1" y="-17768"/>
            <a:ext cx="9144000" cy="782472"/>
          </a:xfrm>
          <a:prstGeom prst="rect">
            <a:avLst/>
          </a:prstGeom>
          <a:noFill/>
          <a:ln>
            <a:noFill/>
          </a:ln>
        </p:spPr>
      </p:pic>
      <p:pic>
        <p:nvPicPr>
          <p:cNvPr id="348" name="Google Shape;348;p18" descr="Digital Technologies Hub logo"/>
          <p:cNvPicPr preferRelativeResize="0"/>
          <p:nvPr/>
        </p:nvPicPr>
        <p:blipFill rotWithShape="1">
          <a:blip r:embed="rId4">
            <a:alphaModFix/>
          </a:blip>
          <a:srcRect/>
          <a:stretch/>
        </p:blipFill>
        <p:spPr>
          <a:xfrm>
            <a:off x="172545" y="164328"/>
            <a:ext cx="1680121" cy="446466"/>
          </a:xfrm>
          <a:prstGeom prst="rect">
            <a:avLst/>
          </a:prstGeom>
          <a:noFill/>
          <a:ln>
            <a:noFill/>
          </a:ln>
        </p:spPr>
      </p:pic>
      <p:sp>
        <p:nvSpPr>
          <p:cNvPr id="349" name="Google Shape;349;p18"/>
          <p:cNvSpPr txBox="1">
            <a:spLocks noGrp="1"/>
          </p:cNvSpPr>
          <p:nvPr>
            <p:ph type="title" idx="4294967295"/>
          </p:nvPr>
        </p:nvSpPr>
        <p:spPr>
          <a:xfrm>
            <a:off x="2051720" y="164328"/>
            <a:ext cx="6984775"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Calibri"/>
              <a:buNone/>
            </a:pPr>
            <a:r>
              <a:rPr lang="en-AU" sz="2200" dirty="0">
                <a:solidFill>
                  <a:schemeClr val="lt1"/>
                </a:solidFill>
                <a:latin typeface="Calibri"/>
                <a:ea typeface="Calibri"/>
                <a:cs typeface="Calibri"/>
                <a:sym typeface="Calibri"/>
              </a:rPr>
              <a:t>When you reach the treasure, you </a:t>
            </a:r>
            <a:r>
              <a:rPr lang="en-AU" sz="2200" dirty="0">
                <a:solidFill>
                  <a:schemeClr val="lt1"/>
                </a:solidFill>
              </a:rPr>
              <a:t>win!</a:t>
            </a:r>
            <a:endParaRPr sz="2200" b="0" i="0" u="none" strike="noStrike" cap="none" dirty="0">
              <a:solidFill>
                <a:schemeClr val="lt1"/>
              </a:solidFill>
              <a:latin typeface="Calibri"/>
              <a:ea typeface="Calibri"/>
              <a:cs typeface="Calibri"/>
              <a:sym typeface="Calibri"/>
            </a:endParaRPr>
          </a:p>
        </p:txBody>
      </p:sp>
      <p:grpSp>
        <p:nvGrpSpPr>
          <p:cNvPr id="350" name="Google Shape;350;p18">
            <a:extLst>
              <a:ext uri="{C183D7F6-B498-43B3-948B-1728B52AA6E4}">
                <adec:decorative xmlns:adec="http://schemas.microsoft.com/office/drawing/2017/decorative" val="1"/>
              </a:ext>
            </a:extLst>
          </p:cNvPr>
          <p:cNvGrpSpPr/>
          <p:nvPr/>
        </p:nvGrpSpPr>
        <p:grpSpPr>
          <a:xfrm>
            <a:off x="173944" y="6472055"/>
            <a:ext cx="8767575" cy="215444"/>
            <a:chOff x="173944" y="6472055"/>
            <a:chExt cx="8767575" cy="215444"/>
          </a:xfrm>
        </p:grpSpPr>
        <p:sp>
          <p:nvSpPr>
            <p:cNvPr id="351" name="Google Shape;351;p18"/>
            <p:cNvSpPr txBox="1"/>
            <p:nvPr/>
          </p:nvSpPr>
          <p:spPr>
            <a:xfrm>
              <a:off x="173944" y="6472055"/>
              <a:ext cx="876757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a:p>
          </p:txBody>
        </p:sp>
        <p:pic>
          <p:nvPicPr>
            <p:cNvPr id="352" name="Google Shape;352;p18"/>
            <p:cNvPicPr preferRelativeResize="0"/>
            <p:nvPr/>
          </p:nvPicPr>
          <p:blipFill rotWithShape="1">
            <a:blip r:embed="rId5">
              <a:alphaModFix/>
            </a:blip>
            <a:srcRect/>
            <a:stretch/>
          </p:blipFill>
          <p:spPr>
            <a:xfrm>
              <a:off x="7092280" y="6506524"/>
              <a:ext cx="485775" cy="180975"/>
            </a:xfrm>
            <a:prstGeom prst="rect">
              <a:avLst/>
            </a:prstGeom>
            <a:noFill/>
            <a:ln>
              <a:noFill/>
            </a:ln>
          </p:spPr>
        </p:pic>
      </p:grpSp>
      <p:sp>
        <p:nvSpPr>
          <p:cNvPr id="353" name="Google Shape;353;p18"/>
          <p:cNvSpPr/>
          <p:nvPr/>
        </p:nvSpPr>
        <p:spPr>
          <a:xfrm>
            <a:off x="424142" y="6128053"/>
            <a:ext cx="15424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i="1">
                <a:solidFill>
                  <a:schemeClr val="dk1"/>
                </a:solidFill>
                <a:latin typeface="Calibri"/>
                <a:ea typeface="Calibri"/>
                <a:cs typeface="Calibri"/>
                <a:sym typeface="Calibri"/>
              </a:rPr>
              <a:t>Images: Flaticon.com</a:t>
            </a:r>
            <a:endParaRPr/>
          </a:p>
          <a:p>
            <a:pPr marL="0" marR="0" lvl="0" indent="0" algn="l" rtl="0">
              <a:spcBef>
                <a:spcPts val="0"/>
              </a:spcBef>
              <a:spcAft>
                <a:spcPts val="0"/>
              </a:spcAft>
              <a:buNone/>
            </a:pPr>
            <a:r>
              <a:rPr lang="en-AU" sz="900" i="1">
                <a:solidFill>
                  <a:schemeClr val="dk1"/>
                </a:solidFill>
                <a:latin typeface="Calibri"/>
                <a:ea typeface="Calibri"/>
                <a:cs typeface="Calibri"/>
                <a:sym typeface="Calibri"/>
              </a:rPr>
              <a:t>Maze Designed by Wannapik</a:t>
            </a:r>
            <a:endParaRPr sz="900" i="1">
              <a:solidFill>
                <a:schemeClr val="dk1"/>
              </a:solidFill>
              <a:latin typeface="Calibri"/>
              <a:ea typeface="Calibri"/>
              <a:cs typeface="Calibri"/>
              <a:sym typeface="Calibri"/>
            </a:endParaRPr>
          </a:p>
        </p:txBody>
      </p:sp>
      <p:grpSp>
        <p:nvGrpSpPr>
          <p:cNvPr id="354" name="Google Shape;354;p18" descr="Maze with three sprites; a ghost, a dragon and a treasure"/>
          <p:cNvGrpSpPr/>
          <p:nvPr/>
        </p:nvGrpSpPr>
        <p:grpSpPr>
          <a:xfrm>
            <a:off x="3491880" y="966747"/>
            <a:ext cx="5201253" cy="5201253"/>
            <a:chOff x="1837655" y="982636"/>
            <a:chExt cx="5201253" cy="5201253"/>
          </a:xfrm>
        </p:grpSpPr>
        <p:pic>
          <p:nvPicPr>
            <p:cNvPr id="355" name="Google Shape;355;p18"/>
            <p:cNvPicPr preferRelativeResize="0"/>
            <p:nvPr/>
          </p:nvPicPr>
          <p:blipFill rotWithShape="1">
            <a:blip r:embed="rId6">
              <a:alphaModFix/>
            </a:blip>
            <a:srcRect/>
            <a:stretch/>
          </p:blipFill>
          <p:spPr>
            <a:xfrm>
              <a:off x="1837655" y="982636"/>
              <a:ext cx="5201253" cy="5201253"/>
            </a:xfrm>
            <a:prstGeom prst="rect">
              <a:avLst/>
            </a:prstGeom>
            <a:noFill/>
            <a:ln>
              <a:noFill/>
            </a:ln>
          </p:spPr>
        </p:pic>
        <p:pic>
          <p:nvPicPr>
            <p:cNvPr id="356" name="Google Shape;356;p18"/>
            <p:cNvPicPr preferRelativeResize="0"/>
            <p:nvPr/>
          </p:nvPicPr>
          <p:blipFill rotWithShape="1">
            <a:blip r:embed="rId7">
              <a:alphaModFix/>
            </a:blip>
            <a:srcRect/>
            <a:stretch/>
          </p:blipFill>
          <p:spPr>
            <a:xfrm>
              <a:off x="2251797" y="3140968"/>
              <a:ext cx="545061" cy="545061"/>
            </a:xfrm>
            <a:prstGeom prst="rect">
              <a:avLst/>
            </a:prstGeom>
            <a:noFill/>
            <a:ln>
              <a:noFill/>
            </a:ln>
          </p:spPr>
        </p:pic>
        <p:pic>
          <p:nvPicPr>
            <p:cNvPr id="357" name="Google Shape;357;p18"/>
            <p:cNvPicPr preferRelativeResize="0"/>
            <p:nvPr/>
          </p:nvPicPr>
          <p:blipFill rotWithShape="1">
            <a:blip r:embed="rId8">
              <a:alphaModFix/>
            </a:blip>
            <a:srcRect/>
            <a:stretch/>
          </p:blipFill>
          <p:spPr>
            <a:xfrm>
              <a:off x="4176793" y="3277448"/>
              <a:ext cx="611630" cy="611630"/>
            </a:xfrm>
            <a:prstGeom prst="rect">
              <a:avLst/>
            </a:prstGeom>
            <a:noFill/>
            <a:ln>
              <a:noFill/>
            </a:ln>
          </p:spPr>
        </p:pic>
        <p:pic>
          <p:nvPicPr>
            <p:cNvPr id="358" name="Google Shape;358;p18"/>
            <p:cNvPicPr preferRelativeResize="0"/>
            <p:nvPr/>
          </p:nvPicPr>
          <p:blipFill rotWithShape="1">
            <a:blip r:embed="rId9">
              <a:alphaModFix/>
            </a:blip>
            <a:srcRect/>
            <a:stretch/>
          </p:blipFill>
          <p:spPr>
            <a:xfrm flipH="1">
              <a:off x="5076056" y="1412776"/>
              <a:ext cx="408438" cy="408438"/>
            </a:xfrm>
            <a:prstGeom prst="rect">
              <a:avLst/>
            </a:prstGeom>
            <a:noFill/>
            <a:ln>
              <a:noFill/>
            </a:ln>
          </p:spPr>
        </p:pic>
      </p:grpSp>
      <p:sp>
        <p:nvSpPr>
          <p:cNvPr id="359" name="Google Shape;359;p18" descr="Level  Goal. Create a goal.">
            <a:extLst>
              <a:ext uri="{C183D7F6-B498-43B3-948B-1728B52AA6E4}">
                <adec:decorative xmlns:adec="http://schemas.microsoft.com/office/drawing/2017/decorative" val="0"/>
              </a:ext>
            </a:extLst>
          </p:cNvPr>
          <p:cNvSpPr/>
          <p:nvPr/>
        </p:nvSpPr>
        <p:spPr>
          <a:xfrm>
            <a:off x="0" y="764704"/>
            <a:ext cx="2915816" cy="5403296"/>
          </a:xfrm>
          <a:prstGeom prst="rect">
            <a:avLst/>
          </a:prstGeom>
          <a:solidFill>
            <a:srgbClr val="EDEBE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233" y="1881449"/>
            <a:ext cx="2599389" cy="19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9">
            <a:extLst>
              <a:ext uri="{C183D7F6-B498-43B3-948B-1728B52AA6E4}">
                <adec:decorative xmlns:adec="http://schemas.microsoft.com/office/drawing/2017/decorative" val="1"/>
              </a:ext>
            </a:extLst>
          </p:cNvPr>
          <p:cNvSpPr/>
          <p:nvPr/>
        </p:nvSpPr>
        <p:spPr>
          <a:xfrm>
            <a:off x="0" y="0"/>
            <a:ext cx="3779912" cy="68580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7" name="Google Shape;367;p19" descr="Digital Technologies Hub logo"/>
          <p:cNvPicPr preferRelativeResize="0"/>
          <p:nvPr/>
        </p:nvPicPr>
        <p:blipFill rotWithShape="1">
          <a:blip r:embed="rId3">
            <a:alphaModFix/>
          </a:blip>
          <a:srcRect/>
          <a:stretch/>
        </p:blipFill>
        <p:spPr>
          <a:xfrm>
            <a:off x="155575" y="256851"/>
            <a:ext cx="1680121" cy="446466"/>
          </a:xfrm>
          <a:prstGeom prst="rect">
            <a:avLst/>
          </a:prstGeom>
          <a:noFill/>
          <a:ln>
            <a:noFill/>
          </a:ln>
        </p:spPr>
      </p:pic>
      <p:sp>
        <p:nvSpPr>
          <p:cNvPr id="368" name="Google Shape;368;p19"/>
          <p:cNvSpPr txBox="1">
            <a:spLocks noGrp="1"/>
          </p:cNvSpPr>
          <p:nvPr>
            <p:ph type="title" idx="4294967295"/>
          </p:nvPr>
        </p:nvSpPr>
        <p:spPr>
          <a:xfrm>
            <a:off x="305780" y="1211937"/>
            <a:ext cx="3168352"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4000"/>
              <a:buFont typeface="Calibri"/>
              <a:buNone/>
            </a:pPr>
            <a:r>
              <a:rPr lang="en-AU" sz="4000" b="0" i="0" u="none" strike="noStrike" cap="none">
                <a:solidFill>
                  <a:schemeClr val="lt1"/>
                </a:solidFill>
                <a:latin typeface="Calibri"/>
                <a:ea typeface="Calibri"/>
                <a:cs typeface="Calibri"/>
                <a:sym typeface="Calibri"/>
              </a:rPr>
              <a:t>Coding movement </a:t>
            </a:r>
            <a:endParaRPr sz="4000" b="0" i="0" u="none" strike="noStrike" cap="none">
              <a:solidFill>
                <a:schemeClr val="lt1"/>
              </a:solidFill>
              <a:latin typeface="Calibri"/>
              <a:ea typeface="Calibri"/>
              <a:cs typeface="Calibri"/>
              <a:sym typeface="Calibri"/>
            </a:endParaRPr>
          </a:p>
        </p:txBody>
      </p:sp>
      <p:grpSp>
        <p:nvGrpSpPr>
          <p:cNvPr id="369" name="Google Shape;369;p19">
            <a:extLst>
              <a:ext uri="{C183D7F6-B498-43B3-948B-1728B52AA6E4}">
                <adec:decorative xmlns:adec="http://schemas.microsoft.com/office/drawing/2017/decorative" val="1"/>
              </a:ext>
            </a:extLst>
          </p:cNvPr>
          <p:cNvGrpSpPr/>
          <p:nvPr/>
        </p:nvGrpSpPr>
        <p:grpSpPr>
          <a:xfrm>
            <a:off x="4012625" y="6448425"/>
            <a:ext cx="4657551" cy="362184"/>
            <a:chOff x="3995936" y="6472055"/>
            <a:chExt cx="4945583" cy="362184"/>
          </a:xfrm>
        </p:grpSpPr>
        <p:sp>
          <p:nvSpPr>
            <p:cNvPr id="370" name="Google Shape;370;p19"/>
            <p:cNvSpPr txBox="1"/>
            <p:nvPr/>
          </p:nvSpPr>
          <p:spPr>
            <a:xfrm>
              <a:off x="3995936" y="6472055"/>
              <a:ext cx="494558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a:p>
          </p:txBody>
        </p:sp>
        <p:pic>
          <p:nvPicPr>
            <p:cNvPr id="371" name="Google Shape;371;p19"/>
            <p:cNvPicPr preferRelativeResize="0"/>
            <p:nvPr/>
          </p:nvPicPr>
          <p:blipFill rotWithShape="1">
            <a:blip r:embed="rId4">
              <a:alphaModFix/>
            </a:blip>
            <a:srcRect/>
            <a:stretch/>
          </p:blipFill>
          <p:spPr>
            <a:xfrm>
              <a:off x="8440734" y="6653264"/>
              <a:ext cx="485775" cy="180975"/>
            </a:xfrm>
            <a:prstGeom prst="rect">
              <a:avLst/>
            </a:prstGeom>
            <a:noFill/>
            <a:ln>
              <a:noFill/>
            </a:ln>
          </p:spPr>
        </p:pic>
      </p:grpSp>
      <p:sp>
        <p:nvSpPr>
          <p:cNvPr id="372" name="Google Shape;372;p19"/>
          <p:cNvSpPr txBox="1"/>
          <p:nvPr/>
        </p:nvSpPr>
        <p:spPr>
          <a:xfrm>
            <a:off x="3911628" y="97973"/>
            <a:ext cx="5111475" cy="61247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800" dirty="0">
                <a:solidFill>
                  <a:schemeClr val="dk1"/>
                </a:solidFill>
                <a:latin typeface="Calibri"/>
                <a:ea typeface="Calibri"/>
                <a:cs typeface="Calibri"/>
                <a:sym typeface="Calibri"/>
              </a:rPr>
              <a:t>How do we make them stay within the maze? </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2800" dirty="0">
                <a:solidFill>
                  <a:schemeClr val="dk1"/>
                </a:solidFill>
                <a:latin typeface="Calibri"/>
                <a:ea typeface="Calibri"/>
                <a:cs typeface="Calibri"/>
                <a:sym typeface="Calibri"/>
              </a:rPr>
              <a:t>Our hero moves with arrow keys</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2800" dirty="0">
                <a:solidFill>
                  <a:schemeClr val="dk1"/>
                </a:solidFill>
                <a:latin typeface="Calibri"/>
                <a:ea typeface="Calibri"/>
                <a:cs typeface="Calibri"/>
                <a:sym typeface="Calibri"/>
              </a:rPr>
              <a:t>What code moves your character up, down, left and right using the arrow keys?</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2800" dirty="0">
                <a:solidFill>
                  <a:schemeClr val="dk1"/>
                </a:solidFill>
                <a:latin typeface="Calibri"/>
                <a:ea typeface="Calibri"/>
                <a:cs typeface="Calibri"/>
                <a:sym typeface="Calibri"/>
              </a:rPr>
              <a:t>We want the ghost to move automatically within the maze</a:t>
            </a:r>
            <a:endParaRPr sz="2800" dirty="0">
              <a:solidFill>
                <a:schemeClr val="dk1"/>
              </a:solidFill>
              <a:latin typeface="Calibri"/>
              <a:ea typeface="Calibri"/>
              <a:cs typeface="Calibri"/>
              <a:sym typeface="Calibri"/>
            </a:endParaRPr>
          </a:p>
        </p:txBody>
      </p:sp>
      <p:sp>
        <p:nvSpPr>
          <p:cNvPr id="373" name="Google Shape;373;p19"/>
          <p:cNvSpPr/>
          <p:nvPr/>
        </p:nvSpPr>
        <p:spPr>
          <a:xfrm>
            <a:off x="1278439" y="6489289"/>
            <a:ext cx="1133644"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i="1">
                <a:solidFill>
                  <a:schemeClr val="lt1"/>
                </a:solidFill>
                <a:latin typeface="Calibri"/>
                <a:ea typeface="Calibri"/>
                <a:cs typeface="Calibri"/>
                <a:sym typeface="Calibri"/>
              </a:rPr>
              <a:t>Image: Flaticon.com</a:t>
            </a:r>
            <a:endParaRPr/>
          </a:p>
        </p:txBody>
      </p:sp>
      <p:pic>
        <p:nvPicPr>
          <p:cNvPr id="374" name="Google Shape;374;p19">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flipH="1">
            <a:off x="1455865" y="5325587"/>
            <a:ext cx="946025" cy="946025"/>
          </a:xfrm>
          <a:prstGeom prst="rect">
            <a:avLst/>
          </a:prstGeom>
          <a:noFill/>
          <a:ln>
            <a:noFill/>
          </a:ln>
        </p:spPr>
      </p:pic>
      <p:pic>
        <p:nvPicPr>
          <p:cNvPr id="375" name="Google Shape;375;p19">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1455865" y="2765565"/>
            <a:ext cx="1017240" cy="1017240"/>
          </a:xfrm>
          <a:prstGeom prst="rect">
            <a:avLst/>
          </a:prstGeom>
          <a:noFill/>
          <a:ln>
            <a:noFill/>
          </a:ln>
        </p:spPr>
      </p:pic>
      <p:pic>
        <p:nvPicPr>
          <p:cNvPr id="376" name="Google Shape;376;p19">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1504255" y="4077072"/>
            <a:ext cx="902959" cy="902959"/>
          </a:xfrm>
          <a:prstGeom prst="rect">
            <a:avLst/>
          </a:prstGeom>
          <a:noFill/>
          <a:ln>
            <a:noFill/>
          </a:ln>
        </p:spPr>
      </p:pic>
      <p:pic>
        <p:nvPicPr>
          <p:cNvPr id="377" name="Google Shape;377;p19">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6003162" y="2375963"/>
            <a:ext cx="779203" cy="779203"/>
          </a:xfrm>
          <a:prstGeom prst="rect">
            <a:avLst/>
          </a:prstGeom>
          <a:noFill/>
          <a:ln>
            <a:noFill/>
          </a:ln>
        </p:spPr>
      </p:pic>
      <p:pic>
        <p:nvPicPr>
          <p:cNvPr id="378" name="Google Shape;378;p19">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flipH="1">
            <a:off x="6075781" y="4437112"/>
            <a:ext cx="719837" cy="719837"/>
          </a:xfrm>
          <a:prstGeom prst="rect">
            <a:avLst/>
          </a:prstGeom>
          <a:noFill/>
          <a:ln>
            <a:noFill/>
          </a:ln>
        </p:spPr>
      </p:pic>
      <p:pic>
        <p:nvPicPr>
          <p:cNvPr id="379" name="Google Shape;379;p19">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5909875" y="1052736"/>
            <a:ext cx="785626" cy="7856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0">
            <a:extLst>
              <a:ext uri="{C183D7F6-B498-43B3-948B-1728B52AA6E4}">
                <adec:decorative xmlns:adec="http://schemas.microsoft.com/office/drawing/2017/decorative" val="1"/>
              </a:ext>
            </a:extLst>
          </p:cNvPr>
          <p:cNvSpPr/>
          <p:nvPr/>
        </p:nvSpPr>
        <p:spPr>
          <a:xfrm>
            <a:off x="0" y="0"/>
            <a:ext cx="3779912" cy="68580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6" name="Google Shape;386;p20" descr="Digital Technologies Hub logo"/>
          <p:cNvPicPr preferRelativeResize="0"/>
          <p:nvPr/>
        </p:nvPicPr>
        <p:blipFill rotWithShape="1">
          <a:blip r:embed="rId3">
            <a:alphaModFix/>
          </a:blip>
          <a:srcRect/>
          <a:stretch/>
        </p:blipFill>
        <p:spPr>
          <a:xfrm>
            <a:off x="155575" y="256851"/>
            <a:ext cx="1680121" cy="446466"/>
          </a:xfrm>
          <a:prstGeom prst="rect">
            <a:avLst/>
          </a:prstGeom>
          <a:noFill/>
          <a:ln>
            <a:noFill/>
          </a:ln>
        </p:spPr>
      </p:pic>
      <p:sp>
        <p:nvSpPr>
          <p:cNvPr id="387" name="Google Shape;387;p20"/>
          <p:cNvSpPr txBox="1">
            <a:spLocks noGrp="1"/>
          </p:cNvSpPr>
          <p:nvPr>
            <p:ph type="title" idx="4294967295"/>
          </p:nvPr>
        </p:nvSpPr>
        <p:spPr>
          <a:xfrm>
            <a:off x="323528" y="1418873"/>
            <a:ext cx="316835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4000"/>
              <a:buFont typeface="Calibri"/>
              <a:buNone/>
            </a:pPr>
            <a:r>
              <a:rPr lang="en-AU" sz="4000" b="0" i="0" u="none" strike="noStrike" cap="none">
                <a:solidFill>
                  <a:schemeClr val="lt1"/>
                </a:solidFill>
                <a:latin typeface="Calibri"/>
                <a:ea typeface="Calibri"/>
                <a:cs typeface="Calibri"/>
                <a:sym typeface="Calibri"/>
              </a:rPr>
              <a:t>Code</a:t>
            </a:r>
            <a:endParaRPr/>
          </a:p>
        </p:txBody>
      </p:sp>
      <p:grpSp>
        <p:nvGrpSpPr>
          <p:cNvPr id="388" name="Google Shape;388;p20">
            <a:extLst>
              <a:ext uri="{C183D7F6-B498-43B3-948B-1728B52AA6E4}">
                <adec:decorative xmlns:adec="http://schemas.microsoft.com/office/drawing/2017/decorative" val="1"/>
              </a:ext>
            </a:extLst>
          </p:cNvPr>
          <p:cNvGrpSpPr/>
          <p:nvPr/>
        </p:nvGrpSpPr>
        <p:grpSpPr>
          <a:xfrm>
            <a:off x="4012625" y="6448425"/>
            <a:ext cx="4657551" cy="362184"/>
            <a:chOff x="3995936" y="6472055"/>
            <a:chExt cx="4945583" cy="362184"/>
          </a:xfrm>
        </p:grpSpPr>
        <p:sp>
          <p:nvSpPr>
            <p:cNvPr id="389" name="Google Shape;389;p20"/>
            <p:cNvSpPr txBox="1"/>
            <p:nvPr/>
          </p:nvSpPr>
          <p:spPr>
            <a:xfrm>
              <a:off x="3995936" y="6472055"/>
              <a:ext cx="494558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a:p>
          </p:txBody>
        </p:sp>
        <p:pic>
          <p:nvPicPr>
            <p:cNvPr id="390" name="Google Shape;390;p20"/>
            <p:cNvPicPr preferRelativeResize="0"/>
            <p:nvPr/>
          </p:nvPicPr>
          <p:blipFill rotWithShape="1">
            <a:blip r:embed="rId4">
              <a:alphaModFix/>
            </a:blip>
            <a:srcRect/>
            <a:stretch/>
          </p:blipFill>
          <p:spPr>
            <a:xfrm>
              <a:off x="8440734" y="6653264"/>
              <a:ext cx="485775" cy="180975"/>
            </a:xfrm>
            <a:prstGeom prst="rect">
              <a:avLst/>
            </a:prstGeom>
            <a:noFill/>
            <a:ln>
              <a:noFill/>
            </a:ln>
          </p:spPr>
        </p:pic>
      </p:grpSp>
      <p:sp>
        <p:nvSpPr>
          <p:cNvPr id="391" name="Google Shape;391;p20"/>
          <p:cNvSpPr txBox="1"/>
          <p:nvPr/>
        </p:nvSpPr>
        <p:spPr>
          <a:xfrm>
            <a:off x="3911607" y="961908"/>
            <a:ext cx="4908865"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800" dirty="0">
                <a:solidFill>
                  <a:schemeClr val="dk1"/>
                </a:solidFill>
                <a:latin typeface="Calibri"/>
                <a:ea typeface="Calibri"/>
                <a:cs typeface="Calibri"/>
                <a:sym typeface="Calibri"/>
              </a:rPr>
              <a:t>To keep in the maze: </a:t>
            </a:r>
            <a:endParaRPr dirty="0"/>
          </a:p>
          <a:p>
            <a:pPr marL="0" marR="0" lvl="0" indent="0" algn="l" rtl="0">
              <a:spcBef>
                <a:spcPts val="0"/>
              </a:spcBef>
              <a:spcAft>
                <a:spcPts val="0"/>
              </a:spcAft>
              <a:buNone/>
            </a:pPr>
            <a:r>
              <a:rPr lang="en-AU" sz="2800" dirty="0">
                <a:solidFill>
                  <a:schemeClr val="dk1"/>
                </a:solidFill>
                <a:latin typeface="Calibri"/>
                <a:ea typeface="Calibri"/>
                <a:cs typeface="Calibri"/>
                <a:sym typeface="Calibri"/>
              </a:rPr>
              <a:t>If the dragon or ghost touches the colour       , then … move back. </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2800" dirty="0">
                <a:solidFill>
                  <a:schemeClr val="dk1"/>
                </a:solidFill>
                <a:latin typeface="Calibri"/>
                <a:ea typeface="Calibri"/>
                <a:cs typeface="Calibri"/>
                <a:sym typeface="Calibri"/>
              </a:rPr>
              <a:t>If our dragon touches the treasure, then … you win.</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2800" dirty="0">
                <a:solidFill>
                  <a:schemeClr val="dk1"/>
                </a:solidFill>
                <a:latin typeface="Calibri"/>
                <a:ea typeface="Calibri"/>
                <a:cs typeface="Calibri"/>
                <a:sym typeface="Calibri"/>
              </a:rPr>
              <a:t>If the ghost catches the dragon, then … game over. </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392" name="Google Shape;392;p20"/>
          <p:cNvSpPr/>
          <p:nvPr/>
        </p:nvSpPr>
        <p:spPr>
          <a:xfrm>
            <a:off x="1278439" y="6489289"/>
            <a:ext cx="1133644"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i="1">
                <a:solidFill>
                  <a:schemeClr val="lt1"/>
                </a:solidFill>
                <a:latin typeface="Calibri"/>
                <a:ea typeface="Calibri"/>
                <a:cs typeface="Calibri"/>
                <a:sym typeface="Calibri"/>
              </a:rPr>
              <a:t>Image: Flaticon.com</a:t>
            </a:r>
            <a:endParaRPr/>
          </a:p>
        </p:txBody>
      </p:sp>
      <p:pic>
        <p:nvPicPr>
          <p:cNvPr id="393" name="Google Shape;393;p2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flipH="1">
            <a:off x="1455865" y="5325587"/>
            <a:ext cx="946025" cy="946025"/>
          </a:xfrm>
          <a:prstGeom prst="rect">
            <a:avLst/>
          </a:prstGeom>
          <a:noFill/>
          <a:ln>
            <a:noFill/>
          </a:ln>
        </p:spPr>
      </p:pic>
      <p:pic>
        <p:nvPicPr>
          <p:cNvPr id="394" name="Google Shape;394;p20">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1455865" y="2765565"/>
            <a:ext cx="1017240" cy="1017240"/>
          </a:xfrm>
          <a:prstGeom prst="rect">
            <a:avLst/>
          </a:prstGeom>
          <a:noFill/>
          <a:ln>
            <a:noFill/>
          </a:ln>
        </p:spPr>
      </p:pic>
      <p:pic>
        <p:nvPicPr>
          <p:cNvPr id="395" name="Google Shape;395;p20">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1504255" y="4077072"/>
            <a:ext cx="902959" cy="902959"/>
          </a:xfrm>
          <a:prstGeom prst="rect">
            <a:avLst/>
          </a:prstGeom>
          <a:noFill/>
          <a:ln>
            <a:noFill/>
          </a:ln>
        </p:spPr>
      </p:pic>
      <p:pic>
        <p:nvPicPr>
          <p:cNvPr id="396" name="Google Shape;396;p20" descr="A blue box the same colour as the maze wall"/>
          <p:cNvPicPr preferRelativeResize="0"/>
          <p:nvPr/>
        </p:nvPicPr>
        <p:blipFill rotWithShape="1">
          <a:blip r:embed="rId8">
            <a:alphaModFix/>
          </a:blip>
          <a:srcRect/>
          <a:stretch/>
        </p:blipFill>
        <p:spPr>
          <a:xfrm>
            <a:off x="5580112" y="1930025"/>
            <a:ext cx="333375" cy="285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0">
            <a:extLst>
              <a:ext uri="{C183D7F6-B498-43B3-948B-1728B52AA6E4}">
                <adec:decorative xmlns:adec="http://schemas.microsoft.com/office/drawing/2017/decorative" val="1"/>
              </a:ext>
            </a:extLst>
          </p:cNvPr>
          <p:cNvSpPr/>
          <p:nvPr/>
        </p:nvSpPr>
        <p:spPr>
          <a:xfrm>
            <a:off x="0" y="0"/>
            <a:ext cx="3779912" cy="68580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6" name="Google Shape;386;p20" descr="Digital Technologies Hub logo"/>
          <p:cNvPicPr preferRelativeResize="0"/>
          <p:nvPr/>
        </p:nvPicPr>
        <p:blipFill rotWithShape="1">
          <a:blip r:embed="rId3">
            <a:alphaModFix/>
          </a:blip>
          <a:srcRect/>
          <a:stretch/>
        </p:blipFill>
        <p:spPr>
          <a:xfrm>
            <a:off x="155575" y="256851"/>
            <a:ext cx="1680121" cy="446466"/>
          </a:xfrm>
          <a:prstGeom prst="rect">
            <a:avLst/>
          </a:prstGeom>
          <a:noFill/>
          <a:ln>
            <a:noFill/>
          </a:ln>
        </p:spPr>
      </p:pic>
      <p:sp>
        <p:nvSpPr>
          <p:cNvPr id="387" name="Google Shape;387;p20"/>
          <p:cNvSpPr txBox="1">
            <a:spLocks noGrp="1"/>
          </p:cNvSpPr>
          <p:nvPr>
            <p:ph type="title" idx="4294967295"/>
          </p:nvPr>
        </p:nvSpPr>
        <p:spPr>
          <a:xfrm>
            <a:off x="323528" y="1418873"/>
            <a:ext cx="3168352"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4000"/>
              <a:buFont typeface="Calibri"/>
              <a:buNone/>
            </a:pPr>
            <a:r>
              <a:rPr lang="en-AU" sz="4000" b="0" i="0" u="none" strike="noStrike" cap="none" dirty="0">
                <a:solidFill>
                  <a:schemeClr val="lt1"/>
                </a:solidFill>
                <a:latin typeface="Calibri"/>
                <a:ea typeface="Calibri"/>
                <a:cs typeface="Calibri"/>
                <a:sym typeface="Calibri"/>
              </a:rPr>
              <a:t>What might happen in this game? </a:t>
            </a:r>
            <a:endParaRPr dirty="0"/>
          </a:p>
        </p:txBody>
      </p:sp>
      <p:grpSp>
        <p:nvGrpSpPr>
          <p:cNvPr id="388" name="Google Shape;388;p20">
            <a:extLst>
              <a:ext uri="{C183D7F6-B498-43B3-948B-1728B52AA6E4}">
                <adec:decorative xmlns:adec="http://schemas.microsoft.com/office/drawing/2017/decorative" val="1"/>
              </a:ext>
            </a:extLst>
          </p:cNvPr>
          <p:cNvGrpSpPr/>
          <p:nvPr/>
        </p:nvGrpSpPr>
        <p:grpSpPr>
          <a:xfrm>
            <a:off x="4012625" y="6448425"/>
            <a:ext cx="4657551" cy="362184"/>
            <a:chOff x="3995936" y="6472055"/>
            <a:chExt cx="4945583" cy="362184"/>
          </a:xfrm>
        </p:grpSpPr>
        <p:sp>
          <p:nvSpPr>
            <p:cNvPr id="389" name="Google Shape;389;p20"/>
            <p:cNvSpPr txBox="1"/>
            <p:nvPr/>
          </p:nvSpPr>
          <p:spPr>
            <a:xfrm>
              <a:off x="3995936" y="6472055"/>
              <a:ext cx="494558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a:p>
          </p:txBody>
        </p:sp>
        <p:pic>
          <p:nvPicPr>
            <p:cNvPr id="390" name="Google Shape;390;p20"/>
            <p:cNvPicPr preferRelativeResize="0"/>
            <p:nvPr/>
          </p:nvPicPr>
          <p:blipFill rotWithShape="1">
            <a:blip r:embed="rId4">
              <a:alphaModFix/>
            </a:blip>
            <a:srcRect/>
            <a:stretch/>
          </p:blipFill>
          <p:spPr>
            <a:xfrm>
              <a:off x="8440734" y="6653264"/>
              <a:ext cx="485775" cy="180975"/>
            </a:xfrm>
            <a:prstGeom prst="rect">
              <a:avLst/>
            </a:prstGeom>
            <a:noFill/>
            <a:ln>
              <a:noFill/>
            </a:ln>
          </p:spPr>
        </p:pic>
      </p:grpSp>
      <p:sp>
        <p:nvSpPr>
          <p:cNvPr id="391" name="Google Shape;391;p20"/>
          <p:cNvSpPr txBox="1"/>
          <p:nvPr/>
        </p:nvSpPr>
        <p:spPr>
          <a:xfrm>
            <a:off x="4012625" y="5271572"/>
            <a:ext cx="490886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800" dirty="0">
                <a:solidFill>
                  <a:schemeClr val="dk1"/>
                </a:solidFill>
                <a:latin typeface="Calibri"/>
                <a:ea typeface="Calibri"/>
                <a:cs typeface="Calibri"/>
                <a:sym typeface="Calibri"/>
              </a:rPr>
              <a:t>To keep in the maze: </a:t>
            </a:r>
            <a:endParaRPr dirty="0"/>
          </a:p>
        </p:txBody>
      </p:sp>
      <p:sp>
        <p:nvSpPr>
          <p:cNvPr id="392" name="Google Shape;392;p20"/>
          <p:cNvSpPr/>
          <p:nvPr/>
        </p:nvSpPr>
        <p:spPr>
          <a:xfrm>
            <a:off x="1278439" y="6489289"/>
            <a:ext cx="1133644"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i="1">
                <a:solidFill>
                  <a:schemeClr val="lt1"/>
                </a:solidFill>
                <a:latin typeface="Calibri"/>
                <a:ea typeface="Calibri"/>
                <a:cs typeface="Calibri"/>
                <a:sym typeface="Calibri"/>
              </a:rPr>
              <a:t>Image: Flaticon.com</a:t>
            </a:r>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1"/>
            <a:ext cx="5378530" cy="6060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061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ef8da0a5c6_0_0">
            <a:extLst>
              <a:ext uri="{C183D7F6-B498-43B3-948B-1728B52AA6E4}">
                <adec:decorative xmlns:adec="http://schemas.microsoft.com/office/drawing/2017/decorative" val="1"/>
              </a:ext>
            </a:extLst>
          </p:cNvPr>
          <p:cNvSpPr/>
          <p:nvPr/>
        </p:nvSpPr>
        <p:spPr>
          <a:xfrm>
            <a:off x="0" y="0"/>
            <a:ext cx="3780000" cy="68580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3" name="Google Shape;423;g2ef8da0a5c6_0_0" descr="Digital Technologies Hub logo"/>
          <p:cNvPicPr preferRelativeResize="0"/>
          <p:nvPr/>
        </p:nvPicPr>
        <p:blipFill rotWithShape="1">
          <a:blip r:embed="rId3">
            <a:alphaModFix/>
          </a:blip>
          <a:srcRect/>
          <a:stretch/>
        </p:blipFill>
        <p:spPr>
          <a:xfrm>
            <a:off x="155575" y="256851"/>
            <a:ext cx="1680121" cy="446466"/>
          </a:xfrm>
          <a:prstGeom prst="rect">
            <a:avLst/>
          </a:prstGeom>
          <a:noFill/>
          <a:ln>
            <a:noFill/>
          </a:ln>
        </p:spPr>
      </p:pic>
      <p:sp>
        <p:nvSpPr>
          <p:cNvPr id="424" name="Google Shape;424;g2ef8da0a5c6_0_0"/>
          <p:cNvSpPr txBox="1">
            <a:spLocks noGrp="1"/>
          </p:cNvSpPr>
          <p:nvPr>
            <p:ph type="title" idx="4294967295"/>
          </p:nvPr>
        </p:nvSpPr>
        <p:spPr>
          <a:xfrm>
            <a:off x="323528" y="1418873"/>
            <a:ext cx="2859600" cy="1938952"/>
          </a:xfrm>
          <a:prstGeom prst="rect">
            <a:avLst/>
          </a:prstGeom>
          <a:noFill/>
          <a:ln>
            <a:noFill/>
          </a:ln>
        </p:spPr>
        <p:txBody>
          <a:bodyPr spcFirstLastPara="1" wrap="square" lIns="91425" tIns="45700" rIns="91425" bIns="45700" anchor="t" anchorCtr="0">
            <a:spAutoFit/>
          </a:bodyPr>
          <a:lstStyle/>
          <a:p>
            <a:pPr algn="l">
              <a:buClr>
                <a:schemeClr val="lt1"/>
              </a:buClr>
              <a:buSzPts val="4000"/>
            </a:pPr>
            <a:r>
              <a:rPr lang="en-AU" sz="4000" b="0" i="0" u="none" strike="noStrike" cap="none" dirty="0">
                <a:solidFill>
                  <a:schemeClr val="lt1"/>
                </a:solidFill>
                <a:latin typeface="Calibri"/>
                <a:ea typeface="Calibri"/>
                <a:cs typeface="Calibri"/>
                <a:sym typeface="Calibri"/>
              </a:rPr>
              <a:t>Generate designs</a:t>
            </a:r>
            <a:r>
              <a:rPr lang="en-AU" sz="4000" dirty="0">
                <a:solidFill>
                  <a:schemeClr val="lt1"/>
                </a:solidFill>
              </a:rPr>
              <a:t>: one level</a:t>
            </a:r>
            <a:endParaRPr dirty="0">
              <a:solidFill>
                <a:schemeClr val="lt1"/>
              </a:solidFill>
            </a:endParaRPr>
          </a:p>
        </p:txBody>
      </p:sp>
      <p:grpSp>
        <p:nvGrpSpPr>
          <p:cNvPr id="425" name="Google Shape;425;g2ef8da0a5c6_0_0">
            <a:extLst>
              <a:ext uri="{C183D7F6-B498-43B3-948B-1728B52AA6E4}">
                <adec:decorative xmlns:adec="http://schemas.microsoft.com/office/drawing/2017/decorative" val="1"/>
              </a:ext>
            </a:extLst>
          </p:cNvPr>
          <p:cNvGrpSpPr/>
          <p:nvPr/>
        </p:nvGrpSpPr>
        <p:grpSpPr>
          <a:xfrm>
            <a:off x="4012786" y="6448425"/>
            <a:ext cx="4657672" cy="362184"/>
            <a:chOff x="3995936" y="6472055"/>
            <a:chExt cx="4945500" cy="362184"/>
          </a:xfrm>
        </p:grpSpPr>
        <p:sp>
          <p:nvSpPr>
            <p:cNvPr id="426" name="Google Shape;426;g2ef8da0a5c6_0_0"/>
            <p:cNvSpPr txBox="1"/>
            <p:nvPr/>
          </p:nvSpPr>
          <p:spPr>
            <a:xfrm>
              <a:off x="3995936" y="6472055"/>
              <a:ext cx="49455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a:p>
          </p:txBody>
        </p:sp>
        <p:pic>
          <p:nvPicPr>
            <p:cNvPr id="427" name="Google Shape;427;g2ef8da0a5c6_0_0"/>
            <p:cNvPicPr preferRelativeResize="0"/>
            <p:nvPr/>
          </p:nvPicPr>
          <p:blipFill rotWithShape="1">
            <a:blip r:embed="rId4">
              <a:alphaModFix/>
            </a:blip>
            <a:srcRect/>
            <a:stretch/>
          </p:blipFill>
          <p:spPr>
            <a:xfrm>
              <a:off x="8440734" y="6653264"/>
              <a:ext cx="485775" cy="180975"/>
            </a:xfrm>
            <a:prstGeom prst="rect">
              <a:avLst/>
            </a:prstGeom>
            <a:noFill/>
            <a:ln>
              <a:noFill/>
            </a:ln>
          </p:spPr>
        </p:pic>
      </p:grpSp>
      <p:pic>
        <p:nvPicPr>
          <p:cNvPr id="428" name="Google Shape;428;g2ef8da0a5c6_0_0" descr="Icon representing generating ideas "/>
          <p:cNvPicPr preferRelativeResize="0"/>
          <p:nvPr/>
        </p:nvPicPr>
        <p:blipFill rotWithShape="1">
          <a:blip r:embed="rId5">
            <a:alphaModFix/>
          </a:blip>
          <a:srcRect/>
          <a:stretch/>
        </p:blipFill>
        <p:spPr>
          <a:xfrm>
            <a:off x="467544" y="3284984"/>
            <a:ext cx="3047315" cy="3047315"/>
          </a:xfrm>
          <a:prstGeom prst="rect">
            <a:avLst/>
          </a:prstGeom>
          <a:noFill/>
          <a:ln>
            <a:noFill/>
          </a:ln>
        </p:spPr>
      </p:pic>
      <p:sp>
        <p:nvSpPr>
          <p:cNvPr id="429" name="Google Shape;429;g2ef8da0a5c6_0_0"/>
          <p:cNvSpPr/>
          <p:nvPr/>
        </p:nvSpPr>
        <p:spPr>
          <a:xfrm>
            <a:off x="421113" y="6332299"/>
            <a:ext cx="1133700"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900" i="1">
                <a:solidFill>
                  <a:schemeClr val="dk1"/>
                </a:solidFill>
                <a:latin typeface="Calibri"/>
                <a:ea typeface="Calibri"/>
                <a:cs typeface="Calibri"/>
                <a:sym typeface="Calibri"/>
              </a:rPr>
              <a:t>Image: Flaticon.com</a:t>
            </a:r>
            <a:endParaRPr/>
          </a:p>
        </p:txBody>
      </p:sp>
      <p:pic>
        <p:nvPicPr>
          <p:cNvPr id="430" name="Google Shape;430;g2ef8da0a5c6_0_0" descr="A worksheet to create a mini game. Choose a theme. Choose a backdrop, Choose a main character. What is the aim of the game? Describe your game."/>
          <p:cNvPicPr preferRelativeResize="0"/>
          <p:nvPr/>
        </p:nvPicPr>
        <p:blipFill>
          <a:blip r:embed="rId6">
            <a:alphaModFix/>
          </a:blip>
          <a:stretch>
            <a:fillRect/>
          </a:stretch>
        </p:blipFill>
        <p:spPr>
          <a:xfrm>
            <a:off x="3838875" y="0"/>
            <a:ext cx="5109451" cy="6858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
            <a:extLst>
              <a:ext uri="{C183D7F6-B498-43B3-948B-1728B52AA6E4}">
                <adec:decorative xmlns:adec="http://schemas.microsoft.com/office/drawing/2017/decorative" val="1"/>
              </a:ext>
            </a:extLst>
          </p:cNvPr>
          <p:cNvPicPr preferRelativeResize="0"/>
          <p:nvPr/>
        </p:nvPicPr>
        <p:blipFill rotWithShape="1">
          <a:blip r:embed="rId3">
            <a:alphaModFix/>
          </a:blip>
          <a:srcRect b="68577"/>
          <a:stretch/>
        </p:blipFill>
        <p:spPr>
          <a:xfrm>
            <a:off x="1" y="-4400"/>
            <a:ext cx="3325385" cy="6862400"/>
          </a:xfrm>
          <a:prstGeom prst="rect">
            <a:avLst/>
          </a:prstGeom>
          <a:noFill/>
          <a:ln>
            <a:noFill/>
          </a:ln>
        </p:spPr>
      </p:pic>
      <p:pic>
        <p:nvPicPr>
          <p:cNvPr id="106" name="Google Shape;106;p2" descr="Digital Technologies Hub logo"/>
          <p:cNvPicPr preferRelativeResize="0"/>
          <p:nvPr/>
        </p:nvPicPr>
        <p:blipFill rotWithShape="1">
          <a:blip r:embed="rId4">
            <a:alphaModFix/>
          </a:blip>
          <a:srcRect/>
          <a:stretch/>
        </p:blipFill>
        <p:spPr>
          <a:xfrm>
            <a:off x="155575" y="256851"/>
            <a:ext cx="1680121" cy="446466"/>
          </a:xfrm>
          <a:prstGeom prst="rect">
            <a:avLst/>
          </a:prstGeom>
          <a:noFill/>
          <a:ln>
            <a:noFill/>
          </a:ln>
        </p:spPr>
      </p:pic>
      <p:sp>
        <p:nvSpPr>
          <p:cNvPr id="107" name="Google Shape;107;p2"/>
          <p:cNvSpPr txBox="1">
            <a:spLocks noGrp="1"/>
          </p:cNvSpPr>
          <p:nvPr>
            <p:ph type="title" idx="4294967295"/>
          </p:nvPr>
        </p:nvSpPr>
        <p:spPr>
          <a:xfrm>
            <a:off x="156738" y="771337"/>
            <a:ext cx="3168352" cy="707846"/>
          </a:xfrm>
          <a:prstGeom prst="rect">
            <a:avLst/>
          </a:prstGeom>
          <a:noFill/>
          <a:ln>
            <a:noFill/>
          </a:ln>
        </p:spPr>
        <p:txBody>
          <a:bodyPr spcFirstLastPara="1" wrap="square" lIns="91425" tIns="45700" rIns="91425" bIns="45700" anchor="t" anchorCtr="0">
            <a:spAutoFit/>
          </a:bodyPr>
          <a:lstStyle/>
          <a:p>
            <a:pPr algn="l">
              <a:buClr>
                <a:schemeClr val="lt1"/>
              </a:buClr>
              <a:buSzPts val="4000"/>
            </a:pPr>
            <a:r>
              <a:rPr lang="en-AU" sz="4000" dirty="0">
                <a:solidFill>
                  <a:schemeClr val="lt1"/>
                </a:solidFill>
              </a:rPr>
              <a:t>Branching</a:t>
            </a:r>
            <a:endParaRPr lang="en-AU" sz="4000" b="0" i="0" u="none" strike="noStrike" cap="none" dirty="0">
              <a:solidFill>
                <a:schemeClr val="lt1"/>
              </a:solidFill>
              <a:latin typeface="Calibri"/>
              <a:ea typeface="Calibri"/>
              <a:cs typeface="Calibri"/>
            </a:endParaRPr>
          </a:p>
        </p:txBody>
      </p:sp>
      <p:grpSp>
        <p:nvGrpSpPr>
          <p:cNvPr id="108" name="Google Shape;108;p2">
            <a:extLst>
              <a:ext uri="{C183D7F6-B498-43B3-948B-1728B52AA6E4}">
                <adec:decorative xmlns:adec="http://schemas.microsoft.com/office/drawing/2017/decorative" val="1"/>
              </a:ext>
            </a:extLst>
          </p:cNvPr>
          <p:cNvGrpSpPr/>
          <p:nvPr/>
        </p:nvGrpSpPr>
        <p:grpSpPr>
          <a:xfrm>
            <a:off x="4012625" y="6448425"/>
            <a:ext cx="4657551" cy="362184"/>
            <a:chOff x="3995936" y="6472055"/>
            <a:chExt cx="4945583" cy="362184"/>
          </a:xfrm>
        </p:grpSpPr>
        <p:sp>
          <p:nvSpPr>
            <p:cNvPr id="109" name="Google Shape;109;p2"/>
            <p:cNvSpPr txBox="1"/>
            <p:nvPr/>
          </p:nvSpPr>
          <p:spPr>
            <a:xfrm>
              <a:off x="3995936" y="6472055"/>
              <a:ext cx="494558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a:p>
          </p:txBody>
        </p:sp>
        <p:pic>
          <p:nvPicPr>
            <p:cNvPr id="110" name="Google Shape;110;p2"/>
            <p:cNvPicPr preferRelativeResize="0"/>
            <p:nvPr/>
          </p:nvPicPr>
          <p:blipFill rotWithShape="1">
            <a:blip r:embed="rId5">
              <a:alphaModFix/>
            </a:blip>
            <a:srcRect/>
            <a:stretch/>
          </p:blipFill>
          <p:spPr>
            <a:xfrm>
              <a:off x="8440734" y="6653264"/>
              <a:ext cx="485775" cy="180975"/>
            </a:xfrm>
            <a:prstGeom prst="rect">
              <a:avLst/>
            </a:prstGeom>
            <a:noFill/>
            <a:ln>
              <a:noFill/>
            </a:ln>
          </p:spPr>
        </p:pic>
      </p:grpSp>
      <p:sp>
        <p:nvSpPr>
          <p:cNvPr id="115" name="Google Shape;115;p2"/>
          <p:cNvSpPr/>
          <p:nvPr/>
        </p:nvSpPr>
        <p:spPr>
          <a:xfrm>
            <a:off x="281840" y="6453310"/>
            <a:ext cx="1176925" cy="369291"/>
          </a:xfrm>
          <a:prstGeom prst="rect">
            <a:avLst/>
          </a:prstGeom>
          <a:noFill/>
          <a:ln>
            <a:noFill/>
          </a:ln>
        </p:spPr>
        <p:txBody>
          <a:bodyPr spcFirstLastPara="1" wrap="square" lIns="91425" tIns="45700" rIns="91425" bIns="45700" anchor="t" anchorCtr="0">
            <a:spAutoFit/>
          </a:bodyPr>
          <a:lstStyle/>
          <a:p>
            <a:r>
              <a:rPr lang="en-AU" sz="900" i="1" dirty="0">
                <a:solidFill>
                  <a:schemeClr val="lt1"/>
                </a:solidFill>
                <a:latin typeface="Calibri"/>
                <a:ea typeface="Calibri"/>
                <a:cs typeface="Calibri"/>
                <a:sym typeface="Calibri"/>
              </a:rPr>
              <a:t>Images: flowchart drawn with draw.io</a:t>
            </a:r>
            <a:endParaRPr dirty="0" err="1">
              <a:solidFill>
                <a:schemeClr val="lt1"/>
              </a:solidFill>
            </a:endParaRPr>
          </a:p>
        </p:txBody>
      </p:sp>
      <p:pic>
        <p:nvPicPr>
          <p:cNvPr id="2" name="Picture 1" descr="A diagram of a path">
            <a:extLst>
              <a:ext uri="{FF2B5EF4-FFF2-40B4-BE49-F238E27FC236}">
                <a16:creationId xmlns:a16="http://schemas.microsoft.com/office/drawing/2014/main" id="{2D8B576E-960A-A3B8-3724-3B1B771F2D6C}"/>
              </a:ext>
            </a:extLst>
          </p:cNvPr>
          <p:cNvPicPr>
            <a:picLocks noChangeAspect="1"/>
          </p:cNvPicPr>
          <p:nvPr/>
        </p:nvPicPr>
        <p:blipFill>
          <a:blip r:embed="rId6"/>
          <a:stretch>
            <a:fillRect/>
          </a:stretch>
        </p:blipFill>
        <p:spPr>
          <a:xfrm>
            <a:off x="1832007" y="1597072"/>
            <a:ext cx="6366549" cy="4699322"/>
          </a:xfrm>
          <a:prstGeom prst="rect">
            <a:avLst/>
          </a:prstGeom>
        </p:spPr>
      </p:pic>
      <p:sp>
        <p:nvSpPr>
          <p:cNvPr id="3" name="Rectangle 2">
            <a:extLst>
              <a:ext uri="{FF2B5EF4-FFF2-40B4-BE49-F238E27FC236}">
                <a16:creationId xmlns:a16="http://schemas.microsoft.com/office/drawing/2014/main" id="{FA795C6F-4A6F-4C88-30FF-46C4EFA18208}"/>
              </a:ext>
            </a:extLst>
          </p:cNvPr>
          <p:cNvSpPr/>
          <p:nvPr/>
        </p:nvSpPr>
        <p:spPr>
          <a:xfrm>
            <a:off x="2051538" y="4887589"/>
            <a:ext cx="1273848" cy="595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69D7C8E-9E09-ACEF-8199-F7D3027ADE77}"/>
              </a:ext>
            </a:extLst>
          </p:cNvPr>
          <p:cNvSpPr/>
          <p:nvPr/>
        </p:nvSpPr>
        <p:spPr>
          <a:xfrm>
            <a:off x="6672715" y="4887589"/>
            <a:ext cx="1273664" cy="595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1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5">
            <a:extLst>
              <a:ext uri="{C183D7F6-B498-43B3-948B-1728B52AA6E4}">
                <adec:decorative xmlns:adec="http://schemas.microsoft.com/office/drawing/2017/decorative" val="1"/>
              </a:ext>
            </a:extLst>
          </p:cNvPr>
          <p:cNvSpPr/>
          <p:nvPr/>
        </p:nvSpPr>
        <p:spPr>
          <a:xfrm>
            <a:off x="0" y="764704"/>
            <a:ext cx="9144000" cy="6093296"/>
          </a:xfrm>
          <a:prstGeom prst="rect">
            <a:avLst/>
          </a:prstGeom>
          <a:solidFill>
            <a:srgbClr val="EDEBE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4" name="Google Shape;294;p15">
            <a:extLst>
              <a:ext uri="{C183D7F6-B498-43B3-948B-1728B52AA6E4}">
                <adec:decorative xmlns:adec="http://schemas.microsoft.com/office/drawing/2017/decorative" val="1"/>
              </a:ext>
            </a:extLst>
          </p:cNvPr>
          <p:cNvPicPr preferRelativeResize="0"/>
          <p:nvPr/>
        </p:nvPicPr>
        <p:blipFill rotWithShape="1">
          <a:blip r:embed="rId3">
            <a:alphaModFix/>
          </a:blip>
          <a:srcRect b="68577"/>
          <a:stretch/>
        </p:blipFill>
        <p:spPr>
          <a:xfrm>
            <a:off x="1" y="-17768"/>
            <a:ext cx="9144000" cy="782472"/>
          </a:xfrm>
          <a:prstGeom prst="rect">
            <a:avLst/>
          </a:prstGeom>
          <a:noFill/>
          <a:ln>
            <a:noFill/>
          </a:ln>
        </p:spPr>
      </p:pic>
      <p:pic>
        <p:nvPicPr>
          <p:cNvPr id="295" name="Google Shape;295;p15" descr="Digital Technologies Hub logo"/>
          <p:cNvPicPr preferRelativeResize="0"/>
          <p:nvPr/>
        </p:nvPicPr>
        <p:blipFill rotWithShape="1">
          <a:blip r:embed="rId4">
            <a:alphaModFix/>
          </a:blip>
          <a:srcRect/>
          <a:stretch/>
        </p:blipFill>
        <p:spPr>
          <a:xfrm>
            <a:off x="172545" y="164328"/>
            <a:ext cx="1680121" cy="446466"/>
          </a:xfrm>
          <a:prstGeom prst="rect">
            <a:avLst/>
          </a:prstGeom>
          <a:noFill/>
          <a:ln>
            <a:noFill/>
          </a:ln>
        </p:spPr>
      </p:pic>
      <p:sp>
        <p:nvSpPr>
          <p:cNvPr id="296" name="Google Shape;296;p15"/>
          <p:cNvSpPr txBox="1">
            <a:spLocks noGrp="1"/>
          </p:cNvSpPr>
          <p:nvPr>
            <p:ph type="title" idx="4294967295"/>
          </p:nvPr>
        </p:nvSpPr>
        <p:spPr>
          <a:xfrm>
            <a:off x="2699792" y="33618"/>
            <a:ext cx="571930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4000"/>
              <a:buFont typeface="Calibri"/>
              <a:buNone/>
            </a:pPr>
            <a:r>
              <a:rPr lang="en-AU" sz="4000" b="0" i="0" u="none" strike="noStrike" cap="none" dirty="0">
                <a:solidFill>
                  <a:schemeClr val="lt1"/>
                </a:solidFill>
                <a:latin typeface="Calibri"/>
                <a:ea typeface="Calibri"/>
                <a:cs typeface="Calibri"/>
                <a:sym typeface="Calibri"/>
              </a:rPr>
              <a:t>A </a:t>
            </a:r>
            <a:r>
              <a:rPr lang="en-AU" sz="4000" dirty="0">
                <a:solidFill>
                  <a:schemeClr val="lt1"/>
                </a:solidFill>
              </a:rPr>
              <a:t>three-level</a:t>
            </a:r>
            <a:r>
              <a:rPr lang="en-AU" sz="4000" b="0" i="0" u="none" strike="noStrike" cap="none" dirty="0">
                <a:solidFill>
                  <a:schemeClr val="lt1"/>
                </a:solidFill>
                <a:latin typeface="Calibri"/>
                <a:ea typeface="Calibri"/>
                <a:cs typeface="Calibri"/>
                <a:sym typeface="Calibri"/>
              </a:rPr>
              <a:t> mini-game</a:t>
            </a:r>
            <a:endParaRPr dirty="0">
              <a:solidFill>
                <a:schemeClr val="lt1"/>
              </a:solidFill>
            </a:endParaRPr>
          </a:p>
        </p:txBody>
      </p:sp>
      <p:grpSp>
        <p:nvGrpSpPr>
          <p:cNvPr id="297" name="Google Shape;297;p15">
            <a:extLst>
              <a:ext uri="{C183D7F6-B498-43B3-948B-1728B52AA6E4}">
                <adec:decorative xmlns:adec="http://schemas.microsoft.com/office/drawing/2017/decorative" val="1"/>
              </a:ext>
            </a:extLst>
          </p:cNvPr>
          <p:cNvGrpSpPr/>
          <p:nvPr/>
        </p:nvGrpSpPr>
        <p:grpSpPr>
          <a:xfrm>
            <a:off x="173944" y="6472055"/>
            <a:ext cx="8767575" cy="215444"/>
            <a:chOff x="173944" y="6472055"/>
            <a:chExt cx="8767575" cy="215444"/>
          </a:xfrm>
        </p:grpSpPr>
        <p:sp>
          <p:nvSpPr>
            <p:cNvPr id="298" name="Google Shape;298;p15"/>
            <p:cNvSpPr txBox="1"/>
            <p:nvPr/>
          </p:nvSpPr>
          <p:spPr>
            <a:xfrm>
              <a:off x="173944" y="6472055"/>
              <a:ext cx="876757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a:p>
          </p:txBody>
        </p:sp>
        <p:pic>
          <p:nvPicPr>
            <p:cNvPr id="299" name="Google Shape;299;p15"/>
            <p:cNvPicPr preferRelativeResize="0"/>
            <p:nvPr/>
          </p:nvPicPr>
          <p:blipFill rotWithShape="1">
            <a:blip r:embed="rId5">
              <a:alphaModFix/>
            </a:blip>
            <a:srcRect/>
            <a:stretch/>
          </p:blipFill>
          <p:spPr>
            <a:xfrm>
              <a:off x="7092280" y="6506524"/>
              <a:ext cx="485775" cy="180975"/>
            </a:xfrm>
            <a:prstGeom prst="rect">
              <a:avLst/>
            </a:prstGeom>
            <a:noFill/>
            <a:ln>
              <a:noFill/>
            </a:ln>
          </p:spPr>
        </p:pic>
      </p:grpSp>
      <p:sp>
        <p:nvSpPr>
          <p:cNvPr id="301" name="Google Shape;301;p15"/>
          <p:cNvSpPr/>
          <p:nvPr/>
        </p:nvSpPr>
        <p:spPr>
          <a:xfrm>
            <a:off x="1187624" y="6221406"/>
            <a:ext cx="1436612"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i="1" dirty="0">
                <a:solidFill>
                  <a:schemeClr val="dk1"/>
                </a:solidFill>
                <a:latin typeface="Calibri"/>
                <a:ea typeface="Calibri"/>
                <a:cs typeface="Calibri"/>
                <a:sym typeface="Calibri"/>
              </a:rPr>
              <a:t>Image: Designed in Canva</a:t>
            </a:r>
            <a:endParaRPr sz="900" i="1" dirty="0">
              <a:solidFill>
                <a:schemeClr val="dk1"/>
              </a:solidFill>
              <a:latin typeface="Calibri"/>
              <a:ea typeface="Calibri"/>
              <a:cs typeface="Calibri"/>
              <a:sym typeface="Calibri"/>
            </a:endParaRPr>
          </a:p>
        </p:txBody>
      </p:sp>
      <p:pic>
        <p:nvPicPr>
          <p:cNvPr id="2" name="Picture 1" descr="A template to record ideas in boxes for a three level game. Level 1, Level 2 and Level 3. In first box for each level Characters and backdrop. In second box for each level create a goal . In third box for first two levels how you move to next level. In last box for level three how you finish the game.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756" y="806132"/>
            <a:ext cx="7404212" cy="541527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2">
            <a:extLst>
              <a:ext uri="{C183D7F6-B498-43B3-948B-1728B52AA6E4}">
                <adec:decorative xmlns:adec="http://schemas.microsoft.com/office/drawing/2017/decorative" val="1"/>
              </a:ext>
            </a:extLst>
          </p:cNvPr>
          <p:cNvSpPr/>
          <p:nvPr/>
        </p:nvSpPr>
        <p:spPr>
          <a:xfrm>
            <a:off x="0" y="0"/>
            <a:ext cx="3779912" cy="68580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7" name="Google Shape;437;p22" descr="Digital Technologies Hub logo"/>
          <p:cNvPicPr preferRelativeResize="0"/>
          <p:nvPr/>
        </p:nvPicPr>
        <p:blipFill rotWithShape="1">
          <a:blip r:embed="rId3">
            <a:alphaModFix/>
          </a:blip>
          <a:srcRect/>
          <a:stretch/>
        </p:blipFill>
        <p:spPr>
          <a:xfrm>
            <a:off x="155575" y="256851"/>
            <a:ext cx="1680121" cy="446466"/>
          </a:xfrm>
          <a:prstGeom prst="rect">
            <a:avLst/>
          </a:prstGeom>
          <a:noFill/>
          <a:ln>
            <a:noFill/>
          </a:ln>
        </p:spPr>
      </p:pic>
      <p:sp>
        <p:nvSpPr>
          <p:cNvPr id="438" name="Google Shape;438;p22"/>
          <p:cNvSpPr txBox="1">
            <a:spLocks noGrp="1"/>
          </p:cNvSpPr>
          <p:nvPr>
            <p:ph type="title" idx="4294967295"/>
          </p:nvPr>
        </p:nvSpPr>
        <p:spPr>
          <a:xfrm>
            <a:off x="323528" y="1418873"/>
            <a:ext cx="2859651" cy="1938952"/>
          </a:xfrm>
          <a:prstGeom prst="rect">
            <a:avLst/>
          </a:prstGeom>
          <a:noFill/>
          <a:ln>
            <a:noFill/>
          </a:ln>
        </p:spPr>
        <p:txBody>
          <a:bodyPr spcFirstLastPara="1" wrap="square" lIns="91425" tIns="45700" rIns="91425" bIns="45700" anchor="t" anchorCtr="0">
            <a:spAutoFit/>
          </a:bodyPr>
          <a:lstStyle/>
          <a:p>
            <a:pPr algn="l">
              <a:buClr>
                <a:schemeClr val="lt1"/>
              </a:buClr>
              <a:buSzPts val="4000"/>
            </a:pPr>
            <a:r>
              <a:rPr lang="en-AU" sz="4000" b="0" i="0" u="none" strike="noStrike" cap="none" dirty="0">
                <a:solidFill>
                  <a:schemeClr val="lt1"/>
                </a:solidFill>
                <a:latin typeface="Calibri"/>
                <a:ea typeface="Calibri"/>
                <a:cs typeface="Calibri"/>
                <a:sym typeface="Calibri"/>
              </a:rPr>
              <a:t>Generate </a:t>
            </a:r>
            <a:r>
              <a:rPr lang="en-AU" sz="4000" b="0" i="0" u="none" strike="noStrike" cap="none">
                <a:solidFill>
                  <a:schemeClr val="lt1"/>
                </a:solidFill>
                <a:latin typeface="Calibri"/>
                <a:ea typeface="Calibri"/>
                <a:cs typeface="Calibri"/>
                <a:sym typeface="Calibri"/>
              </a:rPr>
              <a:t>designs</a:t>
            </a:r>
            <a:r>
              <a:rPr lang="en-AU" sz="4000">
                <a:solidFill>
                  <a:schemeClr val="lt1"/>
                </a:solidFill>
              </a:rPr>
              <a:t>:</a:t>
            </a:r>
            <a:r>
              <a:rPr lang="en-AU" sz="4000" b="0" i="0" u="none" strike="noStrike" cap="none">
                <a:solidFill>
                  <a:schemeClr val="lt1"/>
                </a:solidFill>
                <a:latin typeface="Calibri"/>
                <a:ea typeface="Calibri"/>
                <a:cs typeface="Calibri"/>
                <a:sym typeface="Calibri"/>
              </a:rPr>
              <a:t> </a:t>
            </a:r>
            <a:r>
              <a:rPr lang="en-AU" sz="4000">
                <a:solidFill>
                  <a:schemeClr val="lt1"/>
                </a:solidFill>
              </a:rPr>
              <a:t>three </a:t>
            </a:r>
            <a:r>
              <a:rPr lang="en-AU" sz="4000" dirty="0">
                <a:solidFill>
                  <a:schemeClr val="lt1"/>
                </a:solidFill>
              </a:rPr>
              <a:t>level </a:t>
            </a:r>
            <a:endParaRPr dirty="0">
              <a:solidFill>
                <a:schemeClr val="lt1"/>
              </a:solidFill>
            </a:endParaRPr>
          </a:p>
        </p:txBody>
      </p:sp>
      <p:grpSp>
        <p:nvGrpSpPr>
          <p:cNvPr id="439" name="Google Shape;439;p22">
            <a:extLst>
              <a:ext uri="{C183D7F6-B498-43B3-948B-1728B52AA6E4}">
                <adec:decorative xmlns:adec="http://schemas.microsoft.com/office/drawing/2017/decorative" val="1"/>
              </a:ext>
            </a:extLst>
          </p:cNvPr>
          <p:cNvGrpSpPr/>
          <p:nvPr/>
        </p:nvGrpSpPr>
        <p:grpSpPr>
          <a:xfrm>
            <a:off x="4012625" y="6448425"/>
            <a:ext cx="4657551" cy="362184"/>
            <a:chOff x="3995936" y="6472055"/>
            <a:chExt cx="4945583" cy="362184"/>
          </a:xfrm>
        </p:grpSpPr>
        <p:sp>
          <p:nvSpPr>
            <p:cNvPr id="440" name="Google Shape;440;p22"/>
            <p:cNvSpPr txBox="1"/>
            <p:nvPr/>
          </p:nvSpPr>
          <p:spPr>
            <a:xfrm>
              <a:off x="3995936" y="6472055"/>
              <a:ext cx="494558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a:p>
          </p:txBody>
        </p:sp>
        <p:pic>
          <p:nvPicPr>
            <p:cNvPr id="441" name="Google Shape;441;p22"/>
            <p:cNvPicPr preferRelativeResize="0"/>
            <p:nvPr/>
          </p:nvPicPr>
          <p:blipFill rotWithShape="1">
            <a:blip r:embed="rId4">
              <a:alphaModFix/>
            </a:blip>
            <a:srcRect/>
            <a:stretch/>
          </p:blipFill>
          <p:spPr>
            <a:xfrm>
              <a:off x="8440734" y="6653264"/>
              <a:ext cx="485775" cy="180975"/>
            </a:xfrm>
            <a:prstGeom prst="rect">
              <a:avLst/>
            </a:prstGeom>
            <a:noFill/>
            <a:ln>
              <a:noFill/>
            </a:ln>
          </p:spPr>
        </p:pic>
      </p:grpSp>
      <p:sp>
        <p:nvSpPr>
          <p:cNvPr id="442" name="Google Shape;442;p22"/>
          <p:cNvSpPr/>
          <p:nvPr/>
        </p:nvSpPr>
        <p:spPr>
          <a:xfrm>
            <a:off x="4011520" y="297098"/>
            <a:ext cx="4917496" cy="2862282"/>
          </a:xfrm>
          <a:prstGeom prst="rect">
            <a:avLst/>
          </a:prstGeom>
          <a:solidFill>
            <a:srgbClr val="EDEBE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dk1"/>
                </a:solidFill>
                <a:latin typeface="Calibri"/>
                <a:ea typeface="Calibri"/>
                <a:cs typeface="Calibri"/>
                <a:sym typeface="Calibri"/>
              </a:rPr>
              <a:t>What is your three-level game?</a:t>
            </a:r>
            <a:endParaRPr dirty="0">
              <a:solidFill>
                <a:schemeClr val="dk1"/>
              </a:solidFill>
            </a:endParaRPr>
          </a:p>
          <a:p>
            <a:pPr marL="0" marR="0" lvl="0" indent="0" algn="l">
              <a:spcBef>
                <a:spcPts val="0"/>
              </a:spcBef>
              <a:spcAft>
                <a:spcPts val="0"/>
              </a:spcAft>
              <a:buNone/>
            </a:pPr>
            <a:endParaRPr lang="en-AU" sz="1800" b="1" dirty="0">
              <a:solidFill>
                <a:schemeClr val="dk1"/>
              </a:solidFill>
              <a:latin typeface="Calibri"/>
              <a:ea typeface="Calibri"/>
              <a:cs typeface="Calibri"/>
            </a:endParaRPr>
          </a:p>
          <a:p>
            <a:pPr marL="0" marR="0" lvl="0" indent="0" algn="l">
              <a:spcBef>
                <a:spcPts val="0"/>
              </a:spcBef>
              <a:spcAft>
                <a:spcPts val="0"/>
              </a:spcAft>
              <a:buNone/>
            </a:pPr>
            <a:endParaRPr lang="en-AU" sz="1800" b="1" dirty="0">
              <a:solidFill>
                <a:schemeClr val="dk1"/>
              </a:solidFill>
              <a:latin typeface="Calibri"/>
              <a:ea typeface="Calibri"/>
              <a:cs typeface="Calibri"/>
            </a:endParaRPr>
          </a:p>
          <a:p>
            <a:pPr marL="0" marR="0" lvl="0" indent="0" algn="l">
              <a:spcBef>
                <a:spcPts val="0"/>
              </a:spcBef>
              <a:spcAft>
                <a:spcPts val="0"/>
              </a:spcAft>
              <a:buNone/>
            </a:pPr>
            <a:endParaRPr lang="en-AU" sz="1800" b="1" dirty="0">
              <a:solidFill>
                <a:schemeClr val="dk1"/>
              </a:solidFill>
              <a:latin typeface="Calibri"/>
              <a:ea typeface="Calibri"/>
              <a:cs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1800" b="1" dirty="0">
              <a:solidFill>
                <a:schemeClr val="dk1"/>
              </a:solidFill>
              <a:latin typeface="Calibri"/>
              <a:ea typeface="Calibri"/>
              <a:cs typeface="Calibri"/>
            </a:endParaRPr>
          </a:p>
          <a:p>
            <a:endParaRPr lang="en-US" sz="1800" b="1" dirty="0">
              <a:solidFill>
                <a:schemeClr val="dk1"/>
              </a:solidFill>
              <a:latin typeface="Calibri"/>
              <a:ea typeface="Calibri"/>
              <a:cs typeface="Calibri"/>
            </a:endParaRPr>
          </a:p>
          <a:p>
            <a:endParaRPr lang="en-US" sz="1800" dirty="0">
              <a:solidFill>
                <a:schemeClr val="dk1"/>
              </a:solidFill>
              <a:latin typeface="Calibri"/>
              <a:ea typeface="Calibri"/>
              <a:cs typeface="Calibri"/>
            </a:endParaRPr>
          </a:p>
        </p:txBody>
      </p:sp>
      <p:pic>
        <p:nvPicPr>
          <p:cNvPr id="443" name="Google Shape;443;p22" descr="Icon representing generating ideas "/>
          <p:cNvPicPr preferRelativeResize="0"/>
          <p:nvPr/>
        </p:nvPicPr>
        <p:blipFill rotWithShape="1">
          <a:blip r:embed="rId5">
            <a:alphaModFix/>
          </a:blip>
          <a:srcRect/>
          <a:stretch/>
        </p:blipFill>
        <p:spPr>
          <a:xfrm>
            <a:off x="467544" y="3284984"/>
            <a:ext cx="3047315" cy="3047315"/>
          </a:xfrm>
          <a:prstGeom prst="rect">
            <a:avLst/>
          </a:prstGeom>
          <a:noFill/>
          <a:ln>
            <a:noFill/>
          </a:ln>
        </p:spPr>
      </p:pic>
      <p:sp>
        <p:nvSpPr>
          <p:cNvPr id="444" name="Google Shape;444;p22"/>
          <p:cNvSpPr/>
          <p:nvPr/>
        </p:nvSpPr>
        <p:spPr>
          <a:xfrm>
            <a:off x="421113" y="6332299"/>
            <a:ext cx="1133644"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i="1">
                <a:solidFill>
                  <a:schemeClr val="dk1"/>
                </a:solidFill>
                <a:latin typeface="Calibri"/>
                <a:ea typeface="Calibri"/>
                <a:cs typeface="Calibri"/>
                <a:sym typeface="Calibri"/>
              </a:rPr>
              <a:t>Image: Flaticon.com</a:t>
            </a:r>
            <a:endParaRPr/>
          </a:p>
        </p:txBody>
      </p:sp>
      <p:sp>
        <p:nvSpPr>
          <p:cNvPr id="445" name="Google Shape;445;p22"/>
          <p:cNvSpPr/>
          <p:nvPr/>
        </p:nvSpPr>
        <p:spPr>
          <a:xfrm>
            <a:off x="4066638" y="3282144"/>
            <a:ext cx="5072368"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a:solidFill>
                  <a:schemeClr val="dk1"/>
                </a:solidFill>
                <a:latin typeface="Calibri"/>
                <a:ea typeface="Calibri"/>
                <a:cs typeface="Calibri"/>
                <a:sym typeface="Calibri"/>
              </a:rPr>
              <a:t>What is your game about and who will play it?</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AU" sz="2000">
                <a:solidFill>
                  <a:schemeClr val="dk1"/>
                </a:solidFill>
                <a:latin typeface="Calibri"/>
                <a:ea typeface="Calibri"/>
                <a:cs typeface="Calibri"/>
                <a:sym typeface="Calibri"/>
              </a:rPr>
              <a:t>What is the purpose?</a:t>
            </a:r>
            <a:endParaRPr sz="20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000"/>
              <a:buFont typeface="Arial"/>
              <a:buChar char="•"/>
            </a:pPr>
            <a:r>
              <a:rPr lang="en-AU" sz="2000">
                <a:solidFill>
                  <a:schemeClr val="dk1"/>
                </a:solidFill>
                <a:latin typeface="Calibri"/>
                <a:ea typeface="Calibri"/>
                <a:cs typeface="Calibri"/>
                <a:sym typeface="Calibri"/>
              </a:rPr>
              <a:t>Who are characters?</a:t>
            </a:r>
            <a:endParaRPr/>
          </a:p>
          <a:p>
            <a:pPr marL="457200" marR="0" lvl="0" indent="-457200" algn="l" rtl="0">
              <a:spcBef>
                <a:spcPts val="0"/>
              </a:spcBef>
              <a:spcAft>
                <a:spcPts val="0"/>
              </a:spcAft>
              <a:buClr>
                <a:schemeClr val="dk1"/>
              </a:buClr>
              <a:buSzPts val="2000"/>
              <a:buFont typeface="Arial"/>
              <a:buChar char="•"/>
            </a:pPr>
            <a:r>
              <a:rPr lang="en-AU" sz="2000">
                <a:solidFill>
                  <a:schemeClr val="dk1"/>
                </a:solidFill>
                <a:latin typeface="Calibri"/>
                <a:ea typeface="Calibri"/>
                <a:cs typeface="Calibri"/>
                <a:sym typeface="Calibri"/>
              </a:rPr>
              <a:t>What is the theme?</a:t>
            </a:r>
            <a:endParaRPr/>
          </a:p>
          <a:p>
            <a:pPr marL="457200" marR="0" lvl="0" indent="-457200" algn="l" rtl="0">
              <a:spcBef>
                <a:spcPts val="0"/>
              </a:spcBef>
              <a:spcAft>
                <a:spcPts val="0"/>
              </a:spcAft>
              <a:buClr>
                <a:schemeClr val="dk1"/>
              </a:buClr>
              <a:buSzPts val="2000"/>
              <a:buFont typeface="Arial"/>
              <a:buChar char="•"/>
            </a:pPr>
            <a:r>
              <a:rPr lang="en-AU" sz="2000">
                <a:solidFill>
                  <a:schemeClr val="dk1"/>
                </a:solidFill>
                <a:latin typeface="Calibri"/>
                <a:ea typeface="Calibri"/>
                <a:cs typeface="Calibri"/>
                <a:sym typeface="Calibri"/>
              </a:rPr>
              <a:t>What is the goal of each level?</a:t>
            </a:r>
            <a:endParaRPr/>
          </a:p>
          <a:p>
            <a:pPr marL="457200" marR="0" lvl="0" indent="-457200" algn="l" rtl="0">
              <a:spcBef>
                <a:spcPts val="0"/>
              </a:spcBef>
              <a:spcAft>
                <a:spcPts val="0"/>
              </a:spcAft>
              <a:buClr>
                <a:schemeClr val="dk1"/>
              </a:buClr>
              <a:buSzPts val="2000"/>
              <a:buFont typeface="Arial"/>
              <a:buChar char="•"/>
            </a:pPr>
            <a:r>
              <a:rPr lang="en-AU" sz="2000">
                <a:solidFill>
                  <a:schemeClr val="dk1"/>
                </a:solidFill>
                <a:latin typeface="Calibri"/>
                <a:ea typeface="Calibri"/>
                <a:cs typeface="Calibri"/>
                <a:sym typeface="Calibri"/>
              </a:rPr>
              <a:t>How does the player progress?</a:t>
            </a:r>
            <a:endParaRPr/>
          </a:p>
          <a:p>
            <a:pPr marL="457200" marR="0" lvl="0" indent="-457200" algn="l" rtl="0">
              <a:spcBef>
                <a:spcPts val="0"/>
              </a:spcBef>
              <a:spcAft>
                <a:spcPts val="0"/>
              </a:spcAft>
              <a:buClr>
                <a:schemeClr val="dk1"/>
              </a:buClr>
              <a:buSzPts val="2000"/>
              <a:buFont typeface="Arial"/>
              <a:buChar char="•"/>
            </a:pPr>
            <a:r>
              <a:rPr lang="en-AU" sz="2000">
                <a:solidFill>
                  <a:schemeClr val="dk1"/>
                </a:solidFill>
                <a:latin typeface="Calibri"/>
                <a:ea typeface="Calibri"/>
                <a:cs typeface="Calibri"/>
                <a:sym typeface="Calibri"/>
              </a:rPr>
              <a:t>What do players need to know?</a:t>
            </a:r>
            <a:endParaRPr/>
          </a:p>
          <a:p>
            <a:pPr marL="457200" marR="0" lvl="0" indent="-457200" algn="l" rtl="0">
              <a:spcBef>
                <a:spcPts val="0"/>
              </a:spcBef>
              <a:spcAft>
                <a:spcPts val="0"/>
              </a:spcAft>
              <a:buClr>
                <a:schemeClr val="dk1"/>
              </a:buClr>
              <a:buSzPts val="2000"/>
              <a:buFont typeface="Arial"/>
              <a:buChar char="•"/>
            </a:pPr>
            <a:r>
              <a:rPr lang="en-AU" sz="2000">
                <a:solidFill>
                  <a:schemeClr val="dk1"/>
                </a:solidFill>
                <a:latin typeface="Calibri"/>
                <a:ea typeface="Calibri"/>
                <a:cs typeface="Calibri"/>
                <a:sym typeface="Calibri"/>
              </a:rPr>
              <a:t>How will you code the game?</a:t>
            </a:r>
            <a:endParaRPr/>
          </a:p>
        </p:txBody>
      </p:sp>
      <p:pic>
        <p:nvPicPr>
          <p:cNvPr id="13" name="Picture 12" descr="A template to record ideas in boxes for a three level game. Level 1, Level 2 and Level 3. In first box for each level Characters and backdrop. In second box for each level create a goal . In third box for first two levels how you move to next level. In last box for level three how you finish the game.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5130" y="703315"/>
            <a:ext cx="3173427" cy="23209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
            <a:extLst>
              <a:ext uri="{C183D7F6-B498-43B3-948B-1728B52AA6E4}">
                <adec:decorative xmlns:adec="http://schemas.microsoft.com/office/drawing/2017/decorative" val="1"/>
              </a:ext>
            </a:extLst>
          </p:cNvPr>
          <p:cNvPicPr preferRelativeResize="0"/>
          <p:nvPr/>
        </p:nvPicPr>
        <p:blipFill rotWithShape="1">
          <a:blip r:embed="rId3">
            <a:alphaModFix/>
          </a:blip>
          <a:srcRect b="68577"/>
          <a:stretch/>
        </p:blipFill>
        <p:spPr>
          <a:xfrm>
            <a:off x="1" y="-17768"/>
            <a:ext cx="3779911" cy="6875768"/>
          </a:xfrm>
          <a:prstGeom prst="rect">
            <a:avLst/>
          </a:prstGeom>
          <a:noFill/>
          <a:ln>
            <a:noFill/>
          </a:ln>
        </p:spPr>
      </p:pic>
      <p:pic>
        <p:nvPicPr>
          <p:cNvPr id="106" name="Google Shape;106;p2" descr="Digital Technologies Hub logo"/>
          <p:cNvPicPr preferRelativeResize="0"/>
          <p:nvPr/>
        </p:nvPicPr>
        <p:blipFill rotWithShape="1">
          <a:blip r:embed="rId4">
            <a:alphaModFix/>
          </a:blip>
          <a:srcRect/>
          <a:stretch/>
        </p:blipFill>
        <p:spPr>
          <a:xfrm>
            <a:off x="155575" y="256851"/>
            <a:ext cx="1680121" cy="446466"/>
          </a:xfrm>
          <a:prstGeom prst="rect">
            <a:avLst/>
          </a:prstGeom>
          <a:noFill/>
          <a:ln>
            <a:noFill/>
          </a:ln>
        </p:spPr>
      </p:pic>
      <p:sp>
        <p:nvSpPr>
          <p:cNvPr id="107" name="Google Shape;107;p2"/>
          <p:cNvSpPr txBox="1">
            <a:spLocks noGrp="1"/>
          </p:cNvSpPr>
          <p:nvPr>
            <p:ph type="title" idx="4294967295"/>
          </p:nvPr>
        </p:nvSpPr>
        <p:spPr>
          <a:xfrm>
            <a:off x="323528" y="1418873"/>
            <a:ext cx="3168352"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4000"/>
              <a:buFont typeface="Calibri"/>
              <a:buNone/>
            </a:pPr>
            <a:r>
              <a:rPr lang="en-AU" sz="4000">
                <a:solidFill>
                  <a:schemeClr val="lt1"/>
                </a:solidFill>
                <a:latin typeface="Calibri"/>
                <a:ea typeface="Calibri"/>
                <a:cs typeface="Calibri"/>
                <a:sym typeface="Calibri"/>
              </a:rPr>
              <a:t>Designing a mini-game</a:t>
            </a:r>
            <a:endParaRPr sz="4000" b="0" i="0" u="none" strike="noStrike" cap="none">
              <a:solidFill>
                <a:schemeClr val="lt1"/>
              </a:solidFill>
              <a:latin typeface="Calibri"/>
              <a:ea typeface="Calibri"/>
              <a:cs typeface="Calibri"/>
              <a:sym typeface="Calibri"/>
            </a:endParaRPr>
          </a:p>
        </p:txBody>
      </p:sp>
      <p:grpSp>
        <p:nvGrpSpPr>
          <p:cNvPr id="108" name="Google Shape;108;p2">
            <a:extLst>
              <a:ext uri="{C183D7F6-B498-43B3-948B-1728B52AA6E4}">
                <adec:decorative xmlns:adec="http://schemas.microsoft.com/office/drawing/2017/decorative" val="1"/>
              </a:ext>
            </a:extLst>
          </p:cNvPr>
          <p:cNvGrpSpPr/>
          <p:nvPr/>
        </p:nvGrpSpPr>
        <p:grpSpPr>
          <a:xfrm>
            <a:off x="4012625" y="6448425"/>
            <a:ext cx="4657551" cy="362184"/>
            <a:chOff x="3995936" y="6472055"/>
            <a:chExt cx="4945583" cy="362184"/>
          </a:xfrm>
        </p:grpSpPr>
        <p:sp>
          <p:nvSpPr>
            <p:cNvPr id="109" name="Google Shape;109;p2"/>
            <p:cNvSpPr txBox="1"/>
            <p:nvPr/>
          </p:nvSpPr>
          <p:spPr>
            <a:xfrm>
              <a:off x="3995936" y="6472055"/>
              <a:ext cx="494558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a:p>
          </p:txBody>
        </p:sp>
        <p:pic>
          <p:nvPicPr>
            <p:cNvPr id="110" name="Google Shape;110;p2"/>
            <p:cNvPicPr preferRelativeResize="0"/>
            <p:nvPr/>
          </p:nvPicPr>
          <p:blipFill rotWithShape="1">
            <a:blip r:embed="rId5">
              <a:alphaModFix/>
            </a:blip>
            <a:srcRect/>
            <a:stretch/>
          </p:blipFill>
          <p:spPr>
            <a:xfrm>
              <a:off x="8440734" y="6653264"/>
              <a:ext cx="485775" cy="180975"/>
            </a:xfrm>
            <a:prstGeom prst="rect">
              <a:avLst/>
            </a:prstGeom>
            <a:noFill/>
            <a:ln>
              <a:noFill/>
            </a:ln>
          </p:spPr>
        </p:pic>
      </p:grpSp>
      <p:sp>
        <p:nvSpPr>
          <p:cNvPr id="111" name="Google Shape;111;p2"/>
          <p:cNvSpPr/>
          <p:nvPr/>
        </p:nvSpPr>
        <p:spPr>
          <a:xfrm>
            <a:off x="3829464" y="1487699"/>
            <a:ext cx="5207032" cy="3539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800" dirty="0">
                <a:solidFill>
                  <a:schemeClr val="dk1"/>
                </a:solidFill>
                <a:latin typeface="Calibri"/>
                <a:ea typeface="Calibri"/>
                <a:cs typeface="Calibri"/>
                <a:sym typeface="Calibri"/>
              </a:rPr>
              <a:t>What is your game about? Who will play it?</a:t>
            </a:r>
            <a:r>
              <a:rPr lang="en-AU" dirty="0">
                <a:solidFill>
                  <a:schemeClr val="dk1"/>
                </a:solidFill>
                <a:ea typeface="Calibri"/>
              </a:rPr>
              <a:t> </a:t>
            </a:r>
            <a:r>
              <a:rPr lang="en-AU" sz="2800" dirty="0">
                <a:solidFill>
                  <a:schemeClr val="dk1"/>
                </a:solidFill>
                <a:latin typeface="Calibri"/>
                <a:ea typeface="Calibri"/>
                <a:cs typeface="Calibri"/>
                <a:sym typeface="Calibri"/>
              </a:rPr>
              <a:t>What is the goal or purpose?</a:t>
            </a:r>
            <a:endParaRPr dirty="0">
              <a:solidFill>
                <a:schemeClr val="dk1"/>
              </a:solidFill>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AU" sz="2800" dirty="0">
                <a:solidFill>
                  <a:schemeClr val="dk1"/>
                </a:solidFill>
                <a:latin typeface="Calibri"/>
                <a:ea typeface="Calibri"/>
                <a:cs typeface="Calibri"/>
                <a:sym typeface="Calibri"/>
              </a:rPr>
              <a:t>Who are the characters?</a:t>
            </a:r>
            <a:endParaRPr dirty="0">
              <a:solidFill>
                <a:schemeClr val="dk1"/>
              </a:solidFill>
            </a:endParaRPr>
          </a:p>
          <a:p>
            <a:pPr marL="457200" marR="0" lvl="0" indent="-457200" algn="l" rtl="0">
              <a:spcBef>
                <a:spcPts val="0"/>
              </a:spcBef>
              <a:spcAft>
                <a:spcPts val="0"/>
              </a:spcAft>
              <a:buClr>
                <a:schemeClr val="dk1"/>
              </a:buClr>
              <a:buSzPts val="2800"/>
              <a:buFont typeface="Arial"/>
              <a:buChar char="•"/>
            </a:pPr>
            <a:r>
              <a:rPr lang="en-AU" sz="2800" dirty="0">
                <a:solidFill>
                  <a:schemeClr val="dk1"/>
                </a:solidFill>
                <a:latin typeface="Calibri"/>
                <a:ea typeface="Calibri"/>
                <a:cs typeface="Calibri"/>
                <a:sym typeface="Calibri"/>
              </a:rPr>
              <a:t>What is the theme?</a:t>
            </a:r>
            <a:endParaRPr dirty="0">
              <a:solidFill>
                <a:schemeClr val="dk1"/>
              </a:solidFill>
            </a:endParaRPr>
          </a:p>
          <a:p>
            <a:pPr marL="457200" indent="-457200">
              <a:buClr>
                <a:schemeClr val="dk1"/>
              </a:buClr>
              <a:buSzPts val="2800"/>
              <a:buFont typeface="Arial"/>
              <a:buChar char="•"/>
            </a:pPr>
            <a:r>
              <a:rPr lang="en-AU" sz="2800" dirty="0">
                <a:solidFill>
                  <a:schemeClr val="dk1"/>
                </a:solidFill>
                <a:latin typeface="Calibri"/>
                <a:ea typeface="Calibri"/>
                <a:cs typeface="Calibri"/>
                <a:sym typeface="Calibri"/>
              </a:rPr>
              <a:t>What is the goal of your game?</a:t>
            </a:r>
            <a:endParaRPr dirty="0">
              <a:solidFill>
                <a:schemeClr val="dk1"/>
              </a:solidFill>
            </a:endParaRPr>
          </a:p>
          <a:p>
            <a:pPr marL="457200" marR="0" lvl="0" indent="-457200" algn="l" rtl="0">
              <a:spcBef>
                <a:spcPts val="0"/>
              </a:spcBef>
              <a:spcAft>
                <a:spcPts val="0"/>
              </a:spcAft>
              <a:buClr>
                <a:schemeClr val="dk1"/>
              </a:buClr>
              <a:buSzPts val="2800"/>
              <a:buFont typeface="Arial"/>
              <a:buChar char="•"/>
            </a:pPr>
            <a:r>
              <a:rPr lang="en-AU" sz="2800" dirty="0">
                <a:solidFill>
                  <a:schemeClr val="dk1"/>
                </a:solidFill>
                <a:latin typeface="Calibri"/>
                <a:ea typeface="Calibri"/>
                <a:cs typeface="Calibri"/>
                <a:sym typeface="Calibri"/>
              </a:rPr>
              <a:t>How do you code the game?</a:t>
            </a:r>
            <a:endParaRPr dirty="0">
              <a:solidFill>
                <a:schemeClr val="dk1"/>
              </a:solidFill>
            </a:endParaRPr>
          </a:p>
        </p:txBody>
      </p:sp>
      <p:pic>
        <p:nvPicPr>
          <p:cNvPr id="112" name="Google Shape;112;p2">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251520" y="3104981"/>
            <a:ext cx="3379414" cy="3379414"/>
          </a:xfrm>
          <a:prstGeom prst="rect">
            <a:avLst/>
          </a:prstGeom>
          <a:noFill/>
          <a:ln>
            <a:noFill/>
          </a:ln>
        </p:spPr>
      </p:pic>
      <p:pic>
        <p:nvPicPr>
          <p:cNvPr id="113" name="Google Shape;113;p2">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613010" y="5661248"/>
            <a:ext cx="360040" cy="480287"/>
          </a:xfrm>
          <a:prstGeom prst="rect">
            <a:avLst/>
          </a:prstGeom>
          <a:noFill/>
          <a:ln>
            <a:noFill/>
          </a:ln>
        </p:spPr>
      </p:pic>
      <p:pic>
        <p:nvPicPr>
          <p:cNvPr id="114" name="Google Shape;114;p2">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2347257" y="5204082"/>
            <a:ext cx="457166" cy="457166"/>
          </a:xfrm>
          <a:prstGeom prst="rect">
            <a:avLst/>
          </a:prstGeom>
          <a:noFill/>
          <a:ln>
            <a:noFill/>
          </a:ln>
        </p:spPr>
      </p:pic>
      <p:sp>
        <p:nvSpPr>
          <p:cNvPr id="115" name="Google Shape;115;p2"/>
          <p:cNvSpPr/>
          <p:nvPr/>
        </p:nvSpPr>
        <p:spPr>
          <a:xfrm>
            <a:off x="255103" y="6546889"/>
            <a:ext cx="1176925"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i="1">
                <a:solidFill>
                  <a:schemeClr val="lt1"/>
                </a:solidFill>
                <a:latin typeface="Calibri"/>
                <a:ea typeface="Calibri"/>
                <a:cs typeface="Calibri"/>
                <a:sym typeface="Calibri"/>
              </a:rPr>
              <a:t>Images: Flaticon.com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a:extLst>
              <a:ext uri="{C183D7F6-B498-43B3-948B-1728B52AA6E4}">
                <adec:decorative xmlns:adec="http://schemas.microsoft.com/office/drawing/2017/decorative" val="1"/>
              </a:ext>
            </a:extLst>
          </p:cNvPr>
          <p:cNvSpPr/>
          <p:nvPr/>
        </p:nvSpPr>
        <p:spPr>
          <a:xfrm>
            <a:off x="0" y="764704"/>
            <a:ext cx="9144000" cy="6093296"/>
          </a:xfrm>
          <a:prstGeom prst="rect">
            <a:avLst/>
          </a:prstGeom>
          <a:solidFill>
            <a:srgbClr val="EFEFE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2" name="Google Shape;122;p3">
            <a:extLst>
              <a:ext uri="{C183D7F6-B498-43B3-948B-1728B52AA6E4}">
                <adec:decorative xmlns:adec="http://schemas.microsoft.com/office/drawing/2017/decorative" val="1"/>
              </a:ext>
            </a:extLst>
          </p:cNvPr>
          <p:cNvPicPr preferRelativeResize="0"/>
          <p:nvPr/>
        </p:nvPicPr>
        <p:blipFill rotWithShape="1">
          <a:blip r:embed="rId3">
            <a:alphaModFix/>
          </a:blip>
          <a:srcRect b="68577"/>
          <a:stretch/>
        </p:blipFill>
        <p:spPr>
          <a:xfrm>
            <a:off x="1" y="-17768"/>
            <a:ext cx="9144000" cy="782472"/>
          </a:xfrm>
          <a:prstGeom prst="rect">
            <a:avLst/>
          </a:prstGeom>
          <a:noFill/>
          <a:ln>
            <a:noFill/>
          </a:ln>
        </p:spPr>
      </p:pic>
      <p:pic>
        <p:nvPicPr>
          <p:cNvPr id="123" name="Google Shape;123;p3" descr="Digital Technologies Hub logo"/>
          <p:cNvPicPr preferRelativeResize="0"/>
          <p:nvPr/>
        </p:nvPicPr>
        <p:blipFill rotWithShape="1">
          <a:blip r:embed="rId4">
            <a:alphaModFix/>
          </a:blip>
          <a:srcRect/>
          <a:stretch/>
        </p:blipFill>
        <p:spPr>
          <a:xfrm>
            <a:off x="172545" y="164328"/>
            <a:ext cx="1680121" cy="446466"/>
          </a:xfrm>
          <a:prstGeom prst="rect">
            <a:avLst/>
          </a:prstGeom>
          <a:noFill/>
          <a:ln>
            <a:noFill/>
          </a:ln>
        </p:spPr>
      </p:pic>
      <p:sp>
        <p:nvSpPr>
          <p:cNvPr id="124" name="Google Shape;124;p3"/>
          <p:cNvSpPr txBox="1">
            <a:spLocks noGrp="1"/>
          </p:cNvSpPr>
          <p:nvPr>
            <p:ph type="title" idx="4294967295"/>
          </p:nvPr>
        </p:nvSpPr>
        <p:spPr>
          <a:xfrm>
            <a:off x="2699792" y="33618"/>
            <a:ext cx="571930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4000"/>
              <a:buFont typeface="Calibri"/>
              <a:buNone/>
            </a:pPr>
            <a:r>
              <a:rPr lang="en-AU" sz="4000" b="0" i="0" u="none" strike="noStrike" cap="none" dirty="0">
                <a:solidFill>
                  <a:schemeClr val="lt1"/>
                </a:solidFill>
                <a:latin typeface="Calibri"/>
                <a:ea typeface="Calibri"/>
                <a:cs typeface="Calibri"/>
                <a:sym typeface="Calibri"/>
              </a:rPr>
              <a:t>A mini-game</a:t>
            </a:r>
            <a:endParaRPr dirty="0">
              <a:solidFill>
                <a:schemeClr val="lt1"/>
              </a:solidFill>
            </a:endParaRPr>
          </a:p>
        </p:txBody>
      </p:sp>
      <p:grpSp>
        <p:nvGrpSpPr>
          <p:cNvPr id="125" name="Google Shape;125;p3">
            <a:extLst>
              <a:ext uri="{C183D7F6-B498-43B3-948B-1728B52AA6E4}">
                <adec:decorative xmlns:adec="http://schemas.microsoft.com/office/drawing/2017/decorative" val="1"/>
              </a:ext>
            </a:extLst>
          </p:cNvPr>
          <p:cNvGrpSpPr/>
          <p:nvPr/>
        </p:nvGrpSpPr>
        <p:grpSpPr>
          <a:xfrm>
            <a:off x="173944" y="6472055"/>
            <a:ext cx="8767575" cy="215444"/>
            <a:chOff x="173944" y="6472055"/>
            <a:chExt cx="8767575" cy="215444"/>
          </a:xfrm>
        </p:grpSpPr>
        <p:sp>
          <p:nvSpPr>
            <p:cNvPr id="126" name="Google Shape;126;p3"/>
            <p:cNvSpPr txBox="1"/>
            <p:nvPr/>
          </p:nvSpPr>
          <p:spPr>
            <a:xfrm>
              <a:off x="173944" y="6472055"/>
              <a:ext cx="876757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a:p>
          </p:txBody>
        </p:sp>
        <p:pic>
          <p:nvPicPr>
            <p:cNvPr id="127" name="Google Shape;127;p3"/>
            <p:cNvPicPr preferRelativeResize="0"/>
            <p:nvPr/>
          </p:nvPicPr>
          <p:blipFill rotWithShape="1">
            <a:blip r:embed="rId5">
              <a:alphaModFix/>
            </a:blip>
            <a:srcRect/>
            <a:stretch/>
          </p:blipFill>
          <p:spPr>
            <a:xfrm>
              <a:off x="7092280" y="6506524"/>
              <a:ext cx="485775" cy="180975"/>
            </a:xfrm>
            <a:prstGeom prst="rect">
              <a:avLst/>
            </a:prstGeom>
            <a:noFill/>
            <a:ln>
              <a:noFill/>
            </a:ln>
          </p:spPr>
        </p:pic>
      </p:grpSp>
      <p:sp>
        <p:nvSpPr>
          <p:cNvPr id="129" name="Google Shape;129;p3"/>
          <p:cNvSpPr/>
          <p:nvPr/>
        </p:nvSpPr>
        <p:spPr>
          <a:xfrm>
            <a:off x="1187624" y="6221406"/>
            <a:ext cx="1436612"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i="1" dirty="0">
                <a:solidFill>
                  <a:schemeClr val="dk1"/>
                </a:solidFill>
                <a:latin typeface="Calibri"/>
                <a:ea typeface="Calibri"/>
                <a:cs typeface="Calibri"/>
                <a:sym typeface="Calibri"/>
              </a:rPr>
              <a:t>Image: Designed in Canva</a:t>
            </a:r>
            <a:endParaRPr sz="900" i="1" dirty="0">
              <a:solidFill>
                <a:schemeClr val="dk1"/>
              </a:solidFill>
              <a:latin typeface="Calibri"/>
              <a:ea typeface="Calibri"/>
              <a:cs typeface="Calibri"/>
              <a:sym typeface="Calibri"/>
            </a:endParaRPr>
          </a:p>
        </p:txBody>
      </p:sp>
      <p:pic>
        <p:nvPicPr>
          <p:cNvPr id="3" name="Picture 2" descr="A worksheet to design a mini-game. Includes choose a theme. Choose a backdrop. Choose a main character. What is the aim of the game? It also has a space to describe your game. ">
            <a:extLst>
              <a:ext uri="{FF2B5EF4-FFF2-40B4-BE49-F238E27FC236}">
                <a16:creationId xmlns:a16="http://schemas.microsoft.com/office/drawing/2014/main" id="{D6A8BC7D-B576-E840-ED60-6EC5FE915602}"/>
              </a:ext>
            </a:extLst>
          </p:cNvPr>
          <p:cNvPicPr>
            <a:picLocks noChangeAspect="1"/>
          </p:cNvPicPr>
          <p:nvPr/>
        </p:nvPicPr>
        <p:blipFill>
          <a:blip r:embed="rId6"/>
          <a:stretch>
            <a:fillRect/>
          </a:stretch>
        </p:blipFill>
        <p:spPr>
          <a:xfrm>
            <a:off x="160441" y="873193"/>
            <a:ext cx="3760558" cy="5347082"/>
          </a:xfrm>
          <a:prstGeom prst="rect">
            <a:avLst/>
          </a:prstGeom>
        </p:spPr>
      </p:pic>
      <p:sp>
        <p:nvSpPr>
          <p:cNvPr id="5" name="Google Shape;111;p2">
            <a:extLst>
              <a:ext uri="{FF2B5EF4-FFF2-40B4-BE49-F238E27FC236}">
                <a16:creationId xmlns:a16="http://schemas.microsoft.com/office/drawing/2014/main" id="{0EF3E2C5-9F22-7F09-9083-385A253F6BED}"/>
              </a:ext>
            </a:extLst>
          </p:cNvPr>
          <p:cNvSpPr/>
          <p:nvPr/>
        </p:nvSpPr>
        <p:spPr>
          <a:xfrm>
            <a:off x="3829464" y="1487699"/>
            <a:ext cx="5207032" cy="3539390"/>
          </a:xfrm>
          <a:prstGeom prst="rect">
            <a:avLst/>
          </a:prstGeom>
          <a:noFill/>
          <a:ln>
            <a:noFill/>
          </a:ln>
        </p:spPr>
        <p:txBody>
          <a:bodyPr spcFirstLastPara="1" wrap="square" lIns="91425" tIns="45700" rIns="91425" bIns="45700" anchor="t" anchorCtr="0">
            <a:spAutoFit/>
          </a:bodyPr>
          <a:lstStyle/>
          <a:p>
            <a:r>
              <a:rPr lang="en-AU" sz="2800" dirty="0">
                <a:solidFill>
                  <a:schemeClr val="dk1"/>
                </a:solidFill>
                <a:latin typeface="Calibri"/>
                <a:ea typeface="Calibri"/>
                <a:cs typeface="Calibri"/>
                <a:sym typeface="Calibri"/>
              </a:rPr>
              <a:t>What is your game about? Who will play it? What is the purpose?</a:t>
            </a:r>
            <a:endParaRPr lang="en-US" dirty="0">
              <a:solidFill>
                <a:schemeClr val="dk1"/>
              </a:solidFill>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AU" sz="2800" dirty="0">
                <a:solidFill>
                  <a:schemeClr val="dk1"/>
                </a:solidFill>
                <a:latin typeface="Calibri"/>
                <a:ea typeface="Calibri"/>
                <a:cs typeface="Calibri"/>
                <a:sym typeface="Calibri"/>
              </a:rPr>
              <a:t>What is the theme?</a:t>
            </a:r>
            <a:endParaRPr dirty="0">
              <a:solidFill>
                <a:schemeClr val="dk1"/>
              </a:solidFill>
            </a:endParaRPr>
          </a:p>
          <a:p>
            <a:pPr marL="457200" indent="-457200">
              <a:buClr>
                <a:schemeClr val="dk1"/>
              </a:buClr>
              <a:buSzPts val="2800"/>
              <a:buFont typeface="Arial"/>
              <a:buChar char="•"/>
            </a:pPr>
            <a:r>
              <a:rPr lang="en-AU" sz="2800" dirty="0">
                <a:solidFill>
                  <a:schemeClr val="dk1"/>
                </a:solidFill>
                <a:latin typeface="Calibri"/>
                <a:ea typeface="Calibri"/>
                <a:cs typeface="Calibri"/>
              </a:rPr>
              <a:t>What will be the backdrop?</a:t>
            </a:r>
          </a:p>
          <a:p>
            <a:pPr marL="457200" indent="-457200">
              <a:buClr>
                <a:schemeClr val="dk1"/>
              </a:buClr>
              <a:buSzPts val="2800"/>
              <a:buFont typeface="Arial"/>
              <a:buChar char="•"/>
            </a:pPr>
            <a:r>
              <a:rPr lang="en-AU" sz="2800" dirty="0">
                <a:solidFill>
                  <a:schemeClr val="dk1"/>
                </a:solidFill>
                <a:latin typeface="Calibri"/>
                <a:ea typeface="Calibri"/>
                <a:cs typeface="Calibri"/>
              </a:rPr>
              <a:t>Who are the characters?</a:t>
            </a:r>
            <a:endParaRPr lang="en-AU" sz="2800" dirty="0">
              <a:solidFill>
                <a:schemeClr val="dk1"/>
              </a:solidFill>
              <a:latin typeface="Calibri"/>
              <a:ea typeface="Calibri"/>
              <a:cs typeface="Calibri"/>
              <a:sym typeface="Calibri"/>
            </a:endParaRPr>
          </a:p>
          <a:p>
            <a:pPr marL="457200" indent="-457200">
              <a:buClr>
                <a:schemeClr val="dk1"/>
              </a:buClr>
              <a:buSzPts val="2800"/>
              <a:buFont typeface="Arial"/>
              <a:buChar char="•"/>
            </a:pPr>
            <a:r>
              <a:rPr lang="en-AU" sz="2800" dirty="0">
                <a:solidFill>
                  <a:schemeClr val="dk1"/>
                </a:solidFill>
                <a:latin typeface="Calibri"/>
                <a:ea typeface="Calibri"/>
                <a:cs typeface="Calibri"/>
                <a:sym typeface="Calibri"/>
              </a:rPr>
              <a:t>What is the aim of your game?</a:t>
            </a:r>
            <a:endParaRPr dirty="0">
              <a:solidFill>
                <a:schemeClr val="dk1"/>
              </a:solidFill>
            </a:endParaRPr>
          </a:p>
          <a:p>
            <a:pPr marL="457200" indent="-457200">
              <a:buClr>
                <a:schemeClr val="dk1"/>
              </a:buClr>
              <a:buSzPts val="2800"/>
              <a:buFont typeface="Arial"/>
              <a:buChar char="•"/>
            </a:pPr>
            <a:r>
              <a:rPr lang="en-AU" sz="2800" dirty="0">
                <a:solidFill>
                  <a:schemeClr val="dk1"/>
                </a:solidFill>
                <a:latin typeface="Calibri"/>
                <a:ea typeface="Calibri"/>
                <a:cs typeface="Calibri"/>
                <a:sym typeface="Calibri"/>
              </a:rPr>
              <a:t>What happens in the game?</a:t>
            </a:r>
            <a:endParaRPr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4">
            <a:extLst>
              <a:ext uri="{C183D7F6-B498-43B3-948B-1728B52AA6E4}">
                <adec:decorative xmlns:adec="http://schemas.microsoft.com/office/drawing/2017/decorative" val="1"/>
              </a:ext>
            </a:extLst>
          </p:cNvPr>
          <p:cNvPicPr preferRelativeResize="0"/>
          <p:nvPr/>
        </p:nvPicPr>
        <p:blipFill rotWithShape="1">
          <a:blip r:embed="rId3">
            <a:alphaModFix/>
          </a:blip>
          <a:srcRect b="68577"/>
          <a:stretch/>
        </p:blipFill>
        <p:spPr>
          <a:xfrm>
            <a:off x="1" y="-17768"/>
            <a:ext cx="3779911" cy="6875768"/>
          </a:xfrm>
          <a:prstGeom prst="rect">
            <a:avLst/>
          </a:prstGeom>
          <a:noFill/>
          <a:ln>
            <a:noFill/>
          </a:ln>
        </p:spPr>
      </p:pic>
      <p:pic>
        <p:nvPicPr>
          <p:cNvPr id="136" name="Google Shape;136;p4" descr="Digital Technologies Hub logo"/>
          <p:cNvPicPr preferRelativeResize="0"/>
          <p:nvPr/>
        </p:nvPicPr>
        <p:blipFill rotWithShape="1">
          <a:blip r:embed="rId4">
            <a:alphaModFix/>
          </a:blip>
          <a:srcRect/>
          <a:stretch/>
        </p:blipFill>
        <p:spPr>
          <a:xfrm>
            <a:off x="155575" y="256851"/>
            <a:ext cx="1680121" cy="446466"/>
          </a:xfrm>
          <a:prstGeom prst="rect">
            <a:avLst/>
          </a:prstGeom>
          <a:noFill/>
          <a:ln>
            <a:noFill/>
          </a:ln>
        </p:spPr>
      </p:pic>
      <p:sp>
        <p:nvSpPr>
          <p:cNvPr id="137" name="Google Shape;137;p4"/>
          <p:cNvSpPr txBox="1">
            <a:spLocks noGrp="1"/>
          </p:cNvSpPr>
          <p:nvPr>
            <p:ph type="title" idx="4294967295"/>
          </p:nvPr>
        </p:nvSpPr>
        <p:spPr>
          <a:xfrm>
            <a:off x="323528" y="1418873"/>
            <a:ext cx="3168352"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4000"/>
              <a:buFont typeface="Calibri"/>
              <a:buNone/>
            </a:pPr>
            <a:r>
              <a:rPr lang="en-AU" sz="4000">
                <a:solidFill>
                  <a:schemeClr val="lt1"/>
                </a:solidFill>
                <a:latin typeface="Calibri"/>
                <a:ea typeface="Calibri"/>
                <a:cs typeface="Calibri"/>
                <a:sym typeface="Calibri"/>
              </a:rPr>
              <a:t>What is the objective? </a:t>
            </a:r>
            <a:endParaRPr sz="4000" b="0" i="0" u="none" strike="noStrike" cap="none">
              <a:solidFill>
                <a:schemeClr val="lt1"/>
              </a:solidFill>
              <a:latin typeface="Calibri"/>
              <a:ea typeface="Calibri"/>
              <a:cs typeface="Calibri"/>
              <a:sym typeface="Calibri"/>
            </a:endParaRPr>
          </a:p>
        </p:txBody>
      </p:sp>
      <p:grpSp>
        <p:nvGrpSpPr>
          <p:cNvPr id="138" name="Google Shape;138;p4">
            <a:extLst>
              <a:ext uri="{C183D7F6-B498-43B3-948B-1728B52AA6E4}">
                <adec:decorative xmlns:adec="http://schemas.microsoft.com/office/drawing/2017/decorative" val="1"/>
              </a:ext>
            </a:extLst>
          </p:cNvPr>
          <p:cNvGrpSpPr/>
          <p:nvPr/>
        </p:nvGrpSpPr>
        <p:grpSpPr>
          <a:xfrm>
            <a:off x="4012625" y="6448425"/>
            <a:ext cx="4657551" cy="362184"/>
            <a:chOff x="3995936" y="6472055"/>
            <a:chExt cx="4945583" cy="362184"/>
          </a:xfrm>
        </p:grpSpPr>
        <p:sp>
          <p:nvSpPr>
            <p:cNvPr id="139" name="Google Shape;139;p4"/>
            <p:cNvSpPr txBox="1"/>
            <p:nvPr/>
          </p:nvSpPr>
          <p:spPr>
            <a:xfrm>
              <a:off x="3995936" y="6472055"/>
              <a:ext cx="494558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a:p>
          </p:txBody>
        </p:sp>
        <p:pic>
          <p:nvPicPr>
            <p:cNvPr id="140" name="Google Shape;140;p4"/>
            <p:cNvPicPr preferRelativeResize="0"/>
            <p:nvPr/>
          </p:nvPicPr>
          <p:blipFill rotWithShape="1">
            <a:blip r:embed="rId5">
              <a:alphaModFix/>
            </a:blip>
            <a:srcRect/>
            <a:stretch/>
          </p:blipFill>
          <p:spPr>
            <a:xfrm>
              <a:off x="8440734" y="6653264"/>
              <a:ext cx="485775" cy="180975"/>
            </a:xfrm>
            <a:prstGeom prst="rect">
              <a:avLst/>
            </a:prstGeom>
            <a:noFill/>
            <a:ln>
              <a:noFill/>
            </a:ln>
          </p:spPr>
        </p:pic>
      </p:grpSp>
      <p:sp>
        <p:nvSpPr>
          <p:cNvPr id="141" name="Google Shape;141;p4"/>
          <p:cNvSpPr/>
          <p:nvPr/>
        </p:nvSpPr>
        <p:spPr>
          <a:xfrm>
            <a:off x="3829464" y="1614666"/>
            <a:ext cx="5207032" cy="4401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800" dirty="0">
                <a:solidFill>
                  <a:schemeClr val="dk1"/>
                </a:solidFill>
                <a:latin typeface="Calibri"/>
                <a:ea typeface="Calibri"/>
                <a:cs typeface="Calibri"/>
                <a:sym typeface="Calibri"/>
              </a:rPr>
              <a:t>What is the purpose or goal of your game?</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2800" dirty="0">
                <a:solidFill>
                  <a:schemeClr val="dk1"/>
                </a:solidFill>
                <a:latin typeface="Calibri"/>
                <a:ea typeface="Calibri"/>
                <a:cs typeface="Calibri"/>
                <a:sym typeface="Calibri"/>
              </a:rPr>
              <a:t>Does the player:</a:t>
            </a:r>
            <a:endParaRPr dirty="0"/>
          </a:p>
          <a:p>
            <a:pPr marL="457200" marR="0" lvl="0" indent="-457200" algn="l" rtl="0">
              <a:spcBef>
                <a:spcPts val="0"/>
              </a:spcBef>
              <a:spcAft>
                <a:spcPts val="0"/>
              </a:spcAft>
              <a:buClr>
                <a:schemeClr val="dk1"/>
              </a:buClr>
              <a:buSzPts val="2800"/>
              <a:buFont typeface="Arial"/>
              <a:buChar char="•"/>
            </a:pPr>
            <a:r>
              <a:rPr lang="en-AU" sz="2800" dirty="0">
                <a:solidFill>
                  <a:schemeClr val="dk1"/>
                </a:solidFill>
                <a:latin typeface="Calibri"/>
                <a:ea typeface="Calibri"/>
                <a:cs typeface="Calibri"/>
                <a:sym typeface="Calibri"/>
              </a:rPr>
              <a:t>collect or find things? </a:t>
            </a:r>
            <a:endParaRPr dirty="0"/>
          </a:p>
          <a:p>
            <a:pPr marL="457200" marR="0" lvl="0" indent="-457200" algn="l" rtl="0">
              <a:spcBef>
                <a:spcPts val="0"/>
              </a:spcBef>
              <a:spcAft>
                <a:spcPts val="0"/>
              </a:spcAft>
              <a:buClr>
                <a:schemeClr val="dk1"/>
              </a:buClr>
              <a:buSzPts val="2800"/>
              <a:buFont typeface="Arial"/>
              <a:buChar char="•"/>
            </a:pPr>
            <a:r>
              <a:rPr lang="en-AU" sz="2800" dirty="0">
                <a:solidFill>
                  <a:schemeClr val="dk1"/>
                </a:solidFill>
                <a:latin typeface="Calibri"/>
                <a:ea typeface="Calibri"/>
                <a:cs typeface="Calibri"/>
                <a:sym typeface="Calibri"/>
              </a:rPr>
              <a:t>hit a target?</a:t>
            </a:r>
            <a:endParaRPr dirty="0"/>
          </a:p>
          <a:p>
            <a:pPr marL="457200" marR="0" lvl="0" indent="-457200" algn="l" rtl="0">
              <a:spcBef>
                <a:spcPts val="0"/>
              </a:spcBef>
              <a:spcAft>
                <a:spcPts val="0"/>
              </a:spcAft>
              <a:buClr>
                <a:schemeClr val="dk1"/>
              </a:buClr>
              <a:buSzPts val="2800"/>
              <a:buFont typeface="Arial"/>
              <a:buChar char="•"/>
            </a:pPr>
            <a:r>
              <a:rPr lang="en-AU" sz="2800" dirty="0">
                <a:solidFill>
                  <a:schemeClr val="dk1"/>
                </a:solidFill>
                <a:latin typeface="Calibri"/>
                <a:ea typeface="Calibri"/>
                <a:cs typeface="Calibri"/>
                <a:sym typeface="Calibri"/>
              </a:rPr>
              <a:t>save something or someone? </a:t>
            </a:r>
            <a:endParaRPr dirty="0"/>
          </a:p>
          <a:p>
            <a:pPr marL="457200" marR="0" lvl="0" indent="-457200" algn="l" rtl="0">
              <a:spcBef>
                <a:spcPts val="0"/>
              </a:spcBef>
              <a:spcAft>
                <a:spcPts val="0"/>
              </a:spcAft>
              <a:buClr>
                <a:schemeClr val="dk1"/>
              </a:buClr>
              <a:buSzPts val="2800"/>
              <a:buFont typeface="Arial"/>
              <a:buChar char="•"/>
            </a:pPr>
            <a:r>
              <a:rPr lang="en-AU" sz="2800" dirty="0">
                <a:solidFill>
                  <a:schemeClr val="dk1"/>
                </a:solidFill>
                <a:latin typeface="Calibri"/>
                <a:ea typeface="Calibri"/>
                <a:cs typeface="Calibri"/>
                <a:sym typeface="Calibri"/>
              </a:rPr>
              <a:t>build something? </a:t>
            </a:r>
            <a:endParaRPr dirty="0"/>
          </a:p>
          <a:p>
            <a:pPr marL="457200" marR="0" lvl="0" indent="-457200" algn="l" rtl="0">
              <a:spcBef>
                <a:spcPts val="0"/>
              </a:spcBef>
              <a:spcAft>
                <a:spcPts val="0"/>
              </a:spcAft>
              <a:buClr>
                <a:schemeClr val="dk1"/>
              </a:buClr>
              <a:buSzPts val="2800"/>
              <a:buFont typeface="Arial"/>
              <a:buChar char="•"/>
            </a:pPr>
            <a:r>
              <a:rPr lang="en-AU" sz="2800" dirty="0">
                <a:solidFill>
                  <a:schemeClr val="dk1"/>
                </a:solidFill>
                <a:latin typeface="Calibri"/>
                <a:ea typeface="Calibri"/>
                <a:cs typeface="Calibri"/>
                <a:sym typeface="Calibri"/>
              </a:rPr>
              <a:t>solve a puzzle or problem?</a:t>
            </a:r>
            <a:endParaRPr dirty="0"/>
          </a:p>
          <a:p>
            <a:pPr marL="457200" marR="0" lvl="0" indent="-457200" algn="l" rtl="0">
              <a:spcBef>
                <a:spcPts val="0"/>
              </a:spcBef>
              <a:spcAft>
                <a:spcPts val="0"/>
              </a:spcAft>
              <a:buClr>
                <a:schemeClr val="dk1"/>
              </a:buClr>
              <a:buSzPts val="2800"/>
              <a:buFont typeface="Arial"/>
              <a:buChar char="•"/>
            </a:pPr>
            <a:r>
              <a:rPr lang="en-AU" sz="2800" dirty="0">
                <a:solidFill>
                  <a:schemeClr val="dk1"/>
                </a:solidFill>
                <a:latin typeface="Calibri"/>
                <a:ea typeface="Calibri"/>
                <a:cs typeface="Calibri"/>
                <a:sym typeface="Calibri"/>
              </a:rPr>
              <a:t>need to get somewhere?</a:t>
            </a:r>
            <a:endParaRPr dirty="0"/>
          </a:p>
        </p:txBody>
      </p:sp>
      <p:pic>
        <p:nvPicPr>
          <p:cNvPr id="142" name="Google Shape;142;p4">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251520" y="3104981"/>
            <a:ext cx="3379414" cy="3379414"/>
          </a:xfrm>
          <a:prstGeom prst="rect">
            <a:avLst/>
          </a:prstGeom>
          <a:noFill/>
          <a:ln>
            <a:noFill/>
          </a:ln>
        </p:spPr>
      </p:pic>
      <p:pic>
        <p:nvPicPr>
          <p:cNvPr id="143" name="Google Shape;143;p4">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613010" y="5661248"/>
            <a:ext cx="360040" cy="480287"/>
          </a:xfrm>
          <a:prstGeom prst="rect">
            <a:avLst/>
          </a:prstGeom>
          <a:noFill/>
          <a:ln>
            <a:noFill/>
          </a:ln>
        </p:spPr>
      </p:pic>
      <p:pic>
        <p:nvPicPr>
          <p:cNvPr id="144" name="Google Shape;144;p4">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2347257" y="5204082"/>
            <a:ext cx="457166" cy="457166"/>
          </a:xfrm>
          <a:prstGeom prst="rect">
            <a:avLst/>
          </a:prstGeom>
          <a:noFill/>
          <a:ln>
            <a:noFill/>
          </a:ln>
        </p:spPr>
      </p:pic>
      <p:sp>
        <p:nvSpPr>
          <p:cNvPr id="145" name="Google Shape;145;p4"/>
          <p:cNvSpPr/>
          <p:nvPr/>
        </p:nvSpPr>
        <p:spPr>
          <a:xfrm>
            <a:off x="255103" y="6546889"/>
            <a:ext cx="1176925"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i="1">
                <a:solidFill>
                  <a:schemeClr val="lt1"/>
                </a:solidFill>
                <a:latin typeface="Calibri"/>
                <a:ea typeface="Calibri"/>
                <a:cs typeface="Calibri"/>
                <a:sym typeface="Calibri"/>
              </a:rPr>
              <a:t>Images: Flaticon.com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0"/>
        <p:cNvGrpSpPr/>
        <p:nvPr/>
      </p:nvGrpSpPr>
      <p:grpSpPr>
        <a:xfrm>
          <a:off x="0" y="0"/>
          <a:ext cx="0" cy="0"/>
          <a:chOff x="0" y="0"/>
          <a:chExt cx="0" cy="0"/>
        </a:xfrm>
      </p:grpSpPr>
      <p:pic>
        <p:nvPicPr>
          <p:cNvPr id="151" name="Google Shape;151;p5">
            <a:extLst>
              <a:ext uri="{C183D7F6-B498-43B3-948B-1728B52AA6E4}">
                <adec:decorative xmlns:adec="http://schemas.microsoft.com/office/drawing/2017/decorative" val="1"/>
              </a:ext>
            </a:extLst>
          </p:cNvPr>
          <p:cNvPicPr preferRelativeResize="0"/>
          <p:nvPr/>
        </p:nvPicPr>
        <p:blipFill rotWithShape="1">
          <a:blip r:embed="rId3">
            <a:alphaModFix/>
          </a:blip>
          <a:srcRect b="68577"/>
          <a:stretch/>
        </p:blipFill>
        <p:spPr>
          <a:xfrm>
            <a:off x="1" y="-17768"/>
            <a:ext cx="9144000" cy="782472"/>
          </a:xfrm>
          <a:prstGeom prst="rect">
            <a:avLst/>
          </a:prstGeom>
          <a:noFill/>
          <a:ln>
            <a:noFill/>
          </a:ln>
        </p:spPr>
      </p:pic>
      <p:pic>
        <p:nvPicPr>
          <p:cNvPr id="152" name="Google Shape;152;p5" descr="Digital Technologies Hub logo"/>
          <p:cNvPicPr preferRelativeResize="0"/>
          <p:nvPr/>
        </p:nvPicPr>
        <p:blipFill rotWithShape="1">
          <a:blip r:embed="rId4">
            <a:alphaModFix/>
          </a:blip>
          <a:srcRect/>
          <a:stretch/>
        </p:blipFill>
        <p:spPr>
          <a:xfrm>
            <a:off x="172545" y="164328"/>
            <a:ext cx="1680121" cy="446466"/>
          </a:xfrm>
          <a:prstGeom prst="rect">
            <a:avLst/>
          </a:prstGeom>
          <a:noFill/>
          <a:ln>
            <a:noFill/>
          </a:ln>
        </p:spPr>
      </p:pic>
      <p:sp>
        <p:nvSpPr>
          <p:cNvPr id="153" name="Google Shape;153;p5"/>
          <p:cNvSpPr txBox="1">
            <a:spLocks noGrp="1"/>
          </p:cNvSpPr>
          <p:nvPr>
            <p:ph type="title" idx="4294967295"/>
          </p:nvPr>
        </p:nvSpPr>
        <p:spPr>
          <a:xfrm>
            <a:off x="2411760" y="19525"/>
            <a:ext cx="6241727" cy="58477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lt1"/>
              </a:buClr>
              <a:buSzPts val="3200"/>
              <a:buFont typeface="Calibri"/>
              <a:buNone/>
            </a:pPr>
            <a:r>
              <a:rPr lang="en-AU" sz="3200" dirty="0">
                <a:solidFill>
                  <a:schemeClr val="lt1"/>
                </a:solidFill>
                <a:latin typeface="Calibri"/>
                <a:ea typeface="Calibri"/>
                <a:cs typeface="Calibri"/>
                <a:sym typeface="Calibri"/>
              </a:rPr>
              <a:t>What is the theme? Space?</a:t>
            </a:r>
            <a:endParaRPr sz="3200" b="0" i="0" u="none" strike="noStrike" cap="none" dirty="0">
              <a:solidFill>
                <a:schemeClr val="lt1"/>
              </a:solidFill>
              <a:latin typeface="Calibri"/>
              <a:ea typeface="Calibri"/>
              <a:cs typeface="Calibri"/>
              <a:sym typeface="Calibri"/>
            </a:endParaRPr>
          </a:p>
        </p:txBody>
      </p:sp>
      <p:grpSp>
        <p:nvGrpSpPr>
          <p:cNvPr id="154" name="Google Shape;154;p5">
            <a:extLst>
              <a:ext uri="{C183D7F6-B498-43B3-948B-1728B52AA6E4}">
                <adec:decorative xmlns:adec="http://schemas.microsoft.com/office/drawing/2017/decorative" val="1"/>
              </a:ext>
            </a:extLst>
          </p:cNvPr>
          <p:cNvGrpSpPr/>
          <p:nvPr/>
        </p:nvGrpSpPr>
        <p:grpSpPr>
          <a:xfrm>
            <a:off x="173944" y="6472055"/>
            <a:ext cx="8767575" cy="215444"/>
            <a:chOff x="173944" y="6472055"/>
            <a:chExt cx="8767575" cy="215444"/>
          </a:xfrm>
        </p:grpSpPr>
        <p:sp>
          <p:nvSpPr>
            <p:cNvPr id="155" name="Google Shape;155;p5"/>
            <p:cNvSpPr txBox="1"/>
            <p:nvPr/>
          </p:nvSpPr>
          <p:spPr>
            <a:xfrm>
              <a:off x="173944" y="6472055"/>
              <a:ext cx="876757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a:p>
          </p:txBody>
        </p:sp>
        <p:pic>
          <p:nvPicPr>
            <p:cNvPr id="156" name="Google Shape;156;p5"/>
            <p:cNvPicPr preferRelativeResize="0"/>
            <p:nvPr/>
          </p:nvPicPr>
          <p:blipFill rotWithShape="1">
            <a:blip r:embed="rId5">
              <a:alphaModFix/>
            </a:blip>
            <a:srcRect/>
            <a:stretch/>
          </p:blipFill>
          <p:spPr>
            <a:xfrm>
              <a:off x="7092280" y="6506524"/>
              <a:ext cx="485775" cy="180975"/>
            </a:xfrm>
            <a:prstGeom prst="rect">
              <a:avLst/>
            </a:prstGeom>
            <a:noFill/>
            <a:ln>
              <a:noFill/>
            </a:ln>
          </p:spPr>
        </p:pic>
      </p:grpSp>
      <p:pic>
        <p:nvPicPr>
          <p:cNvPr id="157" name="Google Shape;157;p5" descr="A moon in sky illustrating space theme"/>
          <p:cNvPicPr preferRelativeResize="0"/>
          <p:nvPr/>
        </p:nvPicPr>
        <p:blipFill rotWithShape="1">
          <a:blip r:embed="rId6">
            <a:alphaModFix/>
          </a:blip>
          <a:srcRect/>
          <a:stretch/>
        </p:blipFill>
        <p:spPr>
          <a:xfrm>
            <a:off x="464294" y="845582"/>
            <a:ext cx="8186873" cy="5993960"/>
          </a:xfrm>
          <a:prstGeom prst="rect">
            <a:avLst/>
          </a:prstGeom>
          <a:noFill/>
          <a:ln>
            <a:noFill/>
          </a:ln>
        </p:spPr>
      </p:pic>
      <p:sp>
        <p:nvSpPr>
          <p:cNvPr id="158" name="Google Shape;158;p5"/>
          <p:cNvSpPr/>
          <p:nvPr/>
        </p:nvSpPr>
        <p:spPr>
          <a:xfrm>
            <a:off x="323528" y="6519507"/>
            <a:ext cx="1648208"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a:solidFill>
                  <a:schemeClr val="lt1"/>
                </a:solidFill>
                <a:latin typeface="Calibri"/>
                <a:ea typeface="Calibri"/>
                <a:cs typeface="Calibri"/>
                <a:sym typeface="Calibri"/>
              </a:rPr>
              <a:t>Image: Designed by Wannapik</a:t>
            </a:r>
            <a:endParaRPr sz="9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6">
            <a:extLst>
              <a:ext uri="{C183D7F6-B498-43B3-948B-1728B52AA6E4}">
                <adec:decorative xmlns:adec="http://schemas.microsoft.com/office/drawing/2017/decorative" val="1"/>
              </a:ext>
            </a:extLst>
          </p:cNvPr>
          <p:cNvPicPr preferRelativeResize="0"/>
          <p:nvPr/>
        </p:nvPicPr>
        <p:blipFill rotWithShape="1">
          <a:blip r:embed="rId3">
            <a:alphaModFix/>
          </a:blip>
          <a:srcRect b="68577"/>
          <a:stretch/>
        </p:blipFill>
        <p:spPr>
          <a:xfrm>
            <a:off x="1" y="-17768"/>
            <a:ext cx="9144000" cy="782472"/>
          </a:xfrm>
          <a:prstGeom prst="rect">
            <a:avLst/>
          </a:prstGeom>
          <a:noFill/>
          <a:ln>
            <a:noFill/>
          </a:ln>
        </p:spPr>
      </p:pic>
      <p:pic>
        <p:nvPicPr>
          <p:cNvPr id="165" name="Google Shape;165;p6" descr="Digital Technologies Hub logo"/>
          <p:cNvPicPr preferRelativeResize="0"/>
          <p:nvPr/>
        </p:nvPicPr>
        <p:blipFill rotWithShape="1">
          <a:blip r:embed="rId4">
            <a:alphaModFix/>
          </a:blip>
          <a:srcRect/>
          <a:stretch/>
        </p:blipFill>
        <p:spPr>
          <a:xfrm>
            <a:off x="172545" y="164328"/>
            <a:ext cx="1680121" cy="446466"/>
          </a:xfrm>
          <a:prstGeom prst="rect">
            <a:avLst/>
          </a:prstGeom>
          <a:noFill/>
          <a:ln>
            <a:noFill/>
          </a:ln>
        </p:spPr>
      </p:pic>
      <p:sp>
        <p:nvSpPr>
          <p:cNvPr id="166" name="Google Shape;166;p6"/>
          <p:cNvSpPr txBox="1">
            <a:spLocks noGrp="1"/>
          </p:cNvSpPr>
          <p:nvPr>
            <p:ph type="title" idx="4294967295"/>
          </p:nvPr>
        </p:nvSpPr>
        <p:spPr>
          <a:xfrm>
            <a:off x="2123728" y="19525"/>
            <a:ext cx="6962737" cy="58477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lt1"/>
              </a:buClr>
              <a:buSzPts val="3200"/>
              <a:buFont typeface="Calibri"/>
              <a:buNone/>
            </a:pPr>
            <a:r>
              <a:rPr lang="en-AU" sz="3200" dirty="0">
                <a:solidFill>
                  <a:schemeClr val="lt1"/>
                </a:solidFill>
                <a:latin typeface="Calibri"/>
                <a:ea typeface="Calibri"/>
                <a:cs typeface="Calibri"/>
                <a:sym typeface="Calibri"/>
              </a:rPr>
              <a:t>What is the theme? Gardens?</a:t>
            </a:r>
            <a:endParaRPr sz="3200" b="0" i="0" u="none" strike="noStrike" cap="none" dirty="0">
              <a:solidFill>
                <a:schemeClr val="lt1"/>
              </a:solidFill>
              <a:latin typeface="Calibri"/>
              <a:ea typeface="Calibri"/>
              <a:cs typeface="Calibri"/>
              <a:sym typeface="Calibri"/>
            </a:endParaRPr>
          </a:p>
        </p:txBody>
      </p:sp>
      <p:grpSp>
        <p:nvGrpSpPr>
          <p:cNvPr id="167" name="Google Shape;167;p6">
            <a:extLst>
              <a:ext uri="{C183D7F6-B498-43B3-948B-1728B52AA6E4}">
                <adec:decorative xmlns:adec="http://schemas.microsoft.com/office/drawing/2017/decorative" val="1"/>
              </a:ext>
            </a:extLst>
          </p:cNvPr>
          <p:cNvGrpSpPr/>
          <p:nvPr/>
        </p:nvGrpSpPr>
        <p:grpSpPr>
          <a:xfrm>
            <a:off x="173944" y="6472055"/>
            <a:ext cx="8767575" cy="215444"/>
            <a:chOff x="173944" y="6472055"/>
            <a:chExt cx="8767575" cy="215444"/>
          </a:xfrm>
        </p:grpSpPr>
        <p:sp>
          <p:nvSpPr>
            <p:cNvPr id="168" name="Google Shape;168;p6"/>
            <p:cNvSpPr txBox="1"/>
            <p:nvPr/>
          </p:nvSpPr>
          <p:spPr>
            <a:xfrm>
              <a:off x="173944" y="6472055"/>
              <a:ext cx="876757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a:p>
          </p:txBody>
        </p:sp>
        <p:pic>
          <p:nvPicPr>
            <p:cNvPr id="169" name="Google Shape;169;p6"/>
            <p:cNvPicPr preferRelativeResize="0"/>
            <p:nvPr/>
          </p:nvPicPr>
          <p:blipFill rotWithShape="1">
            <a:blip r:embed="rId5">
              <a:alphaModFix/>
            </a:blip>
            <a:srcRect/>
            <a:stretch/>
          </p:blipFill>
          <p:spPr>
            <a:xfrm>
              <a:off x="7092280" y="6506524"/>
              <a:ext cx="485775" cy="180975"/>
            </a:xfrm>
            <a:prstGeom prst="rect">
              <a:avLst/>
            </a:prstGeom>
            <a:noFill/>
            <a:ln>
              <a:noFill/>
            </a:ln>
          </p:spPr>
        </p:pic>
      </p:grpSp>
      <p:pic>
        <p:nvPicPr>
          <p:cNvPr id="170" name="Google Shape;170;p6" descr="A pool of water surrounded by rocks illustrating garden theme"/>
          <p:cNvPicPr preferRelativeResize="0"/>
          <p:nvPr/>
        </p:nvPicPr>
        <p:blipFill rotWithShape="1">
          <a:blip r:embed="rId6">
            <a:alphaModFix/>
          </a:blip>
          <a:srcRect/>
          <a:stretch/>
        </p:blipFill>
        <p:spPr>
          <a:xfrm>
            <a:off x="341785" y="908720"/>
            <a:ext cx="8460432" cy="5265388"/>
          </a:xfrm>
          <a:prstGeom prst="rect">
            <a:avLst/>
          </a:prstGeom>
          <a:noFill/>
          <a:ln>
            <a:noFill/>
          </a:ln>
        </p:spPr>
      </p:pic>
      <p:sp>
        <p:nvSpPr>
          <p:cNvPr id="171" name="Google Shape;171;p6"/>
          <p:cNvSpPr/>
          <p:nvPr/>
        </p:nvSpPr>
        <p:spPr>
          <a:xfrm>
            <a:off x="323528" y="6519507"/>
            <a:ext cx="16738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a:solidFill>
                  <a:schemeClr val="lt1"/>
                </a:solidFill>
                <a:latin typeface="Calibri"/>
                <a:ea typeface="Calibri"/>
                <a:cs typeface="Calibri"/>
                <a:sym typeface="Calibri"/>
              </a:rPr>
              <a:t>Images:  Designed by Wannapik</a:t>
            </a:r>
            <a:endParaRPr sz="900">
              <a:solidFill>
                <a:schemeClr val="lt1"/>
              </a:solidFill>
              <a:latin typeface="Calibri"/>
              <a:ea typeface="Calibri"/>
              <a:cs typeface="Calibri"/>
              <a:sym typeface="Calibri"/>
            </a:endParaRPr>
          </a:p>
        </p:txBody>
      </p:sp>
      <p:sp>
        <p:nvSpPr>
          <p:cNvPr id="172" name="Google Shape;172;p6"/>
          <p:cNvSpPr/>
          <p:nvPr/>
        </p:nvSpPr>
        <p:spPr>
          <a:xfrm>
            <a:off x="539552" y="6174108"/>
            <a:ext cx="16738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a:solidFill>
                  <a:schemeClr val="dk1"/>
                </a:solidFill>
                <a:latin typeface="Calibri"/>
                <a:ea typeface="Calibri"/>
                <a:cs typeface="Calibri"/>
                <a:sym typeface="Calibri"/>
              </a:rPr>
              <a:t>Images:  Designed by Wannapik</a:t>
            </a:r>
            <a:endParaRPr sz="9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7">
            <a:extLst>
              <a:ext uri="{C183D7F6-B498-43B3-948B-1728B52AA6E4}">
                <adec:decorative xmlns:adec="http://schemas.microsoft.com/office/drawing/2017/decorative" val="1"/>
              </a:ext>
            </a:extLst>
          </p:cNvPr>
          <p:cNvPicPr preferRelativeResize="0"/>
          <p:nvPr/>
        </p:nvPicPr>
        <p:blipFill rotWithShape="1">
          <a:blip r:embed="rId3">
            <a:alphaModFix/>
          </a:blip>
          <a:srcRect b="68577"/>
          <a:stretch/>
        </p:blipFill>
        <p:spPr>
          <a:xfrm>
            <a:off x="1" y="-17768"/>
            <a:ext cx="9144000" cy="782472"/>
          </a:xfrm>
          <a:prstGeom prst="rect">
            <a:avLst/>
          </a:prstGeom>
          <a:noFill/>
          <a:ln>
            <a:noFill/>
          </a:ln>
        </p:spPr>
      </p:pic>
      <p:pic>
        <p:nvPicPr>
          <p:cNvPr id="179" name="Google Shape;179;p7" descr="Digital Technologies Hub logo"/>
          <p:cNvPicPr preferRelativeResize="0"/>
          <p:nvPr/>
        </p:nvPicPr>
        <p:blipFill rotWithShape="1">
          <a:blip r:embed="rId4">
            <a:alphaModFix/>
          </a:blip>
          <a:srcRect/>
          <a:stretch/>
        </p:blipFill>
        <p:spPr>
          <a:xfrm>
            <a:off x="172545" y="164328"/>
            <a:ext cx="1680121" cy="446466"/>
          </a:xfrm>
          <a:prstGeom prst="rect">
            <a:avLst/>
          </a:prstGeom>
          <a:noFill/>
          <a:ln>
            <a:noFill/>
          </a:ln>
        </p:spPr>
      </p:pic>
      <p:sp>
        <p:nvSpPr>
          <p:cNvPr id="180" name="Google Shape;180;p7"/>
          <p:cNvSpPr txBox="1">
            <a:spLocks noGrp="1"/>
          </p:cNvSpPr>
          <p:nvPr>
            <p:ph type="title" idx="4294967295"/>
          </p:nvPr>
        </p:nvSpPr>
        <p:spPr>
          <a:xfrm>
            <a:off x="2181263" y="59870"/>
            <a:ext cx="6962737" cy="58477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lt1"/>
              </a:buClr>
              <a:buSzPts val="3200"/>
              <a:buFont typeface="Calibri"/>
              <a:buNone/>
            </a:pPr>
            <a:r>
              <a:rPr lang="en-AU" sz="3200" dirty="0">
                <a:solidFill>
                  <a:schemeClr val="lt1"/>
                </a:solidFill>
                <a:latin typeface="Calibri"/>
                <a:ea typeface="Calibri"/>
                <a:cs typeface="Calibri"/>
                <a:sym typeface="Calibri"/>
              </a:rPr>
              <a:t>What is the theme? Ancient civilisation?</a:t>
            </a:r>
            <a:endParaRPr sz="3200" b="0" i="0" u="none" strike="noStrike" cap="none" dirty="0">
              <a:solidFill>
                <a:schemeClr val="lt1"/>
              </a:solidFill>
              <a:latin typeface="Calibri"/>
              <a:ea typeface="Calibri"/>
              <a:cs typeface="Calibri"/>
              <a:sym typeface="Calibri"/>
            </a:endParaRPr>
          </a:p>
        </p:txBody>
      </p:sp>
      <p:grpSp>
        <p:nvGrpSpPr>
          <p:cNvPr id="181" name="Google Shape;181;p7">
            <a:extLst>
              <a:ext uri="{C183D7F6-B498-43B3-948B-1728B52AA6E4}">
                <adec:decorative xmlns:adec="http://schemas.microsoft.com/office/drawing/2017/decorative" val="1"/>
              </a:ext>
            </a:extLst>
          </p:cNvPr>
          <p:cNvGrpSpPr/>
          <p:nvPr/>
        </p:nvGrpSpPr>
        <p:grpSpPr>
          <a:xfrm>
            <a:off x="173944" y="6472055"/>
            <a:ext cx="8767575" cy="215444"/>
            <a:chOff x="173944" y="6472055"/>
            <a:chExt cx="8767575" cy="215444"/>
          </a:xfrm>
        </p:grpSpPr>
        <p:sp>
          <p:nvSpPr>
            <p:cNvPr id="182" name="Google Shape;182;p7"/>
            <p:cNvSpPr txBox="1"/>
            <p:nvPr/>
          </p:nvSpPr>
          <p:spPr>
            <a:xfrm>
              <a:off x="173944" y="6472055"/>
              <a:ext cx="876757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a:p>
          </p:txBody>
        </p:sp>
        <p:pic>
          <p:nvPicPr>
            <p:cNvPr id="183" name="Google Shape;183;p7"/>
            <p:cNvPicPr preferRelativeResize="0"/>
            <p:nvPr/>
          </p:nvPicPr>
          <p:blipFill rotWithShape="1">
            <a:blip r:embed="rId5">
              <a:alphaModFix/>
            </a:blip>
            <a:srcRect/>
            <a:stretch/>
          </p:blipFill>
          <p:spPr>
            <a:xfrm>
              <a:off x="7092280" y="6506524"/>
              <a:ext cx="485775" cy="180975"/>
            </a:xfrm>
            <a:prstGeom prst="rect">
              <a:avLst/>
            </a:prstGeom>
            <a:noFill/>
            <a:ln>
              <a:noFill/>
            </a:ln>
          </p:spPr>
        </p:pic>
      </p:grpSp>
      <p:sp>
        <p:nvSpPr>
          <p:cNvPr id="184" name="Google Shape;184;p7"/>
          <p:cNvSpPr/>
          <p:nvPr/>
        </p:nvSpPr>
        <p:spPr>
          <a:xfrm>
            <a:off x="323528" y="6519507"/>
            <a:ext cx="16738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a:solidFill>
                  <a:schemeClr val="lt1"/>
                </a:solidFill>
                <a:latin typeface="Calibri"/>
                <a:ea typeface="Calibri"/>
                <a:cs typeface="Calibri"/>
                <a:sym typeface="Calibri"/>
              </a:rPr>
              <a:t>Images:  Designed by Wannapik</a:t>
            </a:r>
            <a:endParaRPr sz="900">
              <a:solidFill>
                <a:schemeClr val="lt1"/>
              </a:solidFill>
              <a:latin typeface="Calibri"/>
              <a:ea typeface="Calibri"/>
              <a:cs typeface="Calibri"/>
              <a:sym typeface="Calibri"/>
            </a:endParaRPr>
          </a:p>
        </p:txBody>
      </p:sp>
      <p:sp>
        <p:nvSpPr>
          <p:cNvPr id="185" name="Google Shape;185;p7"/>
          <p:cNvSpPr/>
          <p:nvPr/>
        </p:nvSpPr>
        <p:spPr>
          <a:xfrm>
            <a:off x="539552" y="6174108"/>
            <a:ext cx="16738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a:solidFill>
                  <a:schemeClr val="dk1"/>
                </a:solidFill>
                <a:latin typeface="Calibri"/>
                <a:ea typeface="Calibri"/>
                <a:cs typeface="Calibri"/>
                <a:sym typeface="Calibri"/>
              </a:rPr>
              <a:t>Images:  Designed by Wannapik</a:t>
            </a:r>
            <a:endParaRPr sz="900">
              <a:solidFill>
                <a:schemeClr val="dk1"/>
              </a:solidFill>
              <a:latin typeface="Calibri"/>
              <a:ea typeface="Calibri"/>
              <a:cs typeface="Calibri"/>
              <a:sym typeface="Calibri"/>
            </a:endParaRPr>
          </a:p>
        </p:txBody>
      </p:sp>
      <p:pic>
        <p:nvPicPr>
          <p:cNvPr id="186" name="Google Shape;186;p7" descr="A square pyramid"/>
          <p:cNvPicPr preferRelativeResize="0"/>
          <p:nvPr/>
        </p:nvPicPr>
        <p:blipFill rotWithShape="1">
          <a:blip r:embed="rId6">
            <a:alphaModFix/>
          </a:blip>
          <a:srcRect/>
          <a:stretch/>
        </p:blipFill>
        <p:spPr>
          <a:xfrm>
            <a:off x="984423" y="1215521"/>
            <a:ext cx="7146616" cy="50740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8">
            <a:extLst>
              <a:ext uri="{C183D7F6-B498-43B3-948B-1728B52AA6E4}">
                <adec:decorative xmlns:adec="http://schemas.microsoft.com/office/drawing/2017/decorative" val="1"/>
              </a:ext>
            </a:extLst>
          </p:cNvPr>
          <p:cNvPicPr preferRelativeResize="0"/>
          <p:nvPr/>
        </p:nvPicPr>
        <p:blipFill rotWithShape="1">
          <a:blip r:embed="rId3">
            <a:alphaModFix/>
          </a:blip>
          <a:srcRect b="68577"/>
          <a:stretch/>
        </p:blipFill>
        <p:spPr>
          <a:xfrm>
            <a:off x="1" y="-17768"/>
            <a:ext cx="9144000" cy="782472"/>
          </a:xfrm>
          <a:prstGeom prst="rect">
            <a:avLst/>
          </a:prstGeom>
          <a:noFill/>
          <a:ln>
            <a:noFill/>
          </a:ln>
        </p:spPr>
      </p:pic>
      <p:pic>
        <p:nvPicPr>
          <p:cNvPr id="193" name="Google Shape;193;p8" descr="Digital Technologies Hub logo"/>
          <p:cNvPicPr preferRelativeResize="0"/>
          <p:nvPr/>
        </p:nvPicPr>
        <p:blipFill rotWithShape="1">
          <a:blip r:embed="rId4">
            <a:alphaModFix/>
          </a:blip>
          <a:srcRect/>
          <a:stretch/>
        </p:blipFill>
        <p:spPr>
          <a:xfrm>
            <a:off x="172545" y="164328"/>
            <a:ext cx="1680121" cy="446466"/>
          </a:xfrm>
          <a:prstGeom prst="rect">
            <a:avLst/>
          </a:prstGeom>
          <a:noFill/>
          <a:ln>
            <a:noFill/>
          </a:ln>
        </p:spPr>
      </p:pic>
      <p:sp>
        <p:nvSpPr>
          <p:cNvPr id="194" name="Google Shape;194;p8"/>
          <p:cNvSpPr txBox="1">
            <a:spLocks noGrp="1"/>
          </p:cNvSpPr>
          <p:nvPr>
            <p:ph type="title" idx="4294967295"/>
          </p:nvPr>
        </p:nvSpPr>
        <p:spPr>
          <a:xfrm>
            <a:off x="2123728" y="19525"/>
            <a:ext cx="6962737" cy="58477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lt1"/>
              </a:buClr>
              <a:buSzPts val="3200"/>
              <a:buFont typeface="Calibri"/>
              <a:buNone/>
            </a:pPr>
            <a:r>
              <a:rPr lang="en-AU" sz="3200" dirty="0">
                <a:solidFill>
                  <a:schemeClr val="lt1"/>
                </a:solidFill>
                <a:latin typeface="Calibri"/>
                <a:ea typeface="Calibri"/>
                <a:cs typeface="Calibri"/>
                <a:sym typeface="Calibri"/>
              </a:rPr>
              <a:t>What is the theme? Under the sea?</a:t>
            </a:r>
            <a:endParaRPr sz="3200" b="0" i="0" u="none" strike="noStrike" cap="none" dirty="0">
              <a:solidFill>
                <a:schemeClr val="lt1"/>
              </a:solidFill>
              <a:latin typeface="Calibri"/>
              <a:ea typeface="Calibri"/>
              <a:cs typeface="Calibri"/>
              <a:sym typeface="Calibri"/>
            </a:endParaRPr>
          </a:p>
        </p:txBody>
      </p:sp>
      <p:grpSp>
        <p:nvGrpSpPr>
          <p:cNvPr id="195" name="Google Shape;195;p8">
            <a:extLst>
              <a:ext uri="{C183D7F6-B498-43B3-948B-1728B52AA6E4}">
                <adec:decorative xmlns:adec="http://schemas.microsoft.com/office/drawing/2017/decorative" val="1"/>
              </a:ext>
            </a:extLst>
          </p:cNvPr>
          <p:cNvGrpSpPr/>
          <p:nvPr/>
        </p:nvGrpSpPr>
        <p:grpSpPr>
          <a:xfrm>
            <a:off x="173944" y="6472055"/>
            <a:ext cx="8767575" cy="215444"/>
            <a:chOff x="173944" y="6472055"/>
            <a:chExt cx="8767575" cy="215444"/>
          </a:xfrm>
        </p:grpSpPr>
        <p:sp>
          <p:nvSpPr>
            <p:cNvPr id="196" name="Google Shape;196;p8"/>
            <p:cNvSpPr txBox="1"/>
            <p:nvPr/>
          </p:nvSpPr>
          <p:spPr>
            <a:xfrm>
              <a:off x="173944" y="6472055"/>
              <a:ext cx="876757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a:p>
          </p:txBody>
        </p:sp>
        <p:pic>
          <p:nvPicPr>
            <p:cNvPr id="197" name="Google Shape;197;p8"/>
            <p:cNvPicPr preferRelativeResize="0"/>
            <p:nvPr/>
          </p:nvPicPr>
          <p:blipFill rotWithShape="1">
            <a:blip r:embed="rId5">
              <a:alphaModFix/>
            </a:blip>
            <a:srcRect/>
            <a:stretch/>
          </p:blipFill>
          <p:spPr>
            <a:xfrm>
              <a:off x="7092280" y="6506524"/>
              <a:ext cx="485775" cy="180975"/>
            </a:xfrm>
            <a:prstGeom prst="rect">
              <a:avLst/>
            </a:prstGeom>
            <a:noFill/>
            <a:ln>
              <a:noFill/>
            </a:ln>
          </p:spPr>
        </p:pic>
      </p:grpSp>
      <p:sp>
        <p:nvSpPr>
          <p:cNvPr id="198" name="Google Shape;198;p8"/>
          <p:cNvSpPr/>
          <p:nvPr/>
        </p:nvSpPr>
        <p:spPr>
          <a:xfrm>
            <a:off x="323528" y="6519507"/>
            <a:ext cx="16738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a:solidFill>
                  <a:schemeClr val="lt1"/>
                </a:solidFill>
                <a:latin typeface="Calibri"/>
                <a:ea typeface="Calibri"/>
                <a:cs typeface="Calibri"/>
                <a:sym typeface="Calibri"/>
              </a:rPr>
              <a:t>Images:  Designed by Wannapik</a:t>
            </a:r>
            <a:endParaRPr sz="900">
              <a:solidFill>
                <a:schemeClr val="lt1"/>
              </a:solidFill>
              <a:latin typeface="Calibri"/>
              <a:ea typeface="Calibri"/>
              <a:cs typeface="Calibri"/>
              <a:sym typeface="Calibri"/>
            </a:endParaRPr>
          </a:p>
        </p:txBody>
      </p:sp>
      <p:sp>
        <p:nvSpPr>
          <p:cNvPr id="199" name="Google Shape;199;p8"/>
          <p:cNvSpPr/>
          <p:nvPr/>
        </p:nvSpPr>
        <p:spPr>
          <a:xfrm>
            <a:off x="539552" y="6174108"/>
            <a:ext cx="16738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a:solidFill>
                  <a:schemeClr val="dk1"/>
                </a:solidFill>
                <a:latin typeface="Calibri"/>
                <a:ea typeface="Calibri"/>
                <a:cs typeface="Calibri"/>
                <a:sym typeface="Calibri"/>
              </a:rPr>
              <a:t>Images:  Designed by Wannapik</a:t>
            </a:r>
            <a:endParaRPr sz="900">
              <a:solidFill>
                <a:schemeClr val="dk1"/>
              </a:solidFill>
              <a:latin typeface="Calibri"/>
              <a:ea typeface="Calibri"/>
              <a:cs typeface="Calibri"/>
              <a:sym typeface="Calibri"/>
            </a:endParaRPr>
          </a:p>
        </p:txBody>
      </p:sp>
      <p:pic>
        <p:nvPicPr>
          <p:cNvPr id="200" name="Google Shape;200;p8" descr="An underwater theme with fish and coral "/>
          <p:cNvPicPr preferRelativeResize="0"/>
          <p:nvPr/>
        </p:nvPicPr>
        <p:blipFill rotWithShape="1">
          <a:blip r:embed="rId6">
            <a:alphaModFix/>
          </a:blip>
          <a:srcRect/>
          <a:stretch/>
        </p:blipFill>
        <p:spPr>
          <a:xfrm>
            <a:off x="0" y="1413631"/>
            <a:ext cx="9144000" cy="403073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s xmlns="ff236c08-9611-4854-a4bb-16d44b7327b6" xsi:nil="true"/>
    <lcf76f155ced4ddcb4097134ff3c332f xmlns="ff236c08-9611-4854-a4bb-16d44b7327b6">
      <Terms xmlns="http://schemas.microsoft.com/office/infopath/2007/PartnerControls"/>
    </lcf76f155ced4ddcb4097134ff3c332f>
    <TaxCatchAll xmlns="64eff3df-e3d6-48ed-978f-45ff2564090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10856600FD2D4391AFDDFCF33A69BD" ma:contentTypeVersion="19" ma:contentTypeDescription="Create a new document." ma:contentTypeScope="" ma:versionID="e39b5eb3708ccab1ed6e63c44a6ae965">
  <xsd:schema xmlns:xsd="http://www.w3.org/2001/XMLSchema" xmlns:xs="http://www.w3.org/2001/XMLSchema" xmlns:p="http://schemas.microsoft.com/office/2006/metadata/properties" xmlns:ns2="64eff3df-e3d6-48ed-978f-45ff25640900" xmlns:ns3="ff236c08-9611-4854-a4bb-16d44b7327b6" targetNamespace="http://schemas.microsoft.com/office/2006/metadata/properties" ma:root="true" ma:fieldsID="c02f4a560dbdabc0115429e529d2fd1b" ns2:_="" ns3:_="">
    <xsd:import namespace="64eff3df-e3d6-48ed-978f-45ff25640900"/>
    <xsd:import namespace="ff236c08-9611-4854-a4bb-16d44b7327b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Comment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eff3df-e3d6-48ed-978f-45ff256409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7267be2-ffe6-46cd-94d9-2cfd9b1e6422}" ma:internalName="TaxCatchAll" ma:showField="CatchAllData" ma:web="64eff3df-e3d6-48ed-978f-45ff2564090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236c08-9611-4854-a4bb-16d44b7327b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Comments" ma:index="20" nillable="true" ma:displayName="Comments" ma:format="Dropdown" ma:internalName="Comments">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f7212af-5298-4b34-9fde-95afa33fa15c"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86DD00-7A0C-48B7-B925-0A8324E93747}">
  <ds:schemaRefs>
    <ds:schemaRef ds:uri="http://purl.org/dc/terms/"/>
    <ds:schemaRef ds:uri="ff236c08-9611-4854-a4bb-16d44b7327b6"/>
    <ds:schemaRef ds:uri="http://schemas.microsoft.com/office/infopath/2007/PartnerControls"/>
    <ds:schemaRef ds:uri="http://www.w3.org/XML/1998/namespace"/>
    <ds:schemaRef ds:uri="http://purl.org/dc/dcmitype/"/>
    <ds:schemaRef ds:uri="http://schemas.microsoft.com/office/2006/documentManagement/types"/>
    <ds:schemaRef ds:uri="64eff3df-e3d6-48ed-978f-45ff25640900"/>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CD62F0EA-6D66-4656-8065-54665DE60994}">
  <ds:schemaRefs>
    <ds:schemaRef ds:uri="http://schemas.microsoft.com/sharepoint/v3/contenttype/forms"/>
  </ds:schemaRefs>
</ds:datastoreItem>
</file>

<file path=customXml/itemProps3.xml><?xml version="1.0" encoding="utf-8"?>
<ds:datastoreItem xmlns:ds="http://schemas.openxmlformats.org/officeDocument/2006/customXml" ds:itemID="{0551B997-675D-46AD-9B7D-781272D236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eff3df-e3d6-48ed-978f-45ff25640900"/>
    <ds:schemaRef ds:uri="ff236c08-9611-4854-a4bb-16d44b7327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114</TotalTime>
  <Words>1965</Words>
  <Application>Microsoft Office PowerPoint</Application>
  <PresentationFormat>On-screen Show (4:3)</PresentationFormat>
  <Paragraphs>236</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 Black</vt:lpstr>
      <vt:lpstr>Arial</vt:lpstr>
      <vt:lpstr>Calibri</vt:lpstr>
      <vt:lpstr>Office Theme</vt:lpstr>
      <vt:lpstr>Game design  </vt:lpstr>
      <vt:lpstr>Branching</vt:lpstr>
      <vt:lpstr>Designing a mini-game</vt:lpstr>
      <vt:lpstr>A mini-game</vt:lpstr>
      <vt:lpstr>What is the objective? </vt:lpstr>
      <vt:lpstr>What is the theme? Space?</vt:lpstr>
      <vt:lpstr>What is the theme? Gardens?</vt:lpstr>
      <vt:lpstr>What is the theme? Ancient civilisation?</vt:lpstr>
      <vt:lpstr>What is the theme? Under the sea?</vt:lpstr>
      <vt:lpstr>What is the theme? Fantasy?</vt:lpstr>
      <vt:lpstr>What is the theme? Dinosaurs?</vt:lpstr>
      <vt:lpstr>Who is the main character?</vt:lpstr>
      <vt:lpstr>Level 1 example: characters and backdrop</vt:lpstr>
      <vt:lpstr>Goal: reach the treasure before getting caught by the ghost</vt:lpstr>
      <vt:lpstr>When you reach the treasure, you win!</vt:lpstr>
      <vt:lpstr>Coding movement </vt:lpstr>
      <vt:lpstr>Code</vt:lpstr>
      <vt:lpstr>What might happen in this game? </vt:lpstr>
      <vt:lpstr>Generate designs: one level</vt:lpstr>
      <vt:lpstr>A three-level mini-game</vt:lpstr>
      <vt:lpstr>Generate designs: three level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design  </dc:title>
  <dc:creator>Martin</dc:creator>
  <cp:lastModifiedBy>Martine Power</cp:lastModifiedBy>
  <cp:revision>310</cp:revision>
  <dcterms:created xsi:type="dcterms:W3CDTF">2023-10-11T21:00:06Z</dcterms:created>
  <dcterms:modified xsi:type="dcterms:W3CDTF">2024-08-09T04:56:24Z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3c403f-62ba-48c5-b221-2519db7cca50_Enabled">
    <vt:lpwstr>true</vt:lpwstr>
  </property>
  <property fmtid="{D5CDD505-2E9C-101B-9397-08002B2CF9AE}" pid="3" name="MSIP_Label_513c403f-62ba-48c5-b221-2519db7cca50_SetDate">
    <vt:lpwstr>2023-10-16T06:08:06Z</vt:lpwstr>
  </property>
  <property fmtid="{D5CDD505-2E9C-101B-9397-08002B2CF9AE}" pid="4" name="MSIP_Label_513c403f-62ba-48c5-b221-2519db7cca50_Method">
    <vt:lpwstr>Standard</vt:lpwstr>
  </property>
  <property fmtid="{D5CDD505-2E9C-101B-9397-08002B2CF9AE}" pid="5" name="MSIP_Label_513c403f-62ba-48c5-b221-2519db7cca50_Name">
    <vt:lpwstr>OFFICIAL</vt:lpwstr>
  </property>
  <property fmtid="{D5CDD505-2E9C-101B-9397-08002B2CF9AE}" pid="6" name="MSIP_Label_513c403f-62ba-48c5-b221-2519db7cca50_SiteId">
    <vt:lpwstr>6cf76a3a-a824-4270-9200-3d71673ec678</vt:lpwstr>
  </property>
  <property fmtid="{D5CDD505-2E9C-101B-9397-08002B2CF9AE}" pid="7" name="MSIP_Label_513c403f-62ba-48c5-b221-2519db7cca50_ActionId">
    <vt:lpwstr>dc51e088-19ca-4301-a603-f3f8cfaac998</vt:lpwstr>
  </property>
  <property fmtid="{D5CDD505-2E9C-101B-9397-08002B2CF9AE}" pid="8" name="MSIP_Label_513c403f-62ba-48c5-b221-2519db7cca50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OFFICIAL</vt:lpwstr>
  </property>
  <property fmtid="{D5CDD505-2E9C-101B-9397-08002B2CF9AE}" pid="11" name="ContentTypeId">
    <vt:lpwstr>0x0101000810856600FD2D4391AFDDFCF33A69BD</vt:lpwstr>
  </property>
  <property fmtid="{D5CDD505-2E9C-101B-9397-08002B2CF9AE}" pid="12" name="MediaServiceImageTags">
    <vt:lpwstr/>
  </property>
</Properties>
</file>